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23" r:id="rId10"/>
    <p:sldMasterId id="2147484135" r:id="rId11"/>
    <p:sldMasterId id="2147484159" r:id="rId12"/>
    <p:sldMasterId id="2147484171" r:id="rId13"/>
    <p:sldMasterId id="2147484183" r:id="rId14"/>
    <p:sldMasterId id="2147484195" r:id="rId15"/>
    <p:sldMasterId id="2147484207" r:id="rId16"/>
    <p:sldMasterId id="2147484231" r:id="rId17"/>
    <p:sldMasterId id="2147484255" r:id="rId18"/>
    <p:sldMasterId id="2147484267" r:id="rId19"/>
    <p:sldMasterId id="2147484327" r:id="rId20"/>
    <p:sldMasterId id="2147484339" r:id="rId21"/>
    <p:sldMasterId id="2147484351" r:id="rId22"/>
    <p:sldMasterId id="2147484363" r:id="rId23"/>
  </p:sldMasterIdLst>
  <p:notesMasterIdLst>
    <p:notesMasterId r:id="rId51"/>
  </p:notesMasterIdLst>
  <p:handoutMasterIdLst>
    <p:handoutMasterId r:id="rId52"/>
  </p:handoutMasterIdLst>
  <p:sldIdLst>
    <p:sldId id="281" r:id="rId24"/>
    <p:sldId id="463" r:id="rId25"/>
    <p:sldId id="660" r:id="rId26"/>
    <p:sldId id="629" r:id="rId27"/>
    <p:sldId id="661" r:id="rId28"/>
    <p:sldId id="662" r:id="rId29"/>
    <p:sldId id="663" r:id="rId30"/>
    <p:sldId id="664" r:id="rId31"/>
    <p:sldId id="666" r:id="rId32"/>
    <p:sldId id="667" r:id="rId33"/>
    <p:sldId id="668" r:id="rId34"/>
    <p:sldId id="669" r:id="rId35"/>
    <p:sldId id="671" r:id="rId36"/>
    <p:sldId id="672" r:id="rId37"/>
    <p:sldId id="673" r:id="rId38"/>
    <p:sldId id="674" r:id="rId39"/>
    <p:sldId id="675" r:id="rId40"/>
    <p:sldId id="509" r:id="rId41"/>
    <p:sldId id="658" r:id="rId42"/>
    <p:sldId id="676" r:id="rId43"/>
    <p:sldId id="386" r:id="rId44"/>
    <p:sldId id="283" r:id="rId45"/>
    <p:sldId id="650" r:id="rId46"/>
    <p:sldId id="677" r:id="rId47"/>
    <p:sldId id="678" r:id="rId48"/>
    <p:sldId id="652" r:id="rId49"/>
    <p:sldId id="419" r:id="rId5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67" autoAdjust="0"/>
    <p:restoredTop sz="92760"/>
  </p:normalViewPr>
  <p:slideViewPr>
    <p:cSldViewPr>
      <p:cViewPr>
        <p:scale>
          <a:sx n="81" d="100"/>
          <a:sy n="81" d="100"/>
        </p:scale>
        <p:origin x="-312" y="-1360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27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17.xml"/><Relationship Id="rId41" Type="http://schemas.openxmlformats.org/officeDocument/2006/relationships/slide" Target="slides/slide18.xml"/><Relationship Id="rId42" Type="http://schemas.openxmlformats.org/officeDocument/2006/relationships/slide" Target="slides/slide19.xml"/><Relationship Id="rId43" Type="http://schemas.openxmlformats.org/officeDocument/2006/relationships/slide" Target="slides/slide20.xml"/><Relationship Id="rId44" Type="http://schemas.openxmlformats.org/officeDocument/2006/relationships/slide" Target="slides/slide21.xml"/><Relationship Id="rId45" Type="http://schemas.openxmlformats.org/officeDocument/2006/relationships/slide" Target="slides/slide22.xml"/><Relationship Id="rId46" Type="http://schemas.openxmlformats.org/officeDocument/2006/relationships/slide" Target="slides/slide23.xml"/><Relationship Id="rId47" Type="http://schemas.openxmlformats.org/officeDocument/2006/relationships/slide" Target="slides/slide24.xml"/><Relationship Id="rId48" Type="http://schemas.openxmlformats.org/officeDocument/2006/relationships/slide" Target="slides/slide25.xml"/><Relationship Id="rId4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slide" Target="slides/slide12.xml"/><Relationship Id="rId36" Type="http://schemas.openxmlformats.org/officeDocument/2006/relationships/slide" Target="slides/slide13.xml"/><Relationship Id="rId37" Type="http://schemas.openxmlformats.org/officeDocument/2006/relationships/slide" Target="slides/slide14.xml"/><Relationship Id="rId38" Type="http://schemas.openxmlformats.org/officeDocument/2006/relationships/slide" Target="slides/slide15.xml"/><Relationship Id="rId39" Type="http://schemas.openxmlformats.org/officeDocument/2006/relationships/slide" Target="slides/slide16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12/4/16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84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C925E222-8ED1-2847-98EA-123457D18AE0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89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B849B96F-E600-9142-9AF6-000A22A2FD94}" type="slidenum">
              <a:rPr lang="en-US" sz="1200" smtClean="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20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9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cs typeface="MS PGothic" charset="0"/>
            </a:endParaRPr>
          </a:p>
        </p:txBody>
      </p:sp>
      <p:sp>
        <p:nvSpPr>
          <p:cNvPr id="2109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eaLnBrk="1" hangingPunct="1"/>
            <a:fld id="{BB0BBCF6-F4C1-334B-AD37-6729DB955013}" type="slidenum">
              <a:rPr lang="en-US" sz="1200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52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2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28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82B8736-955E-F142-8044-596BE02B4036}" type="slidenum">
              <a:rPr lang="en-US" sz="120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pPr eaLnBrk="1" hangingPunct="1"/>
              <a:t>24</a:t>
            </a:fld>
            <a:endParaRPr lang="en-US" sz="1200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cs typeface="MS PGothic" charset="0"/>
            </a:endParaRPr>
          </a:p>
        </p:txBody>
      </p:sp>
      <p:sp>
        <p:nvSpPr>
          <p:cNvPr id="1423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13C0AD19-995A-044A-A3E3-F7EED699FFE4}" type="slidenum">
              <a:rPr lang="en-US" sz="1200" smtClean="0">
                <a:solidFill>
                  <a:srgbClr val="000000"/>
                </a:solidFill>
                <a:cs typeface="Arial" charset="0"/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25</a:t>
            </a:fld>
            <a:endParaRPr lang="en-US" sz="120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658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eaLnBrk="1" hangingPunct="1"/>
            <a:fld id="{E97646CB-96CE-5045-9EF6-561257C48066}" type="slidenum">
              <a:rPr lang="en-US" sz="1200" smtClean="0">
                <a:solidFill>
                  <a:prstClr val="black"/>
                </a:solidFill>
              </a:rPr>
              <a:pPr eaLnBrk="1" hangingPunct="1"/>
              <a:t>26</a:t>
            </a:fld>
            <a:endParaRPr 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1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6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9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6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6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6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6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04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14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89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6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6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5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23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3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24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24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8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31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53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24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86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98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0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7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85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51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841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58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3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74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233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24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93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2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38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74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6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79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5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05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92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95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74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6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4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7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6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5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000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6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03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53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5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008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08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1852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6852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9863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5600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2500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8620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99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2416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9174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049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793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820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95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165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936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9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45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163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2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529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3156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2701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316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844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9302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6454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215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0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451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8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8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18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626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485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700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60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3425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0452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428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783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520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3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3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7231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7530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708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1936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805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5518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703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9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7556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8398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0440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658600" cy="6858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THE TWO INCIDENTS THAT LED TO GOD’S REJECTION OF SAUL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767651" cy="5655259"/>
          </a:xfrm>
        </p:spPr>
        <p:txBody>
          <a:bodyPr/>
          <a:lstStyle/>
          <a:p>
            <a:pPr marL="454025" indent="-454025">
              <a:spcBef>
                <a:spcPct val="0"/>
              </a:spcBef>
              <a:buNone/>
            </a:pP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1)   </a:t>
            </a:r>
            <a:r>
              <a:rPr lang="en-US" sz="2800" b="1" u="sng" spc="-10" dirty="0" smtClean="0">
                <a:latin typeface="Candara" charset="0"/>
                <a:ea typeface="ＭＳ Ｐゴシック" charset="0"/>
                <a:cs typeface="MS PGothic" charset="0"/>
              </a:rPr>
              <a:t>INCIDENT #</a:t>
            </a:r>
            <a:r>
              <a:rPr lang="en-US" sz="2800" b="1" u="sng" spc="-10" dirty="0">
                <a:latin typeface="Candara" charset="0"/>
                <a:ea typeface="ＭＳ Ｐゴシック" charset="0"/>
                <a:cs typeface="MS PGothic" charset="0"/>
              </a:rPr>
              <a:t>1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: Self-rationalization &amp; disobedience that led to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the unlawful sacrifice before the battle against the Philistines (1 Sam 13:5-14).</a:t>
            </a: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5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400" i="1" kern="1200" baseline="30000" dirty="0" smtClean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13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And Samuel said to Saul, “You have done foolishly. You have not kept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 the command of the LORD your God, with which he commanded you. For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then the LORD would have established your kingdom over Israel forever</a:t>
            </a:r>
            <a:r>
              <a:rPr lang="en-US" sz="2400" i="1" kern="1200" dirty="0" smtClean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. </a:t>
            </a:r>
            <a:r>
              <a:rPr lang="en-US" sz="2400" i="1" kern="1200" baseline="30000" dirty="0" smtClean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14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But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now your kingdom shall not continue. The LORD has sought out a man after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his own heart, and the LORD has commanded him to be prince over his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people, because you have not kept what the LORD commanded you.” 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1 Samuel 13:8-</a:t>
            </a:r>
            <a:r>
              <a:rPr lang="en-US" sz="2400" i="1" kern="1200" dirty="0" smtClean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14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sz="500" i="1" kern="1200" dirty="0">
              <a:solidFill>
                <a:srgbClr val="000000"/>
              </a:solidFill>
              <a:latin typeface="Candara"/>
              <a:ea typeface="ＭＳ Ｐゴシック" charset="0"/>
              <a:cs typeface="Candara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Saul’s rationalization was that Israel needed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God’s favor for the battle.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Despite God’s law required only priest to offer sacrifice, Samuel’s delay made him feel forced to offer the burnt offering himself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(= disobedience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).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This revealed Saul’s heart: God was a means to an end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(= “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useful God”), hence, to please God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(w/ a hidden motive),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ironically Saul disobeyed God.</a:t>
            </a:r>
          </a:p>
          <a:p>
            <a:pPr marL="458788" indent="-458788">
              <a:spcBef>
                <a:spcPct val="0"/>
              </a:spcBef>
            </a:pPr>
            <a:endParaRPr lang="en-US" sz="2600" b="1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64" y="-143205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6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658600" cy="6858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THE TWO INCIDENTS THAT LED TO GOD’S REJECTION OF SAUL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767651" cy="5655259"/>
          </a:xfrm>
        </p:spPr>
        <p:txBody>
          <a:bodyPr/>
          <a:lstStyle/>
          <a:p>
            <a:pPr marL="454025" indent="-454025">
              <a:spcBef>
                <a:spcPct val="0"/>
              </a:spcBef>
              <a:buNone/>
            </a:pP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2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)  </a:t>
            </a:r>
            <a:r>
              <a:rPr lang="en-US" sz="2800" b="1" u="sng" spc="-10" dirty="0" smtClean="0">
                <a:latin typeface="Candara" charset="0"/>
                <a:ea typeface="ＭＳ Ｐゴシック" charset="0"/>
                <a:cs typeface="MS PGothic" charset="0"/>
              </a:rPr>
              <a:t>INCIDENT #2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: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Self-rationalization &amp; disobedience that led to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the unlawful gain from delivering God’s judgment on the Amalekites  (1 Sam 15:10-31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).</a:t>
            </a:r>
            <a:endParaRPr lang="en-US" sz="2800" b="1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8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400" i="1" kern="1200" baseline="30000" dirty="0" smtClean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17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And Samuel said, “Though you are little in your own eyes,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are you not the head of the tribes of Israel? The LORD anointed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you king over Israel. </a:t>
            </a: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18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And the Lord sent you on a mission and said,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‘Go, devote to destruction the sinners, the Amalekites, and fight against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 them until they are consumed.’ </a:t>
            </a: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19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Why then did you not obey the voice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of the LORD? Why did you pounce on the spoil and do what was evil in the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sight of the LORD?” </a:t>
            </a: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20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And Saul said to Samuel, “I have obeyed the voice of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the LORD. I have gone on the mission on which the Lord sent me. I have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brought </a:t>
            </a:r>
            <a:r>
              <a:rPr lang="en-US" sz="2400" i="1" kern="1200" dirty="0" err="1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Agag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 the king of </a:t>
            </a:r>
            <a:r>
              <a:rPr lang="en-US" sz="2400" i="1" kern="1200" dirty="0" err="1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Amalek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, and I have devoted the Amalekites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to destruction. </a:t>
            </a: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21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But the people took of the spoil, sheep and oxen,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the best of the things devoted to destruction, to sacrifice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to the LORD your God in </a:t>
            </a:r>
            <a:r>
              <a:rPr lang="en-US" sz="2400" i="1" kern="1200" dirty="0" err="1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Gilgal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.” </a:t>
            </a: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22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And Samuel said</a:t>
            </a:r>
            <a:r>
              <a:rPr lang="en-US" sz="2400" i="1" kern="1200" dirty="0" smtClean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,</a:t>
            </a:r>
            <a:endParaRPr lang="en-US" sz="2600" b="1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64" y="-143205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8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658600" cy="6858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THE TWO INCIDENTS THAT LED TO GOD’S REJECTION OF SAUL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767651" cy="5655259"/>
          </a:xfrm>
        </p:spPr>
        <p:txBody>
          <a:bodyPr/>
          <a:lstStyle/>
          <a:p>
            <a:pPr marL="454025" indent="-454025">
              <a:spcBef>
                <a:spcPct val="0"/>
              </a:spcBef>
              <a:buNone/>
            </a:pP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2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)  </a:t>
            </a:r>
            <a:r>
              <a:rPr lang="en-US" sz="2800" b="1" u="sng" spc="-10" dirty="0" smtClean="0">
                <a:latin typeface="Candara" charset="0"/>
                <a:ea typeface="ＭＳ Ｐゴシック" charset="0"/>
                <a:cs typeface="MS PGothic" charset="0"/>
              </a:rPr>
              <a:t>INCIDENT #2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: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Self-rationalization &amp; disobedience that led to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the unlawful gain from delivering God’s judgment on the Amalekites  (1 Sam 15:10-31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).</a:t>
            </a:r>
            <a:endParaRPr lang="en-US" sz="2800" b="1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8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“Has the Lord as great delight in burnt offerings and sacrifices,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   as in obeying the voice of the Lord?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Behold, to obey is better than sacrifice,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   and to listen than the fat of rams.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23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For rebellion is as the sin of divination,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   and presumption is as iniquity and idolatry.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Because you have rejected the word of the Lord,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   he has also rejected you from being king.</a:t>
            </a:r>
            <a:r>
              <a:rPr lang="en-US" sz="2400" i="1" kern="1200" dirty="0" smtClean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”</a:t>
            </a:r>
            <a:endParaRPr lang="en-US" sz="2600" b="1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64" y="-143205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4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658600" cy="6858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THE TWO INCIDENTS THAT LED TO GOD’S REJECTION OF SAUL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767651" cy="5655259"/>
          </a:xfrm>
        </p:spPr>
        <p:txBody>
          <a:bodyPr/>
          <a:lstStyle/>
          <a:p>
            <a:pPr marL="454025" indent="-454025">
              <a:spcBef>
                <a:spcPct val="0"/>
              </a:spcBef>
              <a:buNone/>
            </a:pP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2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)  </a:t>
            </a:r>
            <a:r>
              <a:rPr lang="en-US" sz="2800" b="1" u="sng" spc="-10" dirty="0" smtClean="0">
                <a:latin typeface="Candara" charset="0"/>
                <a:ea typeface="ＭＳ Ｐゴシック" charset="0"/>
                <a:cs typeface="MS PGothic" charset="0"/>
              </a:rPr>
              <a:t>INCIDENT #2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: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Self-rationalization &amp; disobedience that led to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the unlawful gain from delivering God’s judgment on the Amalekites  (1 Sam 15:10-31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).</a:t>
            </a:r>
            <a:endParaRPr lang="en-US" sz="2800" b="1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8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24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Saul said to Samuel, “I have sinned, for I have transgressed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the commandment of the Lord and your words, because I feared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the people and obeyed their voice. </a:t>
            </a: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25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Now therefore, please pardon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 my sin and return with me that I may bow before the Lord.” </a:t>
            </a: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26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And Samuel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 said to Saul, “I will not return with you. For you have rejected the word of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the Lord, and the Lord has rejected you from being king over Israel.”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</a:t>
            </a: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27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As Samuel turned to go away, Saul seized the skirt of his robe,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and it tore. </a:t>
            </a: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28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And Samuel said to him, “The Lord has torn the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kingdom of Israel from you this day and has given it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to a neighbor of yours, who is better than you. </a:t>
            </a:r>
            <a:endParaRPr lang="en-US" sz="2600" b="1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64" y="-143205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7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658600" cy="6858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THE TWO INCIDENTS THAT LED TO GOD’S REJECTION OF SAUL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767651" cy="5655259"/>
          </a:xfrm>
        </p:spPr>
        <p:txBody>
          <a:bodyPr/>
          <a:lstStyle/>
          <a:p>
            <a:pPr marL="454025" indent="-454025">
              <a:spcBef>
                <a:spcPct val="0"/>
              </a:spcBef>
              <a:buNone/>
            </a:pP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2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)  </a:t>
            </a:r>
            <a:r>
              <a:rPr lang="en-US" sz="2800" b="1" u="sng" spc="-10" dirty="0" smtClean="0">
                <a:latin typeface="Candara" charset="0"/>
                <a:ea typeface="ＭＳ Ｐゴシック" charset="0"/>
                <a:cs typeface="MS PGothic" charset="0"/>
              </a:rPr>
              <a:t>INCIDENT #2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: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Self-rationalization &amp; disobedience that led to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the unlawful gain from delivering God’s judgment on the Amalekites  (1 Sam 15:10-31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).</a:t>
            </a:r>
            <a:endParaRPr lang="en-US" sz="2800" b="1" spc="-10" dirty="0">
              <a:solidFill>
                <a:srgbClr val="FF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8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400" i="1" kern="1200" baseline="30000" dirty="0" smtClean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29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And also the Glory of Israel will not lie or have regret, for he is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 not a man, that he should have regret.” </a:t>
            </a: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30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Then he said, “I have sinned;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yet honor me now before the elders of my people and before Israel, 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and return with me, that I may bow before the Lord your God.” </a:t>
            </a: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31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So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Samuel turned back after Saul, and Saul bowed before the Lord</a:t>
            </a:r>
            <a:r>
              <a:rPr lang="en-US" sz="2400" i="1" kern="1200" dirty="0" smtClean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.</a:t>
            </a:r>
            <a:br>
              <a:rPr lang="en-US" sz="2400" i="1" kern="1200" dirty="0" smtClean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 smtClean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1 Samuel 15:7-31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800" i="1" kern="1200" dirty="0">
              <a:solidFill>
                <a:srgbClr val="000000"/>
              </a:solidFill>
              <a:latin typeface="Candara"/>
              <a:ea typeface="ＭＳ Ｐゴシック" charset="0"/>
              <a:cs typeface="Candara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Saul’s rationalization was that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the best was saved for sacrifice (= for God).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Despite God’s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command for complete destruction,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Saul rationalized it as showing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mercy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to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King </a:t>
            </a:r>
            <a:r>
              <a:rPr lang="en-US" sz="2600" b="1" kern="1200" dirty="0" err="1" smtClean="0">
                <a:latin typeface="Candara" charset="0"/>
                <a:ea typeface="ＭＳ Ｐゴシック" charset="0"/>
                <a:cs typeface="Candara" charset="0"/>
              </a:rPr>
              <a:t>Agag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and devotion to the LORD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(= disobedience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).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This revealed Saul’s heart: God was a means to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an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end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(= “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useful God”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);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hence, to worship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God (w/ a hidden motive),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ironically Saul disobeyed God.</a:t>
            </a:r>
          </a:p>
          <a:p>
            <a:pPr marL="458788" indent="-458788">
              <a:spcBef>
                <a:spcPct val="0"/>
              </a:spcBef>
            </a:pPr>
            <a:endParaRPr lang="en-US" sz="2600" b="1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64" y="-143205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658600" cy="6858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WAS GOD’S CHOICE OF DAVID UNCONDITIONAL OR CONDITIONAL?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658601" cy="5655259"/>
          </a:xfrm>
        </p:spPr>
        <p:txBody>
          <a:bodyPr/>
          <a:lstStyle/>
          <a:p>
            <a:pPr marL="454025" indent="-454025">
              <a:spcBef>
                <a:spcPct val="0"/>
              </a:spcBef>
              <a:buNone/>
            </a:pP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There are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two types of God’s choice:</a:t>
            </a:r>
          </a:p>
          <a:p>
            <a:pPr marL="454025" indent="-454025">
              <a:spcBef>
                <a:spcPct val="0"/>
              </a:spcBef>
              <a:buNone/>
            </a:pPr>
            <a:endParaRPr lang="en-US" sz="800" b="1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454025" indent="-454025">
              <a:spcBef>
                <a:spcPct val="0"/>
              </a:spcBef>
              <a:buNone/>
            </a:pP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1)  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God’s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choice for</a:t>
            </a:r>
            <a:r>
              <a:rPr lang="en-US" sz="2800" b="1" u="sng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 SALVATION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: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 it is an absolutely unconditional and free sovereign will of God [</a:t>
            </a:r>
            <a:r>
              <a:rPr lang="en-US" sz="2800" b="1" i="1" spc="-10" dirty="0">
                <a:latin typeface="Candara" charset="0"/>
                <a:ea typeface="ＭＳ Ｐゴシック" charset="0"/>
                <a:cs typeface="MS PGothic" charset="0"/>
              </a:rPr>
              <a:t>i.e., </a:t>
            </a:r>
            <a:r>
              <a:rPr lang="en-US" sz="2800" b="1" i="1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“MONERGISM”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]. </a:t>
            </a:r>
            <a:endParaRPr lang="en-US" sz="2800" b="1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5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800" i="1" kern="1200" dirty="0">
              <a:solidFill>
                <a:srgbClr val="000000"/>
              </a:solidFill>
              <a:latin typeface="Candara"/>
              <a:ea typeface="ＭＳ Ｐゴシック" charset="0"/>
              <a:cs typeface="Candara"/>
            </a:endParaRPr>
          </a:p>
          <a:p>
            <a:pPr marL="454025" indent="-454025">
              <a:spcBef>
                <a:spcPct val="0"/>
              </a:spcBef>
              <a:buNone/>
            </a:pPr>
            <a:r>
              <a:rPr lang="en-US" sz="2800" b="1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2)  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God’s choice for</a:t>
            </a:r>
            <a:r>
              <a:rPr lang="en-US" sz="2800" b="1" u="sng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sz="2800" b="1" u="sng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OFFICE/TASK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:</a:t>
            </a:r>
            <a:r>
              <a:rPr lang="en-US" sz="2800" b="1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it is a conditional choice on the heart qualities of each person 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and also 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by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God’s 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grace 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[</a:t>
            </a:r>
            <a:r>
              <a:rPr lang="en-US" sz="2800" b="1" i="1" spc="-10" dirty="0">
                <a:latin typeface="Candara" charset="0"/>
                <a:ea typeface="ＭＳ Ｐゴシック" charset="0"/>
                <a:cs typeface="MS PGothic" charset="0"/>
              </a:rPr>
              <a:t>i.e., </a:t>
            </a:r>
            <a:r>
              <a:rPr lang="en-US" sz="2800" b="1" i="1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“SYNERGISM”</a:t>
            </a: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]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. </a:t>
            </a: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8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857250" lvl="1" indent="-457200">
              <a:spcBef>
                <a:spcPct val="0"/>
              </a:spcBef>
              <a:buFontTx/>
              <a:buChar char="•"/>
            </a:pPr>
            <a:r>
              <a:rPr lang="en-US" sz="2600" b="1" spc="-10" dirty="0" smtClean="0">
                <a:latin typeface="Candara" charset="0"/>
                <a:ea typeface="ＭＳ Ｐゴシック" charset="0"/>
                <a:cs typeface="MS PGothic" charset="0"/>
              </a:rPr>
              <a:t>Therefore</a:t>
            </a:r>
            <a:r>
              <a:rPr lang="en-US" sz="2600" b="1" spc="-10" dirty="0">
                <a:latin typeface="Candara" charset="0"/>
                <a:ea typeface="ＭＳ Ｐゴシック" charset="0"/>
                <a:cs typeface="MS PGothic" charset="0"/>
              </a:rPr>
              <a:t>, </a:t>
            </a:r>
            <a:r>
              <a:rPr lang="en-US" sz="26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God’s choice of </a:t>
            </a:r>
            <a:r>
              <a:rPr lang="en-US" sz="2600" b="1" u="sng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DAVID AS KING</a:t>
            </a:r>
            <a:r>
              <a:rPr lang="en-US" sz="26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 involves </a:t>
            </a:r>
            <a:r>
              <a:rPr lang="en-US" sz="2600" b="1" spc="-10" dirty="0">
                <a:latin typeface="Candara" charset="0"/>
                <a:ea typeface="ＭＳ Ｐゴシック" charset="0"/>
                <a:cs typeface="MS PGothic" charset="0"/>
              </a:rPr>
              <a:t>David’s heart qualities as </a:t>
            </a:r>
            <a:r>
              <a:rPr lang="en-US" sz="2600" b="1" spc="-10" dirty="0" smtClean="0">
                <a:latin typeface="Candara" charset="0"/>
                <a:ea typeface="ＭＳ Ｐゴシック" charset="0"/>
                <a:cs typeface="MS PGothic" charset="0"/>
              </a:rPr>
              <a:t>“a </a:t>
            </a:r>
            <a:r>
              <a:rPr lang="en-US" sz="2600" b="1" spc="-10" dirty="0">
                <a:latin typeface="Candara" charset="0"/>
                <a:ea typeface="ＭＳ Ｐゴシック" charset="0"/>
                <a:cs typeface="MS PGothic" charset="0"/>
              </a:rPr>
              <a:t>man after God’s own </a:t>
            </a:r>
            <a:r>
              <a:rPr lang="en-US" sz="2600" b="1" spc="-10" dirty="0" smtClean="0">
                <a:latin typeface="Candara" charset="0"/>
                <a:ea typeface="ＭＳ Ｐゴシック" charset="0"/>
                <a:cs typeface="MS PGothic" charset="0"/>
              </a:rPr>
              <a:t>heart” </a:t>
            </a:r>
            <a:r>
              <a:rPr lang="en-US" sz="2600" b="1" spc="-10" dirty="0">
                <a:latin typeface="Candara" charset="0"/>
                <a:ea typeface="ＭＳ Ｐゴシック" charset="0"/>
                <a:cs typeface="MS PGothic" charset="0"/>
              </a:rPr>
              <a:t>AND God’s grace in </a:t>
            </a:r>
            <a:r>
              <a:rPr lang="en-US" sz="2600" b="1" spc="-10" dirty="0" smtClean="0">
                <a:latin typeface="Candara" charset="0"/>
                <a:ea typeface="ＭＳ Ｐゴシック" charset="0"/>
                <a:cs typeface="MS PGothic" charset="0"/>
              </a:rPr>
              <a:t>molding David who was being trained to serve </a:t>
            </a:r>
            <a:r>
              <a:rPr lang="en-US" sz="2600" b="1" spc="-10" dirty="0">
                <a:latin typeface="Candara" charset="0"/>
                <a:ea typeface="ＭＳ Ｐゴシック" charset="0"/>
                <a:cs typeface="MS PGothic" charset="0"/>
              </a:rPr>
              <a:t>the LORD for God’s sovereign purpose and plan. </a:t>
            </a:r>
            <a:endParaRPr lang="en-US" sz="2600" b="1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1257300" lvl="2" indent="-457200">
              <a:spcBef>
                <a:spcPct val="0"/>
              </a:spcBef>
              <a:buFont typeface="Wingdings" charset="2"/>
              <a:buChar char="Ø"/>
            </a:pP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David’s responsibility as a shepherd</a:t>
            </a:r>
          </a:p>
          <a:p>
            <a:pPr marL="1257300" lvl="2" indent="-457200">
              <a:spcBef>
                <a:spcPct val="0"/>
              </a:spcBef>
              <a:buFont typeface="Wingdings" charset="2"/>
              <a:buChar char="Ø"/>
            </a:pP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David’s fear of the LORD</a:t>
            </a:r>
          </a:p>
          <a:p>
            <a:pPr marL="1257300" lvl="2" indent="-457200">
              <a:spcBef>
                <a:spcPct val="0"/>
              </a:spcBef>
              <a:buFont typeface="Wingdings" charset="2"/>
              <a:buChar char="Ø"/>
            </a:pP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David’s deep love for the LORD/holy anger for the LORD</a:t>
            </a:r>
          </a:p>
          <a:p>
            <a:pPr marL="1257300" lvl="2" indent="-457200">
              <a:spcBef>
                <a:spcPct val="0"/>
              </a:spcBef>
              <a:buFont typeface="Wingdings" charset="2"/>
              <a:buChar char="Ø"/>
            </a:pP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David’s tender heartedness and brokenness before the </a:t>
            </a:r>
            <a:r>
              <a:rPr lang="en-US" sz="2600" spc="-10" dirty="0" smtClean="0">
                <a:latin typeface="Candara" charset="0"/>
                <a:ea typeface="ＭＳ Ｐゴシック" charset="0"/>
                <a:cs typeface="MS PGothic" charset="0"/>
              </a:rPr>
              <a:t>LORD</a:t>
            </a:r>
            <a:endParaRPr lang="en-US" sz="2600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64" y="-143205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11982765" cy="568869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i="1" baseline="30000" dirty="0">
                <a:latin typeface="Candara"/>
                <a:cs typeface="Candara"/>
              </a:rPr>
              <a:t>3</a:t>
            </a:r>
            <a:r>
              <a:rPr lang="en-US" sz="2800" b="1" i="1" dirty="0">
                <a:latin typeface="Candara"/>
                <a:cs typeface="Candara"/>
              </a:rPr>
              <a:t> Therefore, brothers, pick out from among you 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seven men of good repute, full of the Spirit and of 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wisdom, whom we will appoint to this duty.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Acts 6:3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i="1" dirty="0">
                <a:latin typeface="Candara"/>
                <a:cs typeface="Candara"/>
              </a:rPr>
              <a:t>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i="1" baseline="30000" dirty="0">
                <a:latin typeface="Candara"/>
                <a:cs typeface="Candara"/>
              </a:rPr>
              <a:t>10</a:t>
            </a:r>
            <a:r>
              <a:rPr lang="en-US" sz="2800" b="1" i="1" dirty="0">
                <a:latin typeface="Candara"/>
                <a:cs typeface="Candara"/>
              </a:rPr>
              <a:t> But by the grace of God I am what I am, 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and his grace toward me was not in vain. On the contrary, 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I worked harder than any of them, though it was not I, 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but the grace of God that is with me.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1 Corinthians 15:10</a:t>
            </a:r>
          </a:p>
        </p:txBody>
      </p:sp>
    </p:spTree>
    <p:extLst>
      <p:ext uri="{BB962C8B-B14F-4D97-AF65-F5344CB8AC3E}">
        <p14:creationId xmlns:p14="http://schemas.microsoft.com/office/powerpoint/2010/main" val="329175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982765" cy="507909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i="1" baseline="30000" dirty="0" smtClean="0">
                <a:latin typeface="Candara"/>
                <a:cs typeface="Candara"/>
              </a:rPr>
              <a:t>21</a:t>
            </a:r>
            <a:r>
              <a:rPr lang="en-US" sz="2800" b="1" i="1" dirty="0">
                <a:latin typeface="Candara"/>
                <a:cs typeface="Candara"/>
              </a:rPr>
              <a:t> Then they asked for a king, and God gave them Saul the son 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of Kish, a man of the tribe of Benjamin, for forty years</a:t>
            </a:r>
            <a:r>
              <a:rPr lang="en-US" sz="2800" b="1" i="1" dirty="0" smtClean="0">
                <a:latin typeface="Candara"/>
                <a:cs typeface="Candara"/>
              </a:rPr>
              <a:t>. </a:t>
            </a:r>
            <a:r>
              <a:rPr lang="en-US" sz="2800" b="1" i="1" baseline="30000" dirty="0" smtClean="0">
                <a:latin typeface="Candara"/>
                <a:cs typeface="Candara"/>
              </a:rPr>
              <a:t>22</a:t>
            </a:r>
            <a:r>
              <a:rPr lang="en-US" sz="2800" b="1" i="1" dirty="0">
                <a:latin typeface="Candara"/>
                <a:cs typeface="Candara"/>
              </a:rPr>
              <a:t> And when 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he had removed him, he raised up David to be their king, of whom he 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testified and said, ‘I have found in David the son of Jesse a man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 after my heart, who will do all my will.’ </a:t>
            </a:r>
            <a:r>
              <a:rPr lang="en-US" sz="2800" b="1" i="1" baseline="30000" dirty="0">
                <a:latin typeface="Candara"/>
                <a:cs typeface="Candara"/>
              </a:rPr>
              <a:t>23</a:t>
            </a:r>
            <a:r>
              <a:rPr lang="en-US" sz="2800" b="1" i="1" dirty="0">
                <a:latin typeface="Candara"/>
                <a:cs typeface="Candara"/>
              </a:rPr>
              <a:t> Of this man's offspring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 God has brought to Israel a Savior, Jesus, as he promised.</a:t>
            </a:r>
            <a:br>
              <a:rPr lang="en-US" sz="2800" b="1" i="1" dirty="0">
                <a:latin typeface="Candara"/>
                <a:cs typeface="Candara"/>
              </a:rPr>
            </a:br>
            <a:r>
              <a:rPr lang="en-US" sz="2800" b="1" i="1" dirty="0">
                <a:latin typeface="Candara"/>
                <a:cs typeface="Candara"/>
              </a:rPr>
              <a:t>Acts 13:21-23</a:t>
            </a:r>
          </a:p>
        </p:txBody>
      </p:sp>
    </p:spTree>
    <p:extLst>
      <p:ext uri="{BB962C8B-B14F-4D97-AF65-F5344CB8AC3E}">
        <p14:creationId xmlns:p14="http://schemas.microsoft.com/office/powerpoint/2010/main" val="71813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12115800" cy="685800"/>
          </a:xfrm>
        </p:spPr>
        <p:txBody>
          <a:bodyPr/>
          <a:lstStyle/>
          <a:p>
            <a:r>
              <a:rPr lang="en-US" sz="2950" b="1" dirty="0">
                <a:latin typeface="Candara" charset="0"/>
                <a:cs typeface="MS PGothic" charset="0"/>
              </a:rPr>
              <a:t>HOW CAN APPLY TODAY’S LESSON ON GOD’S CHOICE?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59" y="1371600"/>
            <a:ext cx="11734761" cy="5426804"/>
          </a:xfrm>
        </p:spPr>
        <p:txBody>
          <a:bodyPr/>
          <a:lstStyle/>
          <a:p>
            <a:pPr marL="454025" indent="-454025">
              <a:spcBef>
                <a:spcPts val="0"/>
              </a:spcBef>
              <a:buNone/>
            </a:pPr>
            <a:r>
              <a:rPr lang="en-US" sz="2800" b="1" dirty="0" smtClean="0">
                <a:latin typeface="Candara" charset="0"/>
                <a:cs typeface="MS PGothic" charset="0"/>
              </a:rPr>
              <a:t>1)   We </a:t>
            </a:r>
            <a:r>
              <a:rPr lang="en-US" sz="2800" b="1" dirty="0">
                <a:latin typeface="Candara" charset="0"/>
                <a:cs typeface="MS PGothic" charset="0"/>
              </a:rPr>
              <a:t>are </a:t>
            </a:r>
            <a:r>
              <a:rPr lang="en-US" sz="2800" b="1" dirty="0" smtClean="0">
                <a:latin typeface="Candara" charset="0"/>
                <a:cs typeface="MS PGothic" charset="0"/>
              </a:rPr>
              <a:t>to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STOP all self-rationalizations and OBEY THE LORD</a:t>
            </a:r>
            <a:r>
              <a:rPr lang="en-US" sz="2800" b="1" dirty="0">
                <a:latin typeface="Candara" charset="0"/>
                <a:cs typeface="MS PGothic" charset="0"/>
              </a:rPr>
              <a:t> not as </a:t>
            </a:r>
            <a:r>
              <a:rPr lang="en-US" sz="2800" b="1" dirty="0" smtClean="0">
                <a:latin typeface="Candara" charset="0"/>
                <a:cs typeface="MS PGothic" charset="0"/>
              </a:rPr>
              <a:t>“useful God” </a:t>
            </a:r>
            <a:r>
              <a:rPr lang="en-US" sz="2800" b="1" dirty="0">
                <a:latin typeface="Candara" charset="0"/>
                <a:cs typeface="MS PGothic" charset="0"/>
              </a:rPr>
              <a:t>but as </a:t>
            </a:r>
            <a:r>
              <a:rPr lang="en-US" sz="2800" b="1" dirty="0" smtClean="0">
                <a:latin typeface="Candara" charset="0"/>
                <a:cs typeface="MS PGothic" charset="0"/>
              </a:rPr>
              <a:t>“sovereign God”. </a:t>
            </a:r>
          </a:p>
          <a:p>
            <a:pPr marL="454025" indent="-454025">
              <a:spcBef>
                <a:spcPts val="0"/>
              </a:spcBef>
              <a:buNone/>
            </a:pPr>
            <a:endParaRPr lang="en-US" sz="800" i="1" dirty="0">
              <a:latin typeface="Candara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Remember that you can rationalize almost everything, deceiving yourself.</a:t>
            </a:r>
            <a:endParaRPr lang="en-US" sz="26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“Active obedience” is the key to curing self-rationalization/self-deception.</a:t>
            </a: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4000" i="1" kern="1200" baseline="300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454025" indent="-454025">
              <a:spcBef>
                <a:spcPts val="0"/>
              </a:spcBef>
              <a:buNone/>
            </a:pPr>
            <a:r>
              <a:rPr lang="en-US" sz="2800" b="1" dirty="0" smtClean="0">
                <a:latin typeface="Candara" charset="0"/>
                <a:cs typeface="MS PGothic" charset="0"/>
              </a:rPr>
              <a:t>2)  We </a:t>
            </a:r>
            <a:r>
              <a:rPr lang="en-US" sz="2800" b="1" dirty="0">
                <a:latin typeface="Candara" charset="0"/>
                <a:cs typeface="MS PGothic" charset="0"/>
              </a:rPr>
              <a:t>are to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CULTIVATE our hearts to be tender and responsive to God in small things </a:t>
            </a:r>
            <a:r>
              <a:rPr lang="en-US" sz="2800" b="1" dirty="0">
                <a:latin typeface="Candara" charset="0"/>
                <a:cs typeface="MS PGothic" charset="0"/>
              </a:rPr>
              <a:t>as God molds us into a man/woman of </a:t>
            </a:r>
            <a:r>
              <a:rPr lang="en-US" sz="2800" b="1" dirty="0" smtClean="0">
                <a:latin typeface="Candara" charset="0"/>
                <a:cs typeface="MS PGothic" charset="0"/>
              </a:rPr>
              <a:t>God. </a:t>
            </a:r>
            <a:endParaRPr lang="en-US" sz="2800" b="1" dirty="0">
              <a:latin typeface="Candara" charset="0"/>
              <a:cs typeface="MS PGothic" charset="0"/>
            </a:endParaRPr>
          </a:p>
          <a:p>
            <a:pPr marL="454025" indent="-454025">
              <a:spcBef>
                <a:spcPts val="0"/>
              </a:spcBef>
              <a:buNone/>
            </a:pPr>
            <a:endParaRPr lang="en-US" sz="800" i="1" dirty="0">
              <a:latin typeface="Candara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Think “synergism” as you cultivate your heart to be mold by God’s grace.</a:t>
            </a:r>
            <a:endParaRPr lang="en-US" sz="26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Begin with where you are—being faithful with/in small things—persevere </a:t>
            </a:r>
            <a:r>
              <a:rPr lang="en-US" sz="2600" kern="1200" smtClean="0">
                <a:latin typeface="Candara" charset="0"/>
                <a:ea typeface="ＭＳ Ｐゴシック" charset="0"/>
                <a:cs typeface="Candara" charset="0"/>
              </a:rPr>
              <a:t>with a hope </a:t>
            </a: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in that the LORD is making you to be a man/woman </a:t>
            </a:r>
            <a:r>
              <a:rPr lang="en-US" sz="2600" kern="1200" smtClean="0">
                <a:latin typeface="Candara" charset="0"/>
                <a:ea typeface="ＭＳ Ｐゴシック" charset="0"/>
                <a:cs typeface="Candara" charset="0"/>
              </a:rPr>
              <a:t>of God!</a:t>
            </a:r>
            <a:endParaRPr lang="en-US" sz="800" i="1" baseline="30000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800" i="1" baseline="30000" dirty="0" smtClean="0">
              <a:solidFill>
                <a:srgbClr val="00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495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10972800" cy="5943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b="1" dirty="0">
                <a:solidFill>
                  <a:srgbClr val="800000"/>
                </a:solidFill>
                <a:latin typeface="Candara" charset="0"/>
                <a:cs typeface="Arial" charset="0"/>
              </a:rPr>
              <a:t>The Lord Is Still Looking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b="1" dirty="0" smtClean="0">
                <a:latin typeface="Candara"/>
                <a:cs typeface="Candara"/>
              </a:rPr>
              <a:t>The </a:t>
            </a:r>
            <a:r>
              <a:rPr lang="en-US" sz="2800" b="1" dirty="0">
                <a:latin typeface="Candara"/>
                <a:cs typeface="Candara"/>
              </a:rPr>
              <a:t>Lord is still looking, as He did in David's time, for a man after His own heart.  I believe it to be the priority responsibility of any ministry so to proclaim God's Word that such a quality of Christian man, by the grace of God and the power of the Spirit, may be the result.  Not only is it such a life alone which can stand the fiery trials that are bound increasingly to attack our Christian faith and principals, but also through the life of a Spirit-filled man of God is the fastest and most effective method of </a:t>
            </a:r>
            <a:r>
              <a:rPr lang="en-US" sz="2800" b="1" dirty="0" smtClean="0">
                <a:latin typeface="Candara"/>
                <a:cs typeface="Candara"/>
              </a:rPr>
              <a:t>evangelism</a:t>
            </a:r>
            <a:r>
              <a:rPr lang="en-US" sz="2800" b="1" dirty="0">
                <a:latin typeface="Candara"/>
                <a:cs typeface="Candara"/>
              </a:rPr>
              <a:t>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800" b="1" dirty="0">
                <a:latin typeface="Candara"/>
                <a:cs typeface="Candara"/>
              </a:rPr>
              <a:t>— Alan </a:t>
            </a:r>
            <a:r>
              <a:rPr lang="en-US" sz="2800" b="1" dirty="0" err="1">
                <a:latin typeface="Candara"/>
                <a:cs typeface="Candara"/>
              </a:rPr>
              <a:t>Redpath</a:t>
            </a:r>
            <a:endParaRPr lang="en-US" sz="2800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60256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438400"/>
            <a:ext cx="1168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Scripture Reading</a:t>
            </a:r>
            <a:endParaRPr lang="en-US" sz="54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3200" y="3276600"/>
            <a:ext cx="11785600" cy="9144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1 Samuel 13:5-14</a:t>
            </a:r>
            <a:endParaRPr lang="en-US" sz="44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9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438400"/>
            <a:ext cx="10972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Communion</a:t>
            </a:r>
            <a:endParaRPr lang="en-US" sz="5400" b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276600"/>
            <a:ext cx="10972800" cy="6858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“Do this in remembrance of me”</a:t>
            </a:r>
            <a:b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</a:b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1 Corinthians 11:25-26</a:t>
            </a:r>
          </a:p>
        </p:txBody>
      </p:sp>
    </p:spTree>
    <p:extLst>
      <p:ext uri="{BB962C8B-B14F-4D97-AF65-F5344CB8AC3E}">
        <p14:creationId xmlns:p14="http://schemas.microsoft.com/office/powerpoint/2010/main" val="178458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600200"/>
            <a:ext cx="11480740" cy="51054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one insight hit home for you from today’s sermon on God’s choice [Part 1]?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would it mean for you to stop all self-rationalizations and obey God not as means but as life’s purpose and goal?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is your first step toward cultivating your heart as moldable to be a man/woman of God?  </a:t>
            </a:r>
          </a:p>
        </p:txBody>
      </p:sp>
    </p:spTree>
    <p:extLst>
      <p:ext uri="{BB962C8B-B14F-4D97-AF65-F5344CB8AC3E}">
        <p14:creationId xmlns:p14="http://schemas.microsoft.com/office/powerpoint/2010/main" val="161471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ChangeArrowheads="1"/>
          </p:cNvSpPr>
          <p:nvPr/>
        </p:nvSpPr>
        <p:spPr bwMode="auto">
          <a:xfrm>
            <a:off x="304800" y="533400"/>
            <a:ext cx="1168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600" b="1" i="0" dirty="0" smtClean="0">
                <a:solidFill>
                  <a:srgbClr val="800000"/>
                </a:solidFill>
                <a:latin typeface="Candara" charset="0"/>
              </a:rPr>
              <a:t>LAST</a:t>
            </a:r>
            <a:r>
              <a:rPr lang="en-US" sz="3600" b="1" i="0" dirty="0" smtClean="0">
                <a:solidFill>
                  <a:srgbClr val="800000"/>
                </a:solidFill>
                <a:latin typeface="Candara" charset="0"/>
              </a:rPr>
              <a:t> HG GATHERINGS BEFORE THE BREAK: TODAY </a:t>
            </a:r>
            <a:r>
              <a:rPr lang="en-US" sz="3600" b="1" i="0" dirty="0" smtClean="0">
                <a:solidFill>
                  <a:srgbClr val="800000"/>
                </a:solidFill>
                <a:latin typeface="Candara" charset="0"/>
              </a:rPr>
              <a:t>[</a:t>
            </a:r>
            <a:r>
              <a:rPr lang="en-US" sz="3600" b="1" i="0" dirty="0" smtClean="0">
                <a:solidFill>
                  <a:srgbClr val="800000"/>
                </a:solidFill>
                <a:latin typeface="Candara" charset="0"/>
              </a:rPr>
              <a:t>12/4]</a:t>
            </a:r>
            <a:r>
              <a:rPr lang="en-US" sz="3600" b="1" i="0" dirty="0" smtClean="0">
                <a:solidFill>
                  <a:srgbClr val="800000"/>
                </a:solidFill>
                <a:latin typeface="Candara" charset="0"/>
              </a:rPr>
              <a:t>! </a:t>
            </a:r>
          </a:p>
        </p:txBody>
      </p:sp>
      <p:sp>
        <p:nvSpPr>
          <p:cNvPr id="209922" name="Rectangle 3"/>
          <p:cNvSpPr>
            <a:spLocks noChangeArrowheads="1"/>
          </p:cNvSpPr>
          <p:nvPr/>
        </p:nvSpPr>
        <p:spPr bwMode="auto">
          <a:xfrm>
            <a:off x="203200" y="1600200"/>
            <a:ext cx="1168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 eaLnBrk="0" hangingPunct="0"/>
            <a:r>
              <a:rPr lang="en-US" sz="3200" b="1" i="0" dirty="0" smtClean="0">
                <a:solidFill>
                  <a:srgbClr val="006600"/>
                </a:solidFill>
                <a:latin typeface="Candara" charset="0"/>
              </a:rPr>
              <a:t>* Tustin: </a:t>
            </a:r>
            <a:r>
              <a:rPr lang="en-US" sz="3200" b="1" i="0" dirty="0" smtClean="0">
                <a:solidFill>
                  <a:srgbClr val="FF0000"/>
                </a:solidFill>
                <a:latin typeface="Candara" charset="0"/>
              </a:rPr>
              <a:t>@4pm</a:t>
            </a:r>
          </a:p>
          <a:p>
            <a:pPr marL="609600" indent="-609600" algn="ctr" eaLnBrk="0" hangingPunct="0"/>
            <a:r>
              <a:rPr lang="en-US" sz="3200" b="1" i="0" dirty="0" smtClean="0">
                <a:solidFill>
                  <a:srgbClr val="006600"/>
                </a:solidFill>
                <a:latin typeface="Candara" charset="0"/>
              </a:rPr>
              <a:t>* Fullerton: </a:t>
            </a:r>
            <a:r>
              <a:rPr lang="en-US" sz="3200" b="1" i="0" dirty="0" smtClean="0">
                <a:solidFill>
                  <a:srgbClr val="FF0000"/>
                </a:solidFill>
                <a:latin typeface="Candara" charset="0"/>
              </a:rPr>
              <a:t>@4pm</a:t>
            </a:r>
          </a:p>
          <a:p>
            <a:pPr marL="609600" indent="-609600" algn="ctr" eaLnBrk="0" hangingPunct="0"/>
            <a:r>
              <a:rPr lang="en-US" sz="3200" b="1" i="0" dirty="0" smtClean="0">
                <a:solidFill>
                  <a:srgbClr val="006600"/>
                </a:solidFill>
                <a:latin typeface="Candara" charset="0"/>
              </a:rPr>
              <a:t>Please BE ON TIME!</a:t>
            </a:r>
          </a:p>
          <a:p>
            <a:pPr marL="609600" indent="-609600" algn="ctr" eaLnBrk="0" hangingPunct="0"/>
            <a:endParaRPr lang="en-US" sz="800" b="1" i="0" dirty="0" smtClean="0">
              <a:solidFill>
                <a:srgbClr val="CC3300"/>
              </a:solidFill>
              <a:latin typeface="Candara" charset="0"/>
            </a:endParaRPr>
          </a:p>
          <a:p>
            <a:pPr marL="609600" indent="-609600" eaLnBrk="0" hangingPunct="0">
              <a:buFont typeface="Wingdings" charset="0"/>
              <a:buChar char="§"/>
            </a:pPr>
            <a:endParaRPr lang="en-US" sz="800" b="1" i="0" dirty="0" smtClean="0">
              <a:solidFill>
                <a:srgbClr val="000000"/>
              </a:solidFill>
              <a:latin typeface="Candara" charset="0"/>
            </a:endParaRPr>
          </a:p>
          <a:p>
            <a:pPr marL="863600" lvl="2" indent="-457200" eaLnBrk="0" hangingPunct="0">
              <a:buFont typeface="Wingdings" charset="0"/>
              <a:buChar char="§"/>
            </a:pPr>
            <a:r>
              <a:rPr lang="en-US" sz="3200" b="1" i="0" dirty="0">
                <a:solidFill>
                  <a:srgbClr val="000000"/>
                </a:solidFill>
                <a:latin typeface="Candara" charset="0"/>
              </a:rPr>
              <a:t>Join two homegroups—Tustin &amp; Fullerton—as they </a:t>
            </a:r>
            <a:r>
              <a:rPr lang="en-US" sz="3200" b="1" i="0" dirty="0" smtClean="0">
                <a:solidFill>
                  <a:srgbClr val="000000"/>
                </a:solidFill>
                <a:latin typeface="Candara" charset="0"/>
              </a:rPr>
              <a:t>continue the new study series on the Holy Spirit.</a:t>
            </a:r>
            <a:endParaRPr lang="en-US" sz="3200" b="1" i="0" dirty="0">
              <a:solidFill>
                <a:srgbClr val="000000"/>
              </a:solidFill>
              <a:latin typeface="Candara" charset="0"/>
            </a:endParaRPr>
          </a:p>
          <a:p>
            <a:pPr marL="863600" lvl="2" indent="-457200" eaLnBrk="0" hangingPunct="0">
              <a:buFont typeface="Wingdings" charset="0"/>
              <a:buChar char="§"/>
            </a:pPr>
            <a:r>
              <a:rPr lang="en-US" sz="3200" b="1" i="0" dirty="0" smtClean="0">
                <a:solidFill>
                  <a:srgbClr val="000000"/>
                </a:solidFill>
                <a:latin typeface="Candara" charset="0"/>
              </a:rPr>
              <a:t>HG gatherings are always OPEN to ALL!</a:t>
            </a:r>
          </a:p>
          <a:p>
            <a:pPr marL="863600" lvl="2" indent="-457200" eaLnBrk="0" hangingPunct="0">
              <a:buFont typeface="Wingdings" charset="0"/>
              <a:buChar char="§"/>
            </a:pPr>
            <a:r>
              <a:rPr lang="en-US" sz="3200" b="1" i="0" dirty="0" smtClean="0">
                <a:solidFill>
                  <a:srgbClr val="000000"/>
                </a:solidFill>
                <a:latin typeface="Candara" charset="0"/>
              </a:rPr>
              <a:t>For more info or directions, call Jay [Tustin] at 714.397.2598 or Ho [Fullerton] at 626.536.2752.</a:t>
            </a:r>
          </a:p>
        </p:txBody>
      </p:sp>
    </p:spTree>
    <p:extLst>
      <p:ext uri="{BB962C8B-B14F-4D97-AF65-F5344CB8AC3E}">
        <p14:creationId xmlns:p14="http://schemas.microsoft.com/office/powerpoint/2010/main" val="109232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2"/>
          <p:cNvSpPr>
            <a:spLocks noChangeArrowheads="1"/>
          </p:cNvSpPr>
          <p:nvPr/>
        </p:nvSpPr>
        <p:spPr bwMode="auto">
          <a:xfrm>
            <a:off x="844157" y="443720"/>
            <a:ext cx="1046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i="0" dirty="0" smtClean="0">
                <a:solidFill>
                  <a:srgbClr val="800000"/>
                </a:solidFill>
                <a:latin typeface="Candara" charset="0"/>
                <a:ea typeface="MS PGothic" charset="0"/>
                <a:cs typeface="MS PGothic" charset="0"/>
              </a:rPr>
              <a:t>SERVING OPPORTUNITY: </a:t>
            </a:r>
            <a:r>
              <a:rPr lang="en-US" sz="3600" b="1" i="0" dirty="0">
                <a:solidFill>
                  <a:srgbClr val="800000"/>
                </a:solidFill>
                <a:latin typeface="Candara" charset="0"/>
                <a:ea typeface="MS PGothic" charset="0"/>
                <a:cs typeface="MS PGothic" charset="0"/>
              </a:rPr>
              <a:t>W</a:t>
            </a:r>
            <a:r>
              <a:rPr lang="en-US" sz="3600" b="1" i="0" dirty="0" smtClean="0">
                <a:solidFill>
                  <a:srgbClr val="800000"/>
                </a:solidFill>
                <a:latin typeface="Candara" charset="0"/>
                <a:ea typeface="MS PGothic" charset="0"/>
                <a:cs typeface="MS PGothic" charset="0"/>
              </a:rPr>
              <a:t>ELCOME KITS </a:t>
            </a:r>
            <a:br>
              <a:rPr lang="en-US" sz="3600" b="1" i="0" dirty="0" smtClean="0">
                <a:solidFill>
                  <a:srgbClr val="800000"/>
                </a:solidFill>
                <a:latin typeface="Candara" charset="0"/>
                <a:ea typeface="MS PGothic" charset="0"/>
                <a:cs typeface="MS PGothic" charset="0"/>
              </a:rPr>
            </a:br>
            <a:r>
              <a:rPr lang="en-US" sz="3600" b="1" i="0" dirty="0" smtClean="0">
                <a:solidFill>
                  <a:srgbClr val="800000"/>
                </a:solidFill>
                <a:latin typeface="Candara" charset="0"/>
                <a:ea typeface="MS PGothic" charset="0"/>
                <a:cs typeface="MS PGothic" charset="0"/>
              </a:rPr>
              <a:t>FOR NEWLY ARRIVING REFUGEE FAMILIES</a:t>
            </a:r>
            <a:endParaRPr lang="en-US" sz="3600" b="1" i="0" dirty="0">
              <a:solidFill>
                <a:srgbClr val="800000"/>
              </a:solidFill>
              <a:latin typeface="Candara" charset="0"/>
              <a:ea typeface="MS PGothic" charset="0"/>
              <a:cs typeface="MS PGothic" charset="0"/>
            </a:endParaRPr>
          </a:p>
        </p:txBody>
      </p:sp>
      <p:sp>
        <p:nvSpPr>
          <p:cNvPr id="331778" name="Rectangle 3"/>
          <p:cNvSpPr>
            <a:spLocks noChangeArrowheads="1"/>
          </p:cNvSpPr>
          <p:nvPr/>
        </p:nvSpPr>
        <p:spPr bwMode="auto">
          <a:xfrm>
            <a:off x="523679" y="1846679"/>
            <a:ext cx="1137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4025" indent="-454025">
              <a:buFont typeface="Wingdings" charset="2"/>
              <a:buChar char="§"/>
            </a:pPr>
            <a:r>
              <a:rPr lang="en-US" sz="3000" b="1" i="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MS PGothic" charset="0"/>
              </a:rPr>
              <a:t>This year, CrossWay </a:t>
            </a:r>
            <a:r>
              <a:rPr lang="en-US" sz="3000" b="1" i="0" dirty="0">
                <a:solidFill>
                  <a:srgbClr val="000000"/>
                </a:solidFill>
                <a:latin typeface="Candara" charset="0"/>
                <a:ea typeface="MS PGothic" charset="0"/>
                <a:cs typeface="MS PGothic" charset="0"/>
              </a:rPr>
              <a:t>is partnering with World Relief by providing “Welcome Kits” to the newly arriving refugees this Christmas</a:t>
            </a:r>
            <a:r>
              <a:rPr lang="en-US" sz="3000" b="1" i="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MS PGothic" charset="0"/>
              </a:rPr>
              <a:t>.</a:t>
            </a:r>
          </a:p>
          <a:p>
            <a:pPr marL="454025" indent="-454025">
              <a:buFont typeface="Wingdings" charset="2"/>
              <a:buChar char="§"/>
            </a:pPr>
            <a:endParaRPr lang="en-US" sz="3000" b="1" i="0" dirty="0">
              <a:solidFill>
                <a:srgbClr val="000000"/>
              </a:solidFill>
              <a:latin typeface="Candara" charset="0"/>
              <a:ea typeface="MS PGothic" charset="0"/>
              <a:cs typeface="MS PGothic" charset="0"/>
            </a:endParaRPr>
          </a:p>
          <a:p>
            <a:pPr marL="454025" indent="-454025">
              <a:buFont typeface="Wingdings" charset="2"/>
              <a:buChar char="§"/>
            </a:pPr>
            <a:r>
              <a:rPr lang="en-US" sz="3000" b="1" i="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MS PGothic" charset="0"/>
              </a:rPr>
              <a:t>Participate </a:t>
            </a:r>
            <a:r>
              <a:rPr lang="en-US" sz="3000" b="1" i="0" dirty="0">
                <a:solidFill>
                  <a:srgbClr val="000000"/>
                </a:solidFill>
                <a:latin typeface="Candara" charset="0"/>
                <a:ea typeface="MS PGothic" charset="0"/>
                <a:cs typeface="MS PGothic" charset="0"/>
              </a:rPr>
              <a:t>in this in your homegroup as each homegroup puts one together and turns it in by 12/17.</a:t>
            </a:r>
          </a:p>
          <a:p>
            <a:pPr marL="1066800" lvl="1" indent="-438150">
              <a:buFont typeface="+mj-lt"/>
              <a:buAutoNum type="arabicPeriod"/>
            </a:pPr>
            <a:endParaRPr lang="en-US" sz="3000" b="1" i="0" dirty="0" smtClean="0">
              <a:solidFill>
                <a:srgbClr val="FF0000"/>
              </a:solidFill>
              <a:latin typeface="Candara" charset="0"/>
              <a:ea typeface="MS PGothic" charset="0"/>
              <a:cs typeface="MS PGothic" charset="0"/>
            </a:endParaRPr>
          </a:p>
          <a:p>
            <a:pPr marL="609600" indent="-609600">
              <a:buFont typeface="Wingdings" charset="2"/>
              <a:buChar char="§"/>
            </a:pPr>
            <a:endParaRPr lang="en-US" sz="3200" b="1" i="0" dirty="0" smtClean="0">
              <a:solidFill>
                <a:srgbClr val="000000"/>
              </a:solidFill>
              <a:latin typeface="Candara" charset="0"/>
              <a:ea typeface="MS PGothic" charset="0"/>
              <a:cs typeface="MS PGothic" charset="0"/>
            </a:endParaRPr>
          </a:p>
          <a:p>
            <a:pPr marL="1066800" lvl="1" indent="-609600">
              <a:buFont typeface="+mj-lt"/>
              <a:buAutoNum type="arabicPeriod"/>
            </a:pPr>
            <a:endParaRPr lang="en-US" sz="3200" b="1" i="0" dirty="0">
              <a:solidFill>
                <a:srgbClr val="000000"/>
              </a:solidFill>
              <a:latin typeface="Candara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ChangeArrowheads="1"/>
          </p:cNvSpPr>
          <p:nvPr/>
        </p:nvSpPr>
        <p:spPr bwMode="auto">
          <a:xfrm>
            <a:off x="28751" y="457200"/>
            <a:ext cx="1216325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/>
            <a:r>
              <a:rPr lang="en-US" sz="4800" b="1" i="0" dirty="0" smtClean="0">
                <a:solidFill>
                  <a:srgbClr val="008000"/>
                </a:solidFill>
                <a:latin typeface="Candara" charset="0"/>
              </a:rPr>
              <a:t>CrossWay </a:t>
            </a:r>
            <a:r>
              <a:rPr lang="en-US" sz="4800" b="1" i="0" dirty="0">
                <a:solidFill>
                  <a:srgbClr val="FF0000"/>
                </a:solidFill>
                <a:latin typeface="Candara" charset="0"/>
              </a:rPr>
              <a:t>Christmas </a:t>
            </a:r>
            <a:r>
              <a:rPr lang="en-US" sz="4800" b="1" i="0" dirty="0">
                <a:solidFill>
                  <a:srgbClr val="008000"/>
                </a:solidFill>
                <a:latin typeface="Candara" charset="0"/>
              </a:rPr>
              <a:t>Party! </a:t>
            </a:r>
            <a:endParaRPr lang="en-US" sz="4800" b="1" i="0" dirty="0">
              <a:solidFill>
                <a:srgbClr val="800000"/>
              </a:solidFill>
              <a:latin typeface="Candara" charset="0"/>
              <a:cs typeface="MS PGothic" charset="0"/>
            </a:endParaRPr>
          </a:p>
        </p:txBody>
      </p:sp>
      <p:sp>
        <p:nvSpPr>
          <p:cNvPr id="141314" name="Rectangle 3"/>
          <p:cNvSpPr>
            <a:spLocks noChangeArrowheads="1"/>
          </p:cNvSpPr>
          <p:nvPr/>
        </p:nvSpPr>
        <p:spPr bwMode="auto">
          <a:xfrm>
            <a:off x="304800" y="1219200"/>
            <a:ext cx="11480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algn="ctr" eaLnBrk="0" hangingPunct="0">
              <a:spcBef>
                <a:spcPct val="20000"/>
              </a:spcBef>
            </a:pPr>
            <a:r>
              <a:rPr lang="en-US" sz="3600" b="1" i="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In </a:t>
            </a:r>
            <a:r>
              <a:rPr lang="en-US" sz="3600" b="1" i="0" dirty="0" smtClean="0">
                <a:solidFill>
                  <a:srgbClr val="006600"/>
                </a:solidFill>
                <a:latin typeface="Candara" charset="0"/>
                <a:cs typeface="MS PGothic" charset="0"/>
              </a:rPr>
              <a:t>Two Weeks, </a:t>
            </a:r>
            <a:r>
              <a:rPr lang="en-US" sz="3600" b="1" i="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on </a:t>
            </a:r>
            <a:r>
              <a:rPr lang="en-US" sz="3600" b="1" i="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Saturday </a:t>
            </a:r>
            <a:r>
              <a:rPr lang="en-US" sz="3600" b="1" i="0" dirty="0" smtClean="0">
                <a:solidFill>
                  <a:srgbClr val="008000"/>
                </a:solidFill>
                <a:latin typeface="Candara" charset="0"/>
                <a:cs typeface="MS PGothic" charset="0"/>
              </a:rPr>
              <a:t>December </a:t>
            </a:r>
            <a:r>
              <a:rPr lang="en-US" sz="3600" b="1" i="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17</a:t>
            </a:r>
            <a:r>
              <a:rPr lang="en-US" sz="3600" b="1" i="0" baseline="3000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th</a:t>
            </a:r>
            <a:r>
              <a:rPr lang="en-US" sz="3600" b="1" i="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 </a:t>
            </a:r>
            <a:r>
              <a:rPr lang="en-US" sz="3600" b="1" i="0" dirty="0">
                <a:solidFill>
                  <a:srgbClr val="FF0000"/>
                </a:solidFill>
                <a:latin typeface="Candara" charset="0"/>
                <a:cs typeface="MS PGothic" charset="0"/>
              </a:rPr>
              <a:t/>
            </a:r>
            <a:br>
              <a:rPr lang="en-US" sz="3600" b="1" i="0" dirty="0">
                <a:solidFill>
                  <a:srgbClr val="FF0000"/>
                </a:solidFill>
                <a:latin typeface="Candara" charset="0"/>
                <a:cs typeface="MS PGothic" charset="0"/>
              </a:rPr>
            </a:br>
            <a:r>
              <a:rPr lang="en-US" sz="3600" b="1" i="0" dirty="0" smtClean="0">
                <a:solidFill>
                  <a:srgbClr val="006600"/>
                </a:solidFill>
                <a:latin typeface="Candara" charset="0"/>
              </a:rPr>
              <a:t>@4:30pm</a:t>
            </a:r>
            <a:endParaRPr lang="en-US" sz="3600" b="1" i="0" dirty="0">
              <a:solidFill>
                <a:srgbClr val="006600"/>
              </a:solidFill>
              <a:latin typeface="Candara" charset="0"/>
              <a:cs typeface="MS PGothic" charset="0"/>
            </a:endParaRPr>
          </a:p>
          <a:p>
            <a:pPr marL="609538" indent="-609538" eaLnBrk="0" hangingPunct="0"/>
            <a:endParaRPr lang="en-US" sz="800" b="1" i="0" dirty="0">
              <a:solidFill>
                <a:srgbClr val="CC3300"/>
              </a:solidFill>
              <a:latin typeface="Candara" charset="0"/>
              <a:cs typeface="MS PGothic" charset="0"/>
            </a:endParaRPr>
          </a:p>
          <a:p>
            <a:pPr marL="609538" indent="-609538" eaLnBrk="0" hangingPunct="0"/>
            <a:endParaRPr lang="en-US" sz="1200" b="1" i="0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1482573" lvl="2" indent="-457154" eaLnBrk="0" hangingPunct="0">
              <a:buFontTx/>
              <a:buChar char="•"/>
            </a:pPr>
            <a:r>
              <a:rPr lang="en-US" sz="3200" b="1" i="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Don</a:t>
            </a:r>
            <a:r>
              <a:rPr lang="fr-FR" sz="3200" b="1" i="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’</a:t>
            </a:r>
            <a:r>
              <a:rPr lang="en-US" altLang="ja-JP" sz="3200" b="1" i="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t </a:t>
            </a:r>
            <a:r>
              <a:rPr lang="en-US" altLang="ja-JP" sz="3200" b="1" i="0" dirty="0">
                <a:solidFill>
                  <a:srgbClr val="000000"/>
                </a:solidFill>
                <a:latin typeface="Candara" charset="0"/>
                <a:cs typeface="MS PGothic" charset="0"/>
              </a:rPr>
              <a:t>miss this special </a:t>
            </a:r>
            <a:r>
              <a:rPr lang="en-US" altLang="ja-JP" sz="3200" b="1" i="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celebration of our Savior’s birth </a:t>
            </a:r>
            <a:r>
              <a:rPr lang="en-US" altLang="ja-JP" sz="3200" b="1" i="0" dirty="0">
                <a:solidFill>
                  <a:srgbClr val="000000"/>
                </a:solidFill>
                <a:latin typeface="Candara" charset="0"/>
                <a:cs typeface="MS PGothic" charset="0"/>
              </a:rPr>
              <a:t>as CW </a:t>
            </a:r>
            <a:r>
              <a:rPr lang="en-US" altLang="ja-JP" sz="3200" b="1" i="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Family.</a:t>
            </a:r>
          </a:p>
          <a:p>
            <a:pPr marL="1482573" lvl="2" indent="-457154">
              <a:buFontTx/>
              <a:buChar char="•"/>
            </a:pPr>
            <a:r>
              <a:rPr lang="en-US" altLang="ja-JP" sz="3200" b="1" i="0" dirty="0">
                <a:solidFill>
                  <a:srgbClr val="000000"/>
                </a:solidFill>
                <a:latin typeface="Candara" charset="0"/>
                <a:cs typeface="MS PGothic" charset="0"/>
              </a:rPr>
              <a:t>Bring a gift (approx. $20) to exchange</a:t>
            </a:r>
            <a:r>
              <a:rPr lang="en-US" altLang="ja-JP" sz="3200" b="1" i="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.</a:t>
            </a:r>
            <a:endParaRPr lang="en-US" altLang="ja-JP" sz="3200" b="1" i="0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1482573" lvl="2" indent="-457154" eaLnBrk="0" hangingPunct="0">
              <a:buFontTx/>
              <a:buChar char="•"/>
            </a:pPr>
            <a:r>
              <a:rPr lang="en-US" altLang="ja-JP" sz="3200" b="1" i="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CW Youth will have a separate program that night.</a:t>
            </a:r>
            <a:endParaRPr lang="en-US" altLang="ja-JP" sz="3200" b="1" i="0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1482573" lvl="2" indent="-457154" eaLnBrk="0" hangingPunct="0">
              <a:buFontTx/>
              <a:buChar char="•"/>
            </a:pPr>
            <a:r>
              <a:rPr lang="en-US" sz="3200" b="1" i="0" dirty="0">
                <a:solidFill>
                  <a:srgbClr val="000000"/>
                </a:solidFill>
                <a:latin typeface="Candara" charset="0"/>
                <a:cs typeface="MS PGothic" charset="0"/>
              </a:rPr>
              <a:t>Get involved and serve on the </a:t>
            </a:r>
            <a:r>
              <a:rPr lang="en-US" sz="3200" b="1" i="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team—contact Stan.</a:t>
            </a:r>
            <a:endParaRPr lang="en-US" sz="3200" b="1" i="0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1482573" lvl="2" indent="-457154" eaLnBrk="0" hangingPunct="0">
              <a:buFontTx/>
              <a:buChar char="•"/>
            </a:pPr>
            <a:r>
              <a:rPr lang="en-US" sz="3200" b="1" i="0" dirty="0">
                <a:solidFill>
                  <a:srgbClr val="CC3300"/>
                </a:solidFill>
                <a:latin typeface="Candara" charset="0"/>
                <a:cs typeface="MS PGothic" charset="0"/>
              </a:rPr>
              <a:t>Invite Your Unchurched Friends!!!</a:t>
            </a:r>
            <a:endParaRPr lang="en-US" sz="2800" b="1" i="0" dirty="0">
              <a:solidFill>
                <a:srgbClr val="CC3300"/>
              </a:solidFill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3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ChangeArrowheads="1"/>
          </p:cNvSpPr>
          <p:nvPr/>
        </p:nvSpPr>
        <p:spPr bwMode="auto">
          <a:xfrm>
            <a:off x="304800" y="457200"/>
            <a:ext cx="1137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 i="0" dirty="0" smtClean="0">
                <a:solidFill>
                  <a:srgbClr val="800000"/>
                </a:solidFill>
                <a:latin typeface="Candara" charset="0"/>
              </a:rPr>
              <a:t>WHAT’S COMING UP @CROSSWAY</a:t>
            </a:r>
          </a:p>
        </p:txBody>
      </p:sp>
      <p:sp>
        <p:nvSpPr>
          <p:cNvPr id="168962" name="Rectangle 3"/>
          <p:cNvSpPr>
            <a:spLocks noChangeArrowheads="1"/>
          </p:cNvSpPr>
          <p:nvPr/>
        </p:nvSpPr>
        <p:spPr bwMode="auto">
          <a:xfrm>
            <a:off x="203200" y="1223033"/>
            <a:ext cx="11887200" cy="563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defRPr/>
            </a:pPr>
            <a:r>
              <a:rPr lang="en-US" sz="3200" b="1" i="0" dirty="0">
                <a:solidFill>
                  <a:srgbClr val="006600"/>
                </a:solidFill>
                <a:latin typeface="Candara" charset="0"/>
              </a:rPr>
              <a:t>Mark your calendar for these important dates</a:t>
            </a:r>
            <a:r>
              <a:rPr lang="en-US" sz="3200" b="1" i="0" dirty="0" smtClean="0">
                <a:solidFill>
                  <a:srgbClr val="006600"/>
                </a:solidFill>
                <a:latin typeface="Candara" charset="0"/>
              </a:rPr>
              <a:t>!</a:t>
            </a:r>
            <a:endParaRPr lang="en-US" sz="800" b="1" i="0" dirty="0" smtClean="0">
              <a:solidFill>
                <a:srgbClr val="000000"/>
              </a:solidFill>
              <a:latin typeface="Candara" charset="0"/>
            </a:endParaRPr>
          </a:p>
          <a:p>
            <a:pPr marL="609600" indent="-609600">
              <a:defRPr/>
            </a:pPr>
            <a:endParaRPr lang="en-US" sz="1200" b="1" i="0" dirty="0">
              <a:solidFill>
                <a:srgbClr val="000000"/>
              </a:solidFill>
              <a:latin typeface="Candara" charset="0"/>
            </a:endParaRPr>
          </a:p>
          <a:p>
            <a:pPr marL="463550" lvl="1" indent="-457200">
              <a:buFont typeface="Wingdings" charset="0"/>
              <a:buChar char="§"/>
            </a:pP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12/</a:t>
            </a:r>
            <a:r>
              <a:rPr lang="en-US" sz="2800" b="1" i="0" dirty="0" smtClean="0">
                <a:solidFill>
                  <a:srgbClr val="FF0000"/>
                </a:solidFill>
                <a:latin typeface="Candara" charset="0"/>
              </a:rPr>
              <a:t>11        (Sun)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	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</a:rPr>
              <a:t>Last 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</a:rPr>
              <a:t>HG Gatherings for Irvine, Santa Ana, &amp; Whittier </a:t>
            </a:r>
            <a:endParaRPr lang="en-US" sz="2800" b="1" i="0" dirty="0">
              <a:solidFill>
                <a:srgbClr val="FF0000"/>
              </a:solidFill>
              <a:latin typeface="Candara" charset="0"/>
            </a:endParaRPr>
          </a:p>
          <a:p>
            <a:pPr marL="463550" lvl="1" indent="-457200">
              <a:buFont typeface="Wingdings" charset="0"/>
              <a:buChar char="§"/>
            </a:pPr>
            <a:endParaRPr lang="en-US" sz="1200" b="1" i="0" dirty="0" smtClean="0">
              <a:solidFill>
                <a:srgbClr val="FF0000"/>
              </a:solidFill>
              <a:latin typeface="Candara" charset="0"/>
            </a:endParaRPr>
          </a:p>
          <a:p>
            <a:pPr marL="463550" lvl="1" indent="-457200">
              <a:buFont typeface="Wingdings" charset="0"/>
              <a:buChar char="§"/>
            </a:pP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12/</a:t>
            </a:r>
            <a:r>
              <a:rPr lang="en-US" sz="2800" b="1" i="0" dirty="0" smtClean="0">
                <a:solidFill>
                  <a:srgbClr val="FF0000"/>
                </a:solidFill>
                <a:latin typeface="Candara" charset="0"/>
              </a:rPr>
              <a:t>17        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(Sat)	</a:t>
            </a:r>
            <a:r>
              <a:rPr lang="en-US" sz="2800" b="1" i="0" dirty="0">
                <a:solidFill>
                  <a:srgbClr val="008000"/>
                </a:solidFill>
                <a:latin typeface="Candara" charset="0"/>
              </a:rPr>
              <a:t>CW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 Christmas</a:t>
            </a:r>
            <a:r>
              <a:rPr lang="en-US" sz="2800" b="1" i="0" dirty="0">
                <a:solidFill>
                  <a:srgbClr val="008000"/>
                </a:solidFill>
                <a:latin typeface="Candara" charset="0"/>
              </a:rPr>
              <a:t> Party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!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</a:rPr>
              <a:t>@4:30pm</a:t>
            </a:r>
            <a:endParaRPr lang="en-US" sz="2800" b="1" i="0" dirty="0">
              <a:solidFill>
                <a:srgbClr val="FF0000"/>
              </a:solidFill>
              <a:latin typeface="Candara" charset="0"/>
            </a:endParaRPr>
          </a:p>
          <a:p>
            <a:pPr marL="463550" lvl="1" indent="-457200">
              <a:buFont typeface="Wingdings" charset="0"/>
              <a:buChar char="§"/>
            </a:pPr>
            <a:endParaRPr lang="en-US" sz="1200" b="1" i="0" dirty="0" smtClean="0">
              <a:solidFill>
                <a:srgbClr val="FF0000"/>
              </a:solidFill>
              <a:latin typeface="Candara" charset="0"/>
            </a:endParaRPr>
          </a:p>
          <a:p>
            <a:pPr marL="463550" lvl="1" indent="-457200">
              <a:buFont typeface="Wingdings" charset="0"/>
              <a:buChar char="§"/>
            </a:pP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12/</a:t>
            </a:r>
            <a:r>
              <a:rPr lang="en-US" sz="2800" b="1" i="0" dirty="0" smtClean="0">
                <a:solidFill>
                  <a:srgbClr val="FF0000"/>
                </a:solidFill>
                <a:latin typeface="Candara" charset="0"/>
              </a:rPr>
              <a:t>18       (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Sun)	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</a:rPr>
              <a:t>Bill Gaultiere Speaking</a:t>
            </a:r>
          </a:p>
          <a:p>
            <a:pPr marL="463550" lvl="1" indent="-457200">
              <a:buFont typeface="Wingdings" charset="0"/>
              <a:buChar char="§"/>
            </a:pPr>
            <a:endParaRPr lang="en-US" sz="1200" b="1" i="0" dirty="0" smtClean="0">
              <a:solidFill>
                <a:srgbClr val="FF0000"/>
              </a:solidFill>
              <a:latin typeface="Candara" charset="0"/>
            </a:endParaRPr>
          </a:p>
          <a:p>
            <a:pPr marL="463550" lvl="1" indent="-457200">
              <a:buFont typeface="Wingdings" charset="0"/>
              <a:buChar char="§"/>
            </a:pPr>
            <a:r>
              <a:rPr lang="en-US" sz="2800" b="1" i="0" dirty="0" smtClean="0">
                <a:solidFill>
                  <a:srgbClr val="FF0000"/>
                </a:solidFill>
                <a:latin typeface="Candara" charset="0"/>
              </a:rPr>
              <a:t>12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/</a:t>
            </a:r>
            <a:r>
              <a:rPr lang="en-US" sz="2800" b="1" i="0" dirty="0" smtClean="0">
                <a:solidFill>
                  <a:srgbClr val="FF0000"/>
                </a:solidFill>
                <a:latin typeface="Candara" charset="0"/>
              </a:rPr>
              <a:t>25       (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Sun)	</a:t>
            </a:r>
            <a:r>
              <a:rPr lang="en-US" sz="2800" b="1" i="0" dirty="0">
                <a:solidFill>
                  <a:srgbClr val="008000"/>
                </a:solidFill>
                <a:latin typeface="Candara" charset="0"/>
              </a:rPr>
              <a:t>Christmas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 Sunday</a:t>
            </a:r>
            <a:r>
              <a:rPr lang="en-US" sz="2800" b="1" i="0" dirty="0">
                <a:solidFill>
                  <a:srgbClr val="008000"/>
                </a:solidFill>
                <a:latin typeface="Candara" charset="0"/>
              </a:rPr>
              <a:t> Service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</a:rPr>
              <a:t>@11am </a:t>
            </a:r>
            <a:r>
              <a:rPr lang="en-US" sz="2600" b="1" i="0" spc="-10" dirty="0" smtClean="0">
                <a:solidFill>
                  <a:srgbClr val="FF0000"/>
                </a:solidFill>
                <a:latin typeface="Candara" charset="0"/>
              </a:rPr>
              <a:t>(shorter service/no lunch)</a:t>
            </a:r>
            <a:endParaRPr lang="en-US" sz="2600" b="1" i="0" spc="-10" dirty="0">
              <a:solidFill>
                <a:srgbClr val="000000"/>
              </a:solidFill>
              <a:latin typeface="Candara" charset="0"/>
            </a:endParaRPr>
          </a:p>
          <a:p>
            <a:pPr marL="463550" lvl="1" indent="-457200">
              <a:buFont typeface="Wingdings" charset="0"/>
              <a:buChar char="§"/>
            </a:pPr>
            <a:endParaRPr lang="en-US" sz="1200" b="1" i="0" dirty="0" smtClean="0">
              <a:solidFill>
                <a:srgbClr val="FF0000"/>
              </a:solidFill>
              <a:latin typeface="Candara" charset="0"/>
            </a:endParaRPr>
          </a:p>
          <a:p>
            <a:pPr marL="463550" lvl="1" indent="-457200">
              <a:buFont typeface="Wingdings" charset="0"/>
              <a:buChar char="§"/>
            </a:pPr>
            <a:r>
              <a:rPr lang="en-US" sz="2800" b="1" i="0" dirty="0" smtClean="0">
                <a:solidFill>
                  <a:srgbClr val="FF0000"/>
                </a:solidFill>
                <a:latin typeface="Candara" charset="0"/>
              </a:rPr>
              <a:t>1/1            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(Sun)	</a:t>
            </a:r>
            <a:r>
              <a:rPr lang="en-US" sz="2800" b="1" i="0" spc="-20" dirty="0" smtClean="0">
                <a:solidFill>
                  <a:srgbClr val="3366FF"/>
                </a:solidFill>
                <a:latin typeface="Candara" charset="0"/>
              </a:rPr>
              <a:t>New Year’s Sunday</a:t>
            </a:r>
            <a:r>
              <a:rPr lang="en-US" sz="2800" b="1" i="0" spc="-20" dirty="0" smtClean="0">
                <a:latin typeface="Candara" charset="0"/>
              </a:rPr>
              <a:t> Service</a:t>
            </a:r>
            <a:r>
              <a:rPr lang="en-US" sz="2800" b="1" i="0" dirty="0" smtClean="0">
                <a:latin typeface="Candara" charset="0"/>
              </a:rPr>
              <a:t>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</a:rPr>
              <a:t>@11am </a:t>
            </a:r>
            <a:r>
              <a:rPr lang="en-US" sz="2600" b="1" i="0" spc="-10" dirty="0">
                <a:solidFill>
                  <a:srgbClr val="FF0000"/>
                </a:solidFill>
                <a:latin typeface="Candara" charset="0"/>
              </a:rPr>
              <a:t>(shorter service</a:t>
            </a:r>
            <a:r>
              <a:rPr lang="en-US" sz="2600" b="1" i="0" spc="-10" dirty="0" smtClean="0">
                <a:solidFill>
                  <a:srgbClr val="FF0000"/>
                </a:solidFill>
                <a:latin typeface="Candara" charset="0"/>
              </a:rPr>
              <a:t>/no </a:t>
            </a:r>
            <a:r>
              <a:rPr lang="en-US" sz="2600" b="1" i="0" spc="-10" dirty="0">
                <a:solidFill>
                  <a:srgbClr val="FF0000"/>
                </a:solidFill>
                <a:latin typeface="Candara" charset="0"/>
              </a:rPr>
              <a:t>lunch)</a:t>
            </a:r>
            <a:r>
              <a:rPr lang="en-US" sz="2600" b="1" i="0" spc="-10" dirty="0" smtClean="0">
                <a:solidFill>
                  <a:srgbClr val="FF0000"/>
                </a:solidFill>
                <a:latin typeface="Candara" charset="0"/>
              </a:rPr>
              <a:t>!</a:t>
            </a:r>
            <a:endParaRPr lang="en-US" sz="2600" b="1" i="0" spc="-10" dirty="0" smtClean="0">
              <a:latin typeface="Candara" charset="0"/>
            </a:endParaRPr>
          </a:p>
          <a:p>
            <a:pPr marL="463550" lvl="1" indent="-457200">
              <a:buFont typeface="Wingdings" charset="0"/>
              <a:buChar char="§"/>
            </a:pPr>
            <a:endParaRPr lang="en-US" sz="1200" b="1" i="0" dirty="0">
              <a:solidFill>
                <a:srgbClr val="FF0000"/>
              </a:solidFill>
              <a:latin typeface="Candara" charset="0"/>
            </a:endParaRPr>
          </a:p>
          <a:p>
            <a:pPr marL="463550" lvl="1" indent="-457200">
              <a:buFont typeface="Wingdings" charset="0"/>
              <a:buChar char="§"/>
            </a:pP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1</a:t>
            </a:r>
            <a:r>
              <a:rPr lang="en-US" sz="2800" b="1" i="0" dirty="0" smtClean="0">
                <a:solidFill>
                  <a:srgbClr val="FF0000"/>
                </a:solidFill>
                <a:latin typeface="Candara" charset="0"/>
              </a:rPr>
              <a:t>/7 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&amp; </a:t>
            </a:r>
            <a:r>
              <a:rPr lang="en-US" sz="2800" b="1" i="0" dirty="0" smtClean="0">
                <a:solidFill>
                  <a:srgbClr val="FF0000"/>
                </a:solidFill>
                <a:latin typeface="Candara" charset="0"/>
              </a:rPr>
              <a:t>14   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(Sat)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</a:rPr>
              <a:t>	Solitude &amp; Silence Day [Choose One] </a:t>
            </a:r>
          </a:p>
          <a:p>
            <a:pPr marL="463550" lvl="1" indent="-457200">
              <a:buFont typeface="Wingdings" charset="0"/>
              <a:buChar char="§"/>
            </a:pPr>
            <a:endParaRPr lang="en-US" sz="1200" b="1" i="0" dirty="0">
              <a:solidFill>
                <a:srgbClr val="000000"/>
              </a:solidFill>
              <a:latin typeface="Candara" charset="0"/>
            </a:endParaRPr>
          </a:p>
          <a:p>
            <a:pPr marL="463550" lvl="1" indent="-457200">
              <a:buFont typeface="Wingdings" charset="0"/>
              <a:buChar char="§"/>
            </a:pP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1</a:t>
            </a:r>
            <a:r>
              <a:rPr lang="en-US" sz="2800" b="1" i="0" dirty="0" smtClean="0">
                <a:solidFill>
                  <a:srgbClr val="FF0000"/>
                </a:solidFill>
                <a:latin typeface="Candara" charset="0"/>
              </a:rPr>
              <a:t>/8           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(Sun)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</a:rPr>
              <a:t>	CW Family Annual Meeting @4: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</a:rPr>
              <a:t>30pm</a:t>
            </a:r>
            <a:endParaRPr lang="en-US" sz="1200" b="1" i="0" dirty="0" smtClean="0">
              <a:solidFill>
                <a:srgbClr val="000000"/>
              </a:solidFill>
              <a:latin typeface="Candara" charset="0"/>
            </a:endParaRPr>
          </a:p>
          <a:p>
            <a:pPr marL="463550" lvl="1" indent="-457200">
              <a:buFont typeface="Wingdings" charset="0"/>
              <a:buChar char="§"/>
            </a:pPr>
            <a:endParaRPr lang="en-US" sz="1200" b="1" i="0" dirty="0" smtClean="0">
              <a:solidFill>
                <a:srgbClr val="000000"/>
              </a:solidFill>
              <a:latin typeface="Candara" charset="0"/>
            </a:endParaRPr>
          </a:p>
          <a:p>
            <a:pPr marL="463550" lvl="1" indent="-457200">
              <a:buFont typeface="Wingdings" charset="0"/>
              <a:buChar char="§"/>
            </a:pPr>
            <a:r>
              <a:rPr lang="en-US" sz="2800" b="1" i="0" dirty="0" smtClean="0">
                <a:solidFill>
                  <a:srgbClr val="FF0000"/>
                </a:solidFill>
                <a:latin typeface="Candara" charset="0"/>
              </a:rPr>
              <a:t>1/29         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</a:rPr>
              <a:t>(Sun)	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</a:rPr>
              <a:t>CW 9th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</a:rPr>
              <a:t>Anniversary 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</a:rPr>
              <a:t>Sunday!</a:t>
            </a:r>
            <a:endParaRPr lang="en-US" sz="2800" b="1" i="0" dirty="0">
              <a:solidFill>
                <a:srgbClr val="0000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1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79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God’s Choice – Part 1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David: A Man after of God’s Own Heart [1]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1 Samuel 13:5-14; 15:10-31</a:t>
            </a:r>
            <a:endParaRPr lang="en-US" i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b="1" dirty="0" smtClean="0">
                <a:latin typeface="Candara"/>
                <a:cs typeface="Candara"/>
              </a:rPr>
              <a:t>©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December 4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,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2016</a:t>
            </a:r>
          </a:p>
          <a:p>
            <a:pPr marL="0" indent="0" algn="ctr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 Pastor Paul K. Kim</a:t>
            </a:r>
          </a:p>
          <a:p>
            <a:pPr marL="0" indent="0"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1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457200"/>
          </a:xfrm>
        </p:spPr>
        <p:txBody>
          <a:bodyPr/>
          <a:lstStyle/>
          <a:p>
            <a:r>
              <a:rPr lang="en-US" sz="3600" b="1" spc="-60" dirty="0">
                <a:latin typeface="Candara" charset="0"/>
                <a:ea typeface="MS PGothic" charset="0"/>
                <a:cs typeface="Arial" charset="0"/>
              </a:rPr>
              <a:t>WHY STUDY DAVID?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0" y="1285753"/>
            <a:ext cx="11734799" cy="554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It is because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David is such an important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character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in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the entire Bible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.</a:t>
            </a:r>
          </a:p>
          <a:p>
            <a:pPr marL="458788" indent="-458788">
              <a:spcBef>
                <a:spcPct val="0"/>
              </a:spcBef>
            </a:pPr>
            <a:endParaRPr lang="en-US" sz="14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911225" lvl="1" indent="-457200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David was a type of </a:t>
            </a:r>
            <a:r>
              <a:rPr lang="en-US" sz="2600" i="0" spc="-10" dirty="0" smtClean="0">
                <a:latin typeface="Candara" charset="0"/>
                <a:ea typeface="ＭＳ Ｐゴシック" charset="0"/>
                <a:cs typeface="MS PGothic" charset="0"/>
              </a:rPr>
              <a:t>Christ—i.e., an OT’s symbolic figure of Christ.</a:t>
            </a:r>
            <a:endParaRPr lang="en-US" sz="2600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911225" lvl="1" indent="-457200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God promised that the Messiah would come from David’s offspring [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“Son of David”</a:t>
            </a: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] and his kingdom would endure forever</a:t>
            </a:r>
            <a:r>
              <a:rPr lang="en-US" sz="2600" i="0" spc="-10" dirty="0" smtClean="0">
                <a:latin typeface="Candara" charset="0"/>
                <a:ea typeface="ＭＳ Ｐゴシック" charset="0"/>
                <a:cs typeface="MS PGothic" charset="0"/>
              </a:rPr>
              <a:t>.</a:t>
            </a:r>
            <a:endParaRPr lang="en-US" sz="2600" i="0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7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457200"/>
          </a:xfrm>
        </p:spPr>
        <p:txBody>
          <a:bodyPr/>
          <a:lstStyle/>
          <a:p>
            <a:r>
              <a:rPr lang="en-US" sz="3600" b="1" spc="-60" dirty="0">
                <a:latin typeface="Candara" charset="0"/>
                <a:ea typeface="MS PGothic" charset="0"/>
                <a:cs typeface="Arial" charset="0"/>
              </a:rPr>
              <a:t>WHY STUDY DAVID?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0" y="1285753"/>
            <a:ext cx="11734799" cy="554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It is because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David is such an important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character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in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the entire Bible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.</a:t>
            </a:r>
          </a:p>
          <a:p>
            <a:pPr marL="458788" indent="-458788">
              <a:spcBef>
                <a:spcPct val="0"/>
              </a:spcBef>
            </a:pPr>
            <a:endParaRPr lang="en-US" sz="14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It is because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David’s life has much to offer for us to learn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 about faith journey. </a:t>
            </a:r>
          </a:p>
          <a:p>
            <a:pPr marL="458788" indent="-458788">
              <a:spcBef>
                <a:spcPct val="0"/>
              </a:spcBef>
            </a:pPr>
            <a:endParaRPr lang="en-US" sz="1400" b="1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911225" lvl="1" indent="-457200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Scripture has been written more about David than any other </a:t>
            </a:r>
            <a:r>
              <a:rPr lang="en-US" sz="2600" i="0" spc="-10" dirty="0" smtClean="0">
                <a:latin typeface="Candara" charset="0"/>
                <a:ea typeface="ＭＳ Ｐゴシック" charset="0"/>
                <a:cs typeface="MS PGothic" charset="0"/>
              </a:rPr>
              <a:t>person, except </a:t>
            </a: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about </a:t>
            </a:r>
            <a:r>
              <a:rPr lang="en-US" sz="2600" i="0" spc="-10" dirty="0" smtClean="0">
                <a:latin typeface="Candara" charset="0"/>
                <a:ea typeface="ＭＳ Ｐゴシック" charset="0"/>
                <a:cs typeface="MS PGothic" charset="0"/>
              </a:rPr>
              <a:t>Jesus.</a:t>
            </a:r>
            <a:endParaRPr lang="en-US" sz="2600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911225" lvl="1" indent="-457200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His life offers us rich lessons in various </a:t>
            </a:r>
            <a:r>
              <a:rPr lang="en-US" sz="2600" i="0" spc="-10" dirty="0" smtClean="0">
                <a:latin typeface="Candara" charset="0"/>
                <a:ea typeface="ＭＳ Ｐゴシック" charset="0"/>
                <a:cs typeface="MS PGothic" charset="0"/>
              </a:rPr>
              <a:t>ways (as </a:t>
            </a: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opposed to </a:t>
            </a:r>
            <a:r>
              <a:rPr lang="en-US" sz="2600" i="0" spc="-10" dirty="0" smtClean="0">
                <a:latin typeface="Candara" charset="0"/>
                <a:ea typeface="ＭＳ Ｐゴシック" charset="0"/>
                <a:cs typeface="MS PGothic" charset="0"/>
              </a:rPr>
              <a:t>Enoch).</a:t>
            </a:r>
            <a:endParaRPr lang="en-US" sz="2600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1363663" lvl="2" indent="-501650">
              <a:spcBef>
                <a:spcPct val="0"/>
              </a:spcBef>
              <a:buFont typeface="Wingdings" charset="2"/>
              <a:buChar char="Ø"/>
            </a:pPr>
            <a:endParaRPr lang="en-US" sz="1400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endParaRPr lang="en-US" sz="1400" b="1" i="0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1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457200"/>
          </a:xfrm>
        </p:spPr>
        <p:txBody>
          <a:bodyPr/>
          <a:lstStyle/>
          <a:p>
            <a:r>
              <a:rPr lang="en-US" sz="3600" b="1" spc="-60" dirty="0">
                <a:latin typeface="Candara" charset="0"/>
                <a:ea typeface="MS PGothic" charset="0"/>
                <a:cs typeface="Arial" charset="0"/>
              </a:rPr>
              <a:t>WHY STUDY DAVID?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0" y="1285753"/>
            <a:ext cx="11734799" cy="554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It is because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David is such an important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character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in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the entire Bible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.</a:t>
            </a:r>
          </a:p>
          <a:p>
            <a:pPr marL="458788" indent="-458788">
              <a:spcBef>
                <a:spcPct val="0"/>
              </a:spcBef>
            </a:pPr>
            <a:endParaRPr lang="en-US" sz="14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It is because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David’s life has much to offer for us to learn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 about faith journey. </a:t>
            </a:r>
          </a:p>
          <a:p>
            <a:pPr marL="458788" indent="-458788">
              <a:spcBef>
                <a:spcPct val="0"/>
              </a:spcBef>
            </a:pPr>
            <a:endParaRPr lang="en-US" sz="1400" b="1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454025" indent="-454025">
              <a:spcBef>
                <a:spcPct val="0"/>
              </a:spcBef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It is because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David’s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heart is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also transparently available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to us.</a:t>
            </a:r>
          </a:p>
          <a:p>
            <a:pPr marL="458788" indent="-458788">
              <a:spcBef>
                <a:spcPct val="0"/>
              </a:spcBef>
            </a:pPr>
            <a:endParaRPr lang="en-US" sz="1400" b="1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911225" lvl="1" indent="-457200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David wrote most of the psalms which </a:t>
            </a:r>
            <a:r>
              <a:rPr lang="en-US" sz="2600" i="0" spc="-10" dirty="0" smtClean="0">
                <a:latin typeface="Candara" charset="0"/>
                <a:ea typeface="ＭＳ Ｐゴシック" charset="0"/>
                <a:cs typeface="MS PGothic" charset="0"/>
              </a:rPr>
              <a:t>are </a:t>
            </a: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his journal entries, prayers, laments, and </a:t>
            </a:r>
            <a:r>
              <a:rPr lang="en-US" sz="2600" i="0" spc="-10" dirty="0" smtClean="0">
                <a:latin typeface="Candara" charset="0"/>
                <a:ea typeface="ＭＳ Ｐゴシック" charset="0"/>
                <a:cs typeface="MS PGothic" charset="0"/>
              </a:rPr>
              <a:t>songs.</a:t>
            </a:r>
            <a:endParaRPr lang="en-US" sz="2600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911225" lvl="1" indent="-457200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 smtClean="0">
                <a:latin typeface="Candara" charset="0"/>
                <a:ea typeface="ＭＳ Ｐゴシック" charset="0"/>
                <a:cs typeface="MS PGothic" charset="0"/>
              </a:rPr>
              <a:t>David’s heart/</a:t>
            </a: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inner life</a:t>
            </a:r>
            <a:r>
              <a:rPr lang="en-US" sz="2600" i="0" spc="-10" dirty="0" smtClean="0"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helps us see and learn what it means to be intimate and real with God.</a:t>
            </a:r>
          </a:p>
          <a:p>
            <a:pPr marL="1363663" lvl="2" indent="-501650">
              <a:spcBef>
                <a:spcPct val="0"/>
              </a:spcBef>
              <a:buFont typeface="Wingdings" charset="2"/>
              <a:buChar char="Ø"/>
            </a:pPr>
            <a:endParaRPr lang="en-US" sz="1400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endParaRPr lang="en-US" sz="1400" b="1" i="0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2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457200"/>
          </a:xfrm>
        </p:spPr>
        <p:txBody>
          <a:bodyPr/>
          <a:lstStyle/>
          <a:p>
            <a:r>
              <a:rPr lang="en-US" sz="3600" b="1" spc="-60" dirty="0">
                <a:latin typeface="Candara" charset="0"/>
                <a:ea typeface="MS PGothic" charset="0"/>
                <a:cs typeface="Arial" charset="0"/>
              </a:rPr>
              <a:t>WHY STUDY DAVID?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0" y="1285753"/>
            <a:ext cx="11734799" cy="554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It is because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David is such an important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character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in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the entire Bible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.</a:t>
            </a:r>
          </a:p>
          <a:p>
            <a:pPr marL="458788" indent="-458788">
              <a:spcBef>
                <a:spcPct val="0"/>
              </a:spcBef>
            </a:pPr>
            <a:endParaRPr lang="en-US" sz="14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It is because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David’s life has much to offer for us to learn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 about faith journey. </a:t>
            </a:r>
          </a:p>
          <a:p>
            <a:pPr marL="458788" indent="-458788">
              <a:spcBef>
                <a:spcPct val="0"/>
              </a:spcBef>
            </a:pPr>
            <a:endParaRPr lang="en-US" sz="1400" b="1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454025" indent="-454025">
              <a:spcBef>
                <a:spcPct val="0"/>
              </a:spcBef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It is because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David’s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heart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is also transparently available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to us.</a:t>
            </a:r>
          </a:p>
          <a:p>
            <a:pPr>
              <a:spcBef>
                <a:spcPct val="0"/>
              </a:spcBef>
            </a:pPr>
            <a:endParaRPr lang="en-US" sz="14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07988" indent="-407988">
              <a:spcBef>
                <a:spcPct val="0"/>
              </a:spcBef>
            </a:pP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It is because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David was considered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“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a man after God’s own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heart”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by the LORD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himself.</a:t>
            </a:r>
          </a:p>
          <a:p>
            <a:pPr marL="458788" indent="-458788">
              <a:spcBef>
                <a:spcPct val="0"/>
              </a:spcBef>
            </a:pPr>
            <a:endParaRPr lang="en-US" sz="1400" b="1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911225" lvl="1" indent="-457200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He had keys to what we all desire to become.</a:t>
            </a:r>
          </a:p>
          <a:p>
            <a:pPr marL="911225" lvl="1" indent="-457200">
              <a:spcBef>
                <a:spcPct val="0"/>
              </a:spcBef>
              <a:buFont typeface="Wingdings" charset="2"/>
              <a:buChar char="Ø"/>
            </a:pPr>
            <a:r>
              <a:rPr lang="en-US" sz="2600" i="0" spc="-10" dirty="0">
                <a:latin typeface="Candara" charset="0"/>
                <a:ea typeface="ＭＳ Ｐゴシック" charset="0"/>
                <a:cs typeface="MS PGothic" charset="0"/>
              </a:rPr>
              <a:t>We can also learn about God’s heart.</a:t>
            </a:r>
          </a:p>
          <a:p>
            <a:pPr marL="1363663" lvl="2" indent="-501650">
              <a:spcBef>
                <a:spcPct val="0"/>
              </a:spcBef>
              <a:buFont typeface="Wingdings" charset="2"/>
              <a:buChar char="Ø"/>
            </a:pPr>
            <a:endParaRPr lang="en-US" sz="1400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endParaRPr lang="en-US" sz="1400" b="1" i="0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2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6096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OUR TWOFOLD AIM IN THIS SERMON SERIES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40" y="1524000"/>
            <a:ext cx="11734799" cy="530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To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LEARN FROM DAVID’S LIFE AND HEART 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about 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how we too can become a man/woman after God’s own heart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.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To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KNOW GOD AND HIS WAYS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—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especially how God makes a man of God out of David as the king by grace for God’s sovereign purpose</a:t>
            </a:r>
            <a:r>
              <a:rPr lang="en-US" sz="2800" b="1" i="0" spc="-10" dirty="0" smtClean="0">
                <a:latin typeface="Candara" charset="0"/>
                <a:ea typeface="ＭＳ Ｐゴシック" charset="0"/>
                <a:cs typeface="MS PGothic" charset="0"/>
              </a:rPr>
              <a:t>.</a:t>
            </a:r>
            <a:endParaRPr lang="en-US" sz="2800" b="1" i="0" spc="-1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1363663" lvl="2" indent="-501650">
              <a:spcBef>
                <a:spcPct val="0"/>
              </a:spcBef>
              <a:buFont typeface="Wingdings" charset="2"/>
              <a:buChar char="Ø"/>
            </a:pPr>
            <a:endParaRPr lang="en-US" sz="1400" i="0" spc="-10" dirty="0" smtClean="0"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endParaRPr lang="en-US" sz="1400" b="1" i="0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2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658600" cy="5334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THE TWO INCIDENTS THAT LED TO GOD’S REJECTION OF SAUL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767651" cy="5655259"/>
          </a:xfrm>
        </p:spPr>
        <p:txBody>
          <a:bodyPr/>
          <a:lstStyle/>
          <a:p>
            <a:pPr marL="454025" indent="-454025">
              <a:spcBef>
                <a:spcPct val="0"/>
              </a:spcBef>
              <a:buNone/>
            </a:pPr>
            <a:r>
              <a:rPr lang="en-US" sz="2800" b="1" spc="-10" dirty="0" smtClean="0">
                <a:latin typeface="Candara" charset="0"/>
                <a:ea typeface="ＭＳ Ｐゴシック" charset="0"/>
                <a:cs typeface="MS PGothic" charset="0"/>
              </a:rPr>
              <a:t>1)   </a:t>
            </a:r>
            <a:r>
              <a:rPr lang="en-US" sz="2800" b="1" u="sng" spc="-10" dirty="0" smtClean="0">
                <a:latin typeface="Candara" charset="0"/>
                <a:ea typeface="ＭＳ Ｐゴシック" charset="0"/>
                <a:cs typeface="MS PGothic" charset="0"/>
              </a:rPr>
              <a:t>INCIDENT #</a:t>
            </a:r>
            <a:r>
              <a:rPr lang="en-US" sz="2800" b="1" u="sng" spc="-10" dirty="0">
                <a:latin typeface="Candara" charset="0"/>
                <a:ea typeface="ＭＳ Ｐゴシック" charset="0"/>
                <a:cs typeface="MS PGothic" charset="0"/>
              </a:rPr>
              <a:t>1</a:t>
            </a:r>
            <a:r>
              <a:rPr lang="en-US" sz="2800" b="1" spc="-10" dirty="0">
                <a:latin typeface="Candara" charset="0"/>
                <a:ea typeface="ＭＳ Ｐゴシック" charset="0"/>
                <a:cs typeface="MS PGothic" charset="0"/>
              </a:rPr>
              <a:t>: Self-rationalization &amp; disobedience that led to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the unlawful sacrifice before the battle against the Philistines (1 Sam 13:5-14).</a:t>
            </a: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5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8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He waited seven days, the time appointed by Samuel. But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 Samuel did not come to </a:t>
            </a:r>
            <a:r>
              <a:rPr lang="en-US" sz="2400" i="1" kern="1200" dirty="0" err="1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Gilgal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, and the people were scattering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from him.  </a:t>
            </a: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9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So Saul said, “Bring the burnt offering here to me, and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the peace offerings.” And he offered the burnt offering. </a:t>
            </a: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10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As soon as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 he had finished offering the burnt offering, behold, Samuel came. And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Saul went out to meet him and greet him. </a:t>
            </a: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11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Samuel said, “What have you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done?” And Saul said, “When I saw that the people were scattering from me,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and that you did not come within the days appointed, and that the Philistines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had mustered at </a:t>
            </a:r>
            <a:r>
              <a:rPr lang="en-US" sz="2400" i="1" kern="1200" dirty="0" err="1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Michmash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, </a:t>
            </a:r>
            <a:r>
              <a:rPr lang="en-US" sz="2400" i="1" kern="1200" baseline="300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12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 I said, ‘Now the Philistines will come down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against me at </a:t>
            </a:r>
            <a:r>
              <a:rPr lang="en-US" sz="2400" i="1" kern="1200" dirty="0" err="1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Gilgal</a:t>
            </a: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, and I have not sought the favor of the LORD.’ 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  <a:t>So I forced myself, and offered the burnt offering.” </a:t>
            </a:r>
            <a:br>
              <a:rPr lang="en-US" sz="2400" i="1" kern="1200" dirty="0">
                <a:solidFill>
                  <a:srgbClr val="000000"/>
                </a:solidFill>
                <a:latin typeface="Candara"/>
                <a:ea typeface="ＭＳ Ｐゴシック" charset="0"/>
                <a:cs typeface="Candara"/>
              </a:rPr>
            </a:br>
            <a:endParaRPr lang="en-US" sz="24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458788" indent="-458788">
              <a:spcBef>
                <a:spcPct val="0"/>
              </a:spcBef>
            </a:pPr>
            <a:endParaRPr lang="en-US" sz="2800" b="1" spc="-10" dirty="0">
              <a:latin typeface="Candara" charset="0"/>
              <a:ea typeface="ＭＳ Ｐゴシック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64" y="-143205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8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48151</TotalTime>
  <Words>1328</Words>
  <Application>Microsoft Macintosh PowerPoint</Application>
  <PresentationFormat>Custom</PresentationFormat>
  <Paragraphs>161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27</vt:i4>
      </vt:variant>
    </vt:vector>
  </HeadingPairs>
  <TitlesOfParts>
    <vt:vector size="50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7_Default Design</vt:lpstr>
      <vt:lpstr>8_Default Design</vt:lpstr>
      <vt:lpstr>9_Default Design</vt:lpstr>
      <vt:lpstr>10_Default Design</vt:lpstr>
      <vt:lpstr>2_Normal</vt:lpstr>
      <vt:lpstr>11_Default Design</vt:lpstr>
      <vt:lpstr>12_Default Design</vt:lpstr>
      <vt:lpstr>13_Default Design</vt:lpstr>
      <vt:lpstr>4_Office Theme</vt:lpstr>
      <vt:lpstr>14_Default Design</vt:lpstr>
      <vt:lpstr>15_Default Design</vt:lpstr>
      <vt:lpstr>16_Default Design</vt:lpstr>
      <vt:lpstr>17_Default Design</vt:lpstr>
      <vt:lpstr>18_Default Design</vt:lpstr>
      <vt:lpstr>PowerPoint Presentation</vt:lpstr>
      <vt:lpstr>Scripture Reading</vt:lpstr>
      <vt:lpstr>God’s Choice – Part 1</vt:lpstr>
      <vt:lpstr>WHY STUDY DAVID?</vt:lpstr>
      <vt:lpstr>WHY STUDY DAVID?</vt:lpstr>
      <vt:lpstr>WHY STUDY DAVID?</vt:lpstr>
      <vt:lpstr>WHY STUDY DAVID?</vt:lpstr>
      <vt:lpstr>OUR TWOFOLD AIM IN THIS SERMON SERIES</vt:lpstr>
      <vt:lpstr>THE TWO INCIDENTS THAT LED TO GOD’S REJECTION OF SAUL </vt:lpstr>
      <vt:lpstr>THE TWO INCIDENTS THAT LED TO GOD’S REJECTION OF SAUL </vt:lpstr>
      <vt:lpstr>THE TWO INCIDENTS THAT LED TO GOD’S REJECTION OF SAUL </vt:lpstr>
      <vt:lpstr>THE TWO INCIDENTS THAT LED TO GOD’S REJECTION OF SAUL </vt:lpstr>
      <vt:lpstr>THE TWO INCIDENTS THAT LED TO GOD’S REJECTION OF SAUL </vt:lpstr>
      <vt:lpstr>THE TWO INCIDENTS THAT LED TO GOD’S REJECTION OF SAUL </vt:lpstr>
      <vt:lpstr>WAS GOD’S CHOICE OF DAVID UNCONDITIONAL OR CONDITIONAL? </vt:lpstr>
      <vt:lpstr>PowerPoint Presentation</vt:lpstr>
      <vt:lpstr>PowerPoint Presentation</vt:lpstr>
      <vt:lpstr>HOW CAN APPLY TODAY’S LESSON ON GOD’S CHOICE?</vt:lpstr>
      <vt:lpstr>PowerPoint Presentation</vt:lpstr>
      <vt:lpstr>Communion</vt:lpstr>
      <vt:lpstr>THREE PRACTICAL QUESTIONS  FOR OUR EVERYDAY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3149</cp:revision>
  <cp:lastPrinted>2016-07-24T15:50:28Z</cp:lastPrinted>
  <dcterms:created xsi:type="dcterms:W3CDTF">2007-10-20T20:09:35Z</dcterms:created>
  <dcterms:modified xsi:type="dcterms:W3CDTF">2016-12-04T16:35:44Z</dcterms:modified>
  <cp:category/>
</cp:coreProperties>
</file>