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95" r:id="rId14"/>
    <p:sldMasterId id="2147484207" r:id="rId15"/>
    <p:sldMasterId id="2147484231" r:id="rId16"/>
    <p:sldMasterId id="2147484267" r:id="rId17"/>
    <p:sldMasterId id="2147484327" r:id="rId18"/>
    <p:sldMasterId id="2147484339" r:id="rId19"/>
    <p:sldMasterId id="2147484351" r:id="rId20"/>
    <p:sldMasterId id="2147484363" r:id="rId21"/>
    <p:sldMasterId id="2147484375" r:id="rId22"/>
  </p:sldMasterIdLst>
  <p:notesMasterIdLst>
    <p:notesMasterId r:id="rId41"/>
  </p:notesMasterIdLst>
  <p:handoutMasterIdLst>
    <p:handoutMasterId r:id="rId42"/>
  </p:handoutMasterIdLst>
  <p:sldIdLst>
    <p:sldId id="281" r:id="rId23"/>
    <p:sldId id="713" r:id="rId24"/>
    <p:sldId id="734" r:id="rId25"/>
    <p:sldId id="804" r:id="rId26"/>
    <p:sldId id="848" r:id="rId27"/>
    <p:sldId id="850" r:id="rId28"/>
    <p:sldId id="851" r:id="rId29"/>
    <p:sldId id="852" r:id="rId30"/>
    <p:sldId id="853" r:id="rId31"/>
    <p:sldId id="855" r:id="rId32"/>
    <p:sldId id="854" r:id="rId33"/>
    <p:sldId id="856" r:id="rId34"/>
    <p:sldId id="795" r:id="rId35"/>
    <p:sldId id="857" r:id="rId36"/>
    <p:sldId id="858" r:id="rId37"/>
    <p:sldId id="729" r:id="rId38"/>
    <p:sldId id="730" r:id="rId39"/>
    <p:sldId id="283" r:id="rId40"/>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FFFF00"/>
    <a:srgbClr val="CC3300"/>
    <a:srgbClr val="8000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7" autoAdjust="0"/>
    <p:restoredTop sz="92818"/>
  </p:normalViewPr>
  <p:slideViewPr>
    <p:cSldViewPr>
      <p:cViewPr>
        <p:scale>
          <a:sx n="92" d="100"/>
          <a:sy n="92" d="100"/>
        </p:scale>
        <p:origin x="1184" y="61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 Target="slides/slide1.xml"/><Relationship Id="rId24" Type="http://schemas.openxmlformats.org/officeDocument/2006/relationships/slide" Target="slides/slide2.xml"/><Relationship Id="rId25" Type="http://schemas.openxmlformats.org/officeDocument/2006/relationships/slide" Target="slides/slide3.xml"/><Relationship Id="rId26" Type="http://schemas.openxmlformats.org/officeDocument/2006/relationships/slide" Target="slides/slide4.xml"/><Relationship Id="rId27" Type="http://schemas.openxmlformats.org/officeDocument/2006/relationships/slide" Target="slides/slide5.xml"/><Relationship Id="rId28" Type="http://schemas.openxmlformats.org/officeDocument/2006/relationships/slide" Target="slides/slide6.xml"/><Relationship Id="rId29" Type="http://schemas.openxmlformats.org/officeDocument/2006/relationships/slide" Target="slides/slide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8.xml"/><Relationship Id="rId31" Type="http://schemas.openxmlformats.org/officeDocument/2006/relationships/slide" Target="slides/slide9.xml"/><Relationship Id="rId32" Type="http://schemas.openxmlformats.org/officeDocument/2006/relationships/slide" Target="slides/slide10.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1.xml"/><Relationship Id="rId34" Type="http://schemas.openxmlformats.org/officeDocument/2006/relationships/slide" Target="slides/slide12.xml"/><Relationship Id="rId35" Type="http://schemas.openxmlformats.org/officeDocument/2006/relationships/slide" Target="slides/slide13.xml"/><Relationship Id="rId36" Type="http://schemas.openxmlformats.org/officeDocument/2006/relationships/slide" Target="slides/slide1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15.xml"/><Relationship Id="rId38" Type="http://schemas.openxmlformats.org/officeDocument/2006/relationships/slide" Target="slides/slide16.xml"/><Relationship Id="rId39" Type="http://schemas.openxmlformats.org/officeDocument/2006/relationships/slide" Target="slides/slide17.xml"/><Relationship Id="rId40" Type="http://schemas.openxmlformats.org/officeDocument/2006/relationships/slide" Target="slides/slide18.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6/15/17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6/15/17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951064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078822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44815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12623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671535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810260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4313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3907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63994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826074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84868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20981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98624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068879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55151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308465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4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4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7573062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3144485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54590700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87327600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98663425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38980452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92168428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06876792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6217837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35925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9157231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43217530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38292708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0121936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19778051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50675518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57440703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65866994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88737556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235083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74320440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7410737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6/15/17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6/15/17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6/15/17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6/15/17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6/15/17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6/15/17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6/15/17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6/15/17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6/15/17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6/15/17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6/15/17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6/15/17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6/15/17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6/15/17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6/15/17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6/15/17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6/15/17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6/15/17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6/15/17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6/15/17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6/15/17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6/15/17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3.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3.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3.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4.jpe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07742732"/>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4198474501"/>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6/15/17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6/15/17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457200"/>
            <a:ext cx="12192000" cy="381000"/>
          </a:xfrm>
        </p:spPr>
        <p:txBody>
          <a:bodyPr/>
          <a:lstStyle/>
          <a:p>
            <a:r>
              <a:rPr lang="en-US" sz="3200" b="1" spc="-60" dirty="0">
                <a:latin typeface="Candara" charset="0"/>
                <a:ea typeface="MS PGothic" charset="0"/>
                <a:cs typeface="Arial" charset="0"/>
              </a:rPr>
              <a:t>THE STORY OF DAVID LIVING IN LIMBO AT ZIKLAG [1 SAMUEL 27 &amp; 29]  </a:t>
            </a:r>
          </a:p>
        </p:txBody>
      </p:sp>
      <p:sp>
        <p:nvSpPr>
          <p:cNvPr id="5" name="Rectangle 3"/>
          <p:cNvSpPr txBox="1">
            <a:spLocks noChangeArrowheads="1"/>
          </p:cNvSpPr>
          <p:nvPr/>
        </p:nvSpPr>
        <p:spPr bwMode="auto">
          <a:xfrm>
            <a:off x="283071" y="990600"/>
            <a:ext cx="11654930" cy="5804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Intervention at </a:t>
            </a:r>
            <a:r>
              <a:rPr lang="en-US" sz="2800" b="1" i="0" spc="-10" dirty="0" err="1" smtClean="0">
                <a:solidFill>
                  <a:srgbClr val="FF0000"/>
                </a:solidFill>
                <a:latin typeface="Candara" charset="0"/>
                <a:ea typeface="ＭＳ Ｐゴシック" charset="0"/>
                <a:cs typeface="MS PGothic" charset="0"/>
              </a:rPr>
              <a:t>Ziklag</a:t>
            </a:r>
            <a:r>
              <a:rPr lang="en-US" sz="2800" b="1" i="0" spc="-10" dirty="0" smtClean="0">
                <a:solidFill>
                  <a:srgbClr val="FF0000"/>
                </a:solidFill>
                <a:latin typeface="Candara" charset="0"/>
                <a:ea typeface="ＭＳ Ｐゴシック" charset="0"/>
                <a:cs typeface="MS PGothic" charset="0"/>
              </a:rPr>
              <a:t>: </a:t>
            </a:r>
            <a:r>
              <a:rPr lang="en-US" sz="2800" b="1" i="0" spc="-10" dirty="0" smtClean="0">
                <a:solidFill>
                  <a:srgbClr val="000000"/>
                </a:solidFill>
                <a:latin typeface="Candara" charset="0"/>
                <a:ea typeface="ＭＳ Ｐゴシック" charset="0"/>
                <a:cs typeface="MS PGothic" charset="0"/>
              </a:rPr>
              <a:t>How </a:t>
            </a:r>
            <a:r>
              <a:rPr lang="en-US" sz="2800" b="1" i="0" spc="-10" dirty="0">
                <a:solidFill>
                  <a:srgbClr val="000000"/>
                </a:solidFill>
                <a:latin typeface="Candara" charset="0"/>
                <a:ea typeface="ＭＳ Ｐゴシック" charset="0"/>
                <a:cs typeface="MS PGothic" charset="0"/>
              </a:rPr>
              <a:t>David got out of the trap (29:4-11</a:t>
            </a:r>
            <a:r>
              <a:rPr lang="en-US" sz="2800" b="1" i="0" spc="-10" dirty="0" smtClean="0">
                <a:solidFill>
                  <a:srgbClr val="000000"/>
                </a:solidFill>
                <a:latin typeface="Candara" charset="0"/>
                <a:ea typeface="ＭＳ Ｐゴシック" charset="0"/>
                <a:cs typeface="MS PGothic" charset="0"/>
              </a:rPr>
              <a:t>).  </a:t>
            </a:r>
            <a:endParaRPr lang="en-US" sz="2800" b="1" i="0" spc="-10" dirty="0">
              <a:solidFill>
                <a:srgbClr val="000000"/>
              </a:solidFill>
              <a:latin typeface="Candara" charset="0"/>
              <a:ea typeface="ＭＳ Ｐゴシック" charset="0"/>
              <a:cs typeface="MS PGothic" charset="0"/>
            </a:endParaRPr>
          </a:p>
          <a:p>
            <a:pPr marL="458788" indent="-458788">
              <a:spcBef>
                <a:spcPct val="0"/>
              </a:spcBef>
            </a:pPr>
            <a:endParaRPr lang="en-US" sz="14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4</a:t>
            </a:r>
            <a:r>
              <a:rPr lang="en-US" sz="2600" spc="-10" dirty="0">
                <a:solidFill>
                  <a:srgbClr val="000000"/>
                </a:solidFill>
                <a:latin typeface="Candara" charset="0"/>
                <a:ea typeface="ＭＳ Ｐゴシック" charset="0"/>
                <a:cs typeface="MS PGothic" charset="0"/>
              </a:rPr>
              <a:t> But the commanders of the Philistines were angry with him.</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And the commanders of the Philistines said to him, “Send the man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back, that he may return to the place to which you have assigned him.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He shall not go down with us to battle, lest in the battle he become an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adversary to us. For how could this fellow reconcile himself to his lord?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Would it not be with the heads of the men here? </a:t>
            </a:r>
            <a:r>
              <a:rPr lang="en-US" sz="2600" spc="-10" baseline="30000" dirty="0">
                <a:solidFill>
                  <a:srgbClr val="000000"/>
                </a:solidFill>
                <a:latin typeface="Candara" charset="0"/>
                <a:ea typeface="ＭＳ Ｐゴシック" charset="0"/>
                <a:cs typeface="MS PGothic" charset="0"/>
              </a:rPr>
              <a:t>5</a:t>
            </a:r>
            <a:r>
              <a:rPr lang="en-US" sz="2600" spc="-10" dirty="0">
                <a:solidFill>
                  <a:srgbClr val="000000"/>
                </a:solidFill>
                <a:latin typeface="Candara" charset="0"/>
                <a:ea typeface="ＭＳ Ｐゴシック" charset="0"/>
                <a:cs typeface="MS PGothic" charset="0"/>
              </a:rPr>
              <a:t> Is not this David,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of whom they sing to one another in dances, ‘Saul has struck</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down his thousands, and David his ten thousands</a:t>
            </a:r>
            <a:r>
              <a:rPr lang="en-US" sz="2600" spc="-10" dirty="0" smtClean="0">
                <a:solidFill>
                  <a:srgbClr val="000000"/>
                </a:solidFill>
                <a:latin typeface="Candara" charset="0"/>
                <a:ea typeface="ＭＳ Ｐゴシック" charset="0"/>
                <a:cs typeface="MS PGothic" charset="0"/>
              </a:rPr>
              <a:t>’?”</a:t>
            </a:r>
            <a:endParaRPr lang="en-US" sz="26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710321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457200"/>
            <a:ext cx="12192000" cy="381000"/>
          </a:xfrm>
        </p:spPr>
        <p:txBody>
          <a:bodyPr/>
          <a:lstStyle/>
          <a:p>
            <a:r>
              <a:rPr lang="en-US" sz="3200" b="1" spc="-60" dirty="0">
                <a:latin typeface="Candara" charset="0"/>
                <a:ea typeface="MS PGothic" charset="0"/>
                <a:cs typeface="Arial" charset="0"/>
              </a:rPr>
              <a:t>THE STORY OF DAVID LIVING IN LIMBO AT ZIKLAG [1 SAMUEL 27 &amp; 29]  </a:t>
            </a:r>
          </a:p>
        </p:txBody>
      </p:sp>
      <p:sp>
        <p:nvSpPr>
          <p:cNvPr id="5" name="Rectangle 3"/>
          <p:cNvSpPr txBox="1">
            <a:spLocks noChangeArrowheads="1"/>
          </p:cNvSpPr>
          <p:nvPr/>
        </p:nvSpPr>
        <p:spPr bwMode="auto">
          <a:xfrm>
            <a:off x="283071" y="990600"/>
            <a:ext cx="11654930" cy="5804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Intervention at </a:t>
            </a:r>
            <a:r>
              <a:rPr lang="en-US" sz="2800" b="1" i="0" spc="-10" dirty="0" err="1" smtClean="0">
                <a:solidFill>
                  <a:srgbClr val="FF0000"/>
                </a:solidFill>
                <a:latin typeface="Candara" charset="0"/>
                <a:ea typeface="ＭＳ Ｐゴシック" charset="0"/>
                <a:cs typeface="MS PGothic" charset="0"/>
              </a:rPr>
              <a:t>Ziklag</a:t>
            </a:r>
            <a:r>
              <a:rPr lang="en-US" sz="2800" b="1" i="0" spc="-10" dirty="0" smtClean="0">
                <a:solidFill>
                  <a:srgbClr val="FF0000"/>
                </a:solidFill>
                <a:latin typeface="Candara" charset="0"/>
                <a:ea typeface="ＭＳ Ｐゴシック" charset="0"/>
                <a:cs typeface="MS PGothic" charset="0"/>
              </a:rPr>
              <a:t>: </a:t>
            </a:r>
            <a:r>
              <a:rPr lang="en-US" sz="2800" b="1" i="0" spc="-10" dirty="0" smtClean="0">
                <a:solidFill>
                  <a:srgbClr val="000000"/>
                </a:solidFill>
                <a:latin typeface="Candara" charset="0"/>
                <a:ea typeface="ＭＳ Ｐゴシック" charset="0"/>
                <a:cs typeface="MS PGothic" charset="0"/>
              </a:rPr>
              <a:t>How </a:t>
            </a:r>
            <a:r>
              <a:rPr lang="en-US" sz="2800" b="1" i="0" spc="-10" dirty="0">
                <a:solidFill>
                  <a:srgbClr val="000000"/>
                </a:solidFill>
                <a:latin typeface="Candara" charset="0"/>
                <a:ea typeface="ＭＳ Ｐゴシック" charset="0"/>
                <a:cs typeface="MS PGothic" charset="0"/>
              </a:rPr>
              <a:t>David got out of the trap (29:4-11</a:t>
            </a:r>
            <a:r>
              <a:rPr lang="en-US" sz="2800" b="1" i="0" spc="-10" dirty="0" smtClean="0">
                <a:solidFill>
                  <a:srgbClr val="000000"/>
                </a:solidFill>
                <a:latin typeface="Candara" charset="0"/>
                <a:ea typeface="ＭＳ Ｐゴシック" charset="0"/>
                <a:cs typeface="MS PGothic" charset="0"/>
              </a:rPr>
              <a:t>).  </a:t>
            </a:r>
            <a:endParaRPr lang="en-US" sz="2800" b="1" i="0" spc="-10" dirty="0">
              <a:solidFill>
                <a:srgbClr val="000000"/>
              </a:solidFill>
              <a:latin typeface="Candara" charset="0"/>
              <a:ea typeface="ＭＳ Ｐゴシック" charset="0"/>
              <a:cs typeface="MS PGothic" charset="0"/>
            </a:endParaRPr>
          </a:p>
          <a:p>
            <a:pPr marL="458788" indent="-458788">
              <a:spcBef>
                <a:spcPct val="0"/>
              </a:spcBef>
            </a:pPr>
            <a:endParaRPr lang="en-US" sz="14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6</a:t>
            </a:r>
            <a:r>
              <a:rPr lang="en-US" sz="2600" spc="-10" dirty="0">
                <a:solidFill>
                  <a:srgbClr val="000000"/>
                </a:solidFill>
                <a:latin typeface="Candara" charset="0"/>
                <a:ea typeface="ＭＳ Ｐゴシック" charset="0"/>
                <a:cs typeface="MS PGothic" charset="0"/>
              </a:rPr>
              <a:t> Then </a:t>
            </a:r>
            <a:r>
              <a:rPr lang="en-US" sz="2600" spc="-10" dirty="0" err="1">
                <a:solidFill>
                  <a:srgbClr val="000000"/>
                </a:solidFill>
                <a:latin typeface="Candara" charset="0"/>
                <a:ea typeface="ＭＳ Ｐゴシック" charset="0"/>
                <a:cs typeface="MS PGothic" charset="0"/>
              </a:rPr>
              <a:t>Achish</a:t>
            </a:r>
            <a:r>
              <a:rPr lang="en-US" sz="2600" spc="-10" dirty="0">
                <a:solidFill>
                  <a:srgbClr val="000000"/>
                </a:solidFill>
                <a:latin typeface="Candara" charset="0"/>
                <a:ea typeface="ＭＳ Ｐゴシック" charset="0"/>
                <a:cs typeface="MS PGothic" charset="0"/>
              </a:rPr>
              <a:t> called David and said to him, “As the LORD lives,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you have been honest, and to me it seems right that you should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march out and in with me in the campaign. For I have found nothing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wrong in you from the day of your coming to me to this day. Nevertheless,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the lords do not approve of you. </a:t>
            </a:r>
            <a:r>
              <a:rPr lang="en-US" sz="2600" spc="-10" baseline="30000" dirty="0">
                <a:solidFill>
                  <a:srgbClr val="000000"/>
                </a:solidFill>
                <a:latin typeface="Candara" charset="0"/>
                <a:ea typeface="ＭＳ Ｐゴシック" charset="0"/>
                <a:cs typeface="MS PGothic" charset="0"/>
              </a:rPr>
              <a:t>7</a:t>
            </a:r>
            <a:r>
              <a:rPr lang="en-US" sz="2600" spc="-10" dirty="0">
                <a:solidFill>
                  <a:srgbClr val="000000"/>
                </a:solidFill>
                <a:latin typeface="Candara" charset="0"/>
                <a:ea typeface="ＭＳ Ｐゴシック" charset="0"/>
                <a:cs typeface="MS PGothic" charset="0"/>
              </a:rPr>
              <a:t> So go back now; and go peaceably, that</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you may not displease the lords of the Philistines.” </a:t>
            </a:r>
            <a:r>
              <a:rPr lang="en-US" sz="2600" spc="-10" baseline="30000" dirty="0">
                <a:solidFill>
                  <a:srgbClr val="000000"/>
                </a:solidFill>
                <a:latin typeface="Candara" charset="0"/>
                <a:ea typeface="ＭＳ Ｐゴシック" charset="0"/>
                <a:cs typeface="MS PGothic" charset="0"/>
              </a:rPr>
              <a:t>8</a:t>
            </a:r>
            <a:r>
              <a:rPr lang="en-US" sz="2600" spc="-10" dirty="0">
                <a:solidFill>
                  <a:srgbClr val="000000"/>
                </a:solidFill>
                <a:latin typeface="Candara" charset="0"/>
                <a:ea typeface="ＭＳ Ｐゴシック" charset="0"/>
                <a:cs typeface="MS PGothic" charset="0"/>
              </a:rPr>
              <a:t> And David said to </a:t>
            </a:r>
            <a:br>
              <a:rPr lang="en-US" sz="2600" spc="-10" dirty="0">
                <a:solidFill>
                  <a:srgbClr val="000000"/>
                </a:solidFill>
                <a:latin typeface="Candara" charset="0"/>
                <a:ea typeface="ＭＳ Ｐゴシック" charset="0"/>
                <a:cs typeface="MS PGothic" charset="0"/>
              </a:rPr>
            </a:br>
            <a:r>
              <a:rPr lang="en-US" sz="2600" spc="-10" dirty="0" err="1">
                <a:solidFill>
                  <a:srgbClr val="000000"/>
                </a:solidFill>
                <a:latin typeface="Candara" charset="0"/>
                <a:ea typeface="ＭＳ Ｐゴシック" charset="0"/>
                <a:cs typeface="MS PGothic" charset="0"/>
              </a:rPr>
              <a:t>Achish</a:t>
            </a:r>
            <a:r>
              <a:rPr lang="en-US" sz="2600" spc="-10" dirty="0">
                <a:solidFill>
                  <a:srgbClr val="000000"/>
                </a:solidFill>
                <a:latin typeface="Candara" charset="0"/>
                <a:ea typeface="ＭＳ Ｐゴシック" charset="0"/>
                <a:cs typeface="MS PGothic" charset="0"/>
              </a:rPr>
              <a:t>, “But what have I done? What have you found in your servant</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from the day I entered your service until now, that I may not go</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and fight against the enemies of my lord the king</a:t>
            </a:r>
            <a:r>
              <a:rPr lang="en-US" sz="2600" spc="-10" dirty="0" smtClean="0">
                <a:solidFill>
                  <a:srgbClr val="000000"/>
                </a:solidFill>
                <a:latin typeface="Candara" charset="0"/>
                <a:ea typeface="ＭＳ Ｐゴシック" charset="0"/>
                <a:cs typeface="MS PGothic" charset="0"/>
              </a:rPr>
              <a:t>?”</a:t>
            </a:r>
            <a:endParaRPr lang="en-US" sz="26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572615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457200"/>
            <a:ext cx="12192000" cy="381000"/>
          </a:xfrm>
        </p:spPr>
        <p:txBody>
          <a:bodyPr/>
          <a:lstStyle/>
          <a:p>
            <a:r>
              <a:rPr lang="en-US" sz="3200" b="1" spc="-60" dirty="0">
                <a:latin typeface="Candara" charset="0"/>
                <a:ea typeface="MS PGothic" charset="0"/>
                <a:cs typeface="Arial" charset="0"/>
              </a:rPr>
              <a:t>THE STORY OF DAVID LIVING IN LIMBO AT ZIKLAG [1 SAMUEL 27 &amp; 29]  </a:t>
            </a:r>
          </a:p>
        </p:txBody>
      </p:sp>
      <p:sp>
        <p:nvSpPr>
          <p:cNvPr id="5" name="Rectangle 3"/>
          <p:cNvSpPr txBox="1">
            <a:spLocks noChangeArrowheads="1"/>
          </p:cNvSpPr>
          <p:nvPr/>
        </p:nvSpPr>
        <p:spPr bwMode="auto">
          <a:xfrm>
            <a:off x="283071" y="990600"/>
            <a:ext cx="11654930" cy="5804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Intervention at </a:t>
            </a:r>
            <a:r>
              <a:rPr lang="en-US" sz="2800" b="1" i="0" spc="-10" dirty="0" err="1" smtClean="0">
                <a:solidFill>
                  <a:srgbClr val="FF0000"/>
                </a:solidFill>
                <a:latin typeface="Candara" charset="0"/>
                <a:ea typeface="ＭＳ Ｐゴシック" charset="0"/>
                <a:cs typeface="MS PGothic" charset="0"/>
              </a:rPr>
              <a:t>Ziklag</a:t>
            </a:r>
            <a:r>
              <a:rPr lang="en-US" sz="2800" b="1" i="0" spc="-10" dirty="0" smtClean="0">
                <a:solidFill>
                  <a:srgbClr val="FF0000"/>
                </a:solidFill>
                <a:latin typeface="Candara" charset="0"/>
                <a:ea typeface="ＭＳ Ｐゴシック" charset="0"/>
                <a:cs typeface="MS PGothic" charset="0"/>
              </a:rPr>
              <a:t>: </a:t>
            </a:r>
            <a:r>
              <a:rPr lang="en-US" sz="2800" b="1" i="0" spc="-10" dirty="0" smtClean="0">
                <a:solidFill>
                  <a:srgbClr val="000000"/>
                </a:solidFill>
                <a:latin typeface="Candara" charset="0"/>
                <a:ea typeface="ＭＳ Ｐゴシック" charset="0"/>
                <a:cs typeface="MS PGothic" charset="0"/>
              </a:rPr>
              <a:t>How </a:t>
            </a:r>
            <a:r>
              <a:rPr lang="en-US" sz="2800" b="1" i="0" spc="-10" dirty="0">
                <a:solidFill>
                  <a:srgbClr val="000000"/>
                </a:solidFill>
                <a:latin typeface="Candara" charset="0"/>
                <a:ea typeface="ＭＳ Ｐゴシック" charset="0"/>
                <a:cs typeface="MS PGothic" charset="0"/>
              </a:rPr>
              <a:t>David got out of the trap (29:4-11</a:t>
            </a:r>
            <a:r>
              <a:rPr lang="en-US" sz="2800" b="1" i="0" spc="-10" dirty="0" smtClean="0">
                <a:solidFill>
                  <a:srgbClr val="000000"/>
                </a:solidFill>
                <a:latin typeface="Candara" charset="0"/>
                <a:ea typeface="ＭＳ Ｐゴシック" charset="0"/>
                <a:cs typeface="MS PGothic" charset="0"/>
              </a:rPr>
              <a:t>).  </a:t>
            </a:r>
            <a:endParaRPr lang="en-US" sz="2800" b="1" i="0" spc="-10" dirty="0">
              <a:solidFill>
                <a:srgbClr val="000000"/>
              </a:solidFill>
              <a:latin typeface="Candara" charset="0"/>
              <a:ea typeface="ＭＳ Ｐゴシック" charset="0"/>
              <a:cs typeface="MS PGothic" charset="0"/>
            </a:endParaRPr>
          </a:p>
          <a:p>
            <a:pPr marL="458788" indent="-458788">
              <a:spcBef>
                <a:spcPct val="0"/>
              </a:spcBef>
            </a:pPr>
            <a:endParaRPr lang="en-US" sz="14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9</a:t>
            </a:r>
            <a:r>
              <a:rPr lang="en-US" sz="2600" spc="-10" dirty="0">
                <a:solidFill>
                  <a:srgbClr val="000000"/>
                </a:solidFill>
                <a:latin typeface="Candara" charset="0"/>
                <a:ea typeface="ＭＳ Ｐゴシック" charset="0"/>
                <a:cs typeface="MS PGothic" charset="0"/>
              </a:rPr>
              <a:t> And </a:t>
            </a:r>
            <a:r>
              <a:rPr lang="en-US" sz="2600" spc="-10" dirty="0" err="1">
                <a:solidFill>
                  <a:srgbClr val="000000"/>
                </a:solidFill>
                <a:latin typeface="Candara" charset="0"/>
                <a:ea typeface="ＭＳ Ｐゴシック" charset="0"/>
                <a:cs typeface="MS PGothic" charset="0"/>
              </a:rPr>
              <a:t>Achish</a:t>
            </a:r>
            <a:r>
              <a:rPr lang="en-US" sz="2600" spc="-10" dirty="0">
                <a:solidFill>
                  <a:srgbClr val="000000"/>
                </a:solidFill>
                <a:latin typeface="Candara" charset="0"/>
                <a:ea typeface="ＭＳ Ｐゴシック" charset="0"/>
                <a:cs typeface="MS PGothic" charset="0"/>
              </a:rPr>
              <a:t> answered David and said, “I know that you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are as blameless in my sight as an angel of God. Nevertheless,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the commanders of the Philistines have said, ‘He shall not go up</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with us to the battle.’ </a:t>
            </a:r>
            <a:r>
              <a:rPr lang="en-US" sz="2600" spc="-10" baseline="30000" dirty="0">
                <a:solidFill>
                  <a:srgbClr val="000000"/>
                </a:solidFill>
                <a:latin typeface="Candara" charset="0"/>
                <a:ea typeface="ＭＳ Ｐゴシック" charset="0"/>
                <a:cs typeface="MS PGothic" charset="0"/>
              </a:rPr>
              <a:t>10</a:t>
            </a:r>
            <a:r>
              <a:rPr lang="en-US" sz="2600" spc="-10" dirty="0">
                <a:solidFill>
                  <a:srgbClr val="000000"/>
                </a:solidFill>
                <a:latin typeface="Candara" charset="0"/>
                <a:ea typeface="ＭＳ Ｐゴシック" charset="0"/>
                <a:cs typeface="MS PGothic" charset="0"/>
              </a:rPr>
              <a:t> Now then rise early in the morning with the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servants of your lord who came with you, and start early in the morning,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and depart as soon as you have light.” </a:t>
            </a:r>
            <a:r>
              <a:rPr lang="en-US" sz="2600" spc="-10" baseline="30000" dirty="0">
                <a:solidFill>
                  <a:srgbClr val="000000"/>
                </a:solidFill>
                <a:latin typeface="Candara" charset="0"/>
                <a:ea typeface="ＭＳ Ｐゴシック" charset="0"/>
                <a:cs typeface="MS PGothic" charset="0"/>
              </a:rPr>
              <a:t>11</a:t>
            </a:r>
            <a:r>
              <a:rPr lang="en-US" sz="2600" spc="-10" dirty="0">
                <a:solidFill>
                  <a:srgbClr val="000000"/>
                </a:solidFill>
                <a:latin typeface="Candara" charset="0"/>
                <a:ea typeface="ＭＳ Ｐゴシック" charset="0"/>
                <a:cs typeface="MS PGothic" charset="0"/>
              </a:rPr>
              <a:t> So David set out with his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men early in the morning to return to the land of the Philistines.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But the Philistines went up to </a:t>
            </a:r>
            <a:r>
              <a:rPr lang="en-US" sz="2600" spc="-10" dirty="0" err="1">
                <a:solidFill>
                  <a:srgbClr val="000000"/>
                </a:solidFill>
                <a:latin typeface="Candara" charset="0"/>
                <a:ea typeface="ＭＳ Ｐゴシック" charset="0"/>
                <a:cs typeface="MS PGothic" charset="0"/>
              </a:rPr>
              <a:t>Jezreel</a:t>
            </a:r>
            <a:r>
              <a:rPr lang="en-US" sz="2600" spc="-10" dirty="0">
                <a:solidFill>
                  <a:srgbClr val="000000"/>
                </a:solidFill>
                <a:latin typeface="Candara" charset="0"/>
                <a:ea typeface="ＭＳ Ｐゴシック" charset="0"/>
                <a:cs typeface="MS PGothic" charset="0"/>
              </a:rPr>
              <a:t>. (29:4-11</a:t>
            </a:r>
            <a:r>
              <a:rPr lang="en-US" sz="2600" spc="-10" dirty="0" smtClean="0">
                <a:solidFill>
                  <a:srgbClr val="000000"/>
                </a:solidFill>
                <a:latin typeface="Candara" charset="0"/>
                <a:ea typeface="ＭＳ Ｐゴシック" charset="0"/>
                <a:cs typeface="MS PGothic" charset="0"/>
              </a:rPr>
              <a:t>) </a:t>
            </a:r>
            <a:endParaRPr lang="en-US" sz="2600" spc="-10" dirty="0">
              <a:solidFill>
                <a:srgbClr val="000000"/>
              </a:solidFill>
              <a:latin typeface="Candara" charset="0"/>
              <a:ea typeface="ＭＳ Ｐゴシック" charset="0"/>
              <a:cs typeface="MS PGothic" charset="0"/>
            </a:endParaRPr>
          </a:p>
          <a:p>
            <a:pPr marL="0" indent="0" algn="ctr">
              <a:spcBef>
                <a:spcPts val="0"/>
              </a:spcBef>
              <a:buNone/>
            </a:pPr>
            <a:endParaRPr lang="en-US" sz="1400" b="1" i="0" dirty="0" smtClean="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It is ironical that his enemies, the lords of the Philistines intervened to rescue David from his dilemma, not even realizing what they were doing.</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Beneath the surface of this unintended intervention, God was at work.</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God protected David’s calling for </a:t>
            </a:r>
            <a:r>
              <a:rPr lang="en-US" sz="2600" b="1" i="0" dirty="0">
                <a:solidFill>
                  <a:srgbClr val="000000"/>
                </a:solidFill>
                <a:latin typeface="Candara" charset="0"/>
                <a:ea typeface="ＭＳ Ｐゴシック" charset="0"/>
                <a:cs typeface="Candara" charset="0"/>
              </a:rPr>
              <a:t>h</a:t>
            </a:r>
            <a:r>
              <a:rPr lang="en-US" sz="2600" b="1" i="0" dirty="0" smtClean="0">
                <a:solidFill>
                  <a:srgbClr val="000000"/>
                </a:solidFill>
                <a:latin typeface="Candara" charset="0"/>
                <a:ea typeface="ＭＳ Ｐゴシック" charset="0"/>
                <a:cs typeface="Candara" charset="0"/>
              </a:rPr>
              <a:t>is sovereign purpose.</a:t>
            </a:r>
            <a:endParaRPr lang="en-US" sz="2600" b="1" i="0" dirty="0">
              <a:solidFill>
                <a:srgbClr val="000000"/>
              </a:solidFill>
              <a:latin typeface="Candara" charset="0"/>
              <a:ea typeface="ＭＳ Ｐゴシック" charset="0"/>
              <a:cs typeface="Candara" charset="0"/>
            </a:endParaRPr>
          </a:p>
          <a:p>
            <a:pPr marL="0" indent="0" algn="ctr">
              <a:spcBef>
                <a:spcPts val="0"/>
              </a:spcBef>
              <a:buNone/>
            </a:pPr>
            <a:endParaRPr lang="en-US" sz="26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449422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614854"/>
            <a:ext cx="12192000" cy="409905"/>
          </a:xfrm>
        </p:spPr>
        <p:txBody>
          <a:bodyPr/>
          <a:lstStyle/>
          <a:p>
            <a:r>
              <a:rPr lang="en-US" sz="3200" b="1" spc="-60" dirty="0">
                <a:latin typeface="Candara" charset="0"/>
                <a:ea typeface="MS PGothic" charset="0"/>
                <a:cs typeface="Arial" charset="0"/>
              </a:rPr>
              <a:t>THREE LESSONS FROM THE STORY OF DAVID </a:t>
            </a:r>
            <a:r>
              <a:rPr lang="en-US" sz="3200" b="1" spc="-60" dirty="0" smtClean="0">
                <a:latin typeface="Candara" charset="0"/>
                <a:ea typeface="MS PGothic" charset="0"/>
                <a:cs typeface="Arial" charset="0"/>
              </a:rPr>
              <a:t>AT </a:t>
            </a:r>
            <a:r>
              <a:rPr lang="en-US" sz="3200" b="1" spc="-60" dirty="0">
                <a:latin typeface="Candara" charset="0"/>
                <a:ea typeface="MS PGothic" charset="0"/>
                <a:cs typeface="Arial" charset="0"/>
              </a:rPr>
              <a:t>ZIKLAG</a:t>
            </a:r>
          </a:p>
        </p:txBody>
      </p:sp>
      <p:sp>
        <p:nvSpPr>
          <p:cNvPr id="5" name="Rectangle 3"/>
          <p:cNvSpPr txBox="1">
            <a:spLocks noChangeArrowheads="1"/>
          </p:cNvSpPr>
          <p:nvPr/>
        </p:nvSpPr>
        <p:spPr bwMode="auto">
          <a:xfrm>
            <a:off x="362607" y="1213945"/>
            <a:ext cx="11619186" cy="558099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dirty="0" smtClean="0">
                <a:solidFill>
                  <a:srgbClr val="000000"/>
                </a:solidFill>
                <a:latin typeface="Candara" charset="0"/>
                <a:ea typeface="ＭＳ Ｐゴシック" charset="0"/>
                <a:cs typeface="MS PGothic" charset="0"/>
              </a:rPr>
              <a:t>Lesson #1: </a:t>
            </a:r>
            <a:r>
              <a:rPr lang="en-US" sz="2800" b="1" i="0" dirty="0">
                <a:solidFill>
                  <a:srgbClr val="000000"/>
                </a:solidFill>
                <a:latin typeface="Candara" charset="0"/>
                <a:ea typeface="ＭＳ Ｐゴシック" charset="0"/>
                <a:cs typeface="MS PGothic" charset="0"/>
              </a:rPr>
              <a:t>An erroneous step of </a:t>
            </a:r>
            <a:r>
              <a:rPr lang="en-US" sz="2800" b="1" i="0" dirty="0">
                <a:solidFill>
                  <a:srgbClr val="FF0000"/>
                </a:solidFill>
                <a:latin typeface="Candara" charset="0"/>
                <a:ea typeface="ＭＳ Ｐゴシック" charset="0"/>
                <a:cs typeface="MS PGothic" charset="0"/>
              </a:rPr>
              <a:t>compromise leads us to increasingly more compromises </a:t>
            </a:r>
            <a:r>
              <a:rPr lang="en-US" sz="2800" b="1" i="0" dirty="0">
                <a:solidFill>
                  <a:srgbClr val="000000"/>
                </a:solidFill>
                <a:latin typeface="Candara" charset="0"/>
                <a:ea typeface="ＭＳ Ｐゴシック" charset="0"/>
                <a:cs typeface="MS PGothic" charset="0"/>
              </a:rPr>
              <a:t>with the world, resulting in living in </a:t>
            </a:r>
            <a:r>
              <a:rPr lang="en-US" sz="2800" b="1" i="0" dirty="0" smtClean="0">
                <a:solidFill>
                  <a:srgbClr val="000000"/>
                </a:solidFill>
                <a:latin typeface="Candara" charset="0"/>
                <a:ea typeface="ＭＳ Ｐゴシック" charset="0"/>
                <a:cs typeface="MS PGothic" charset="0"/>
              </a:rPr>
              <a:t>limbo. </a:t>
            </a:r>
          </a:p>
          <a:p>
            <a:pPr marL="458788" indent="-458788">
              <a:spcBef>
                <a:spcPct val="0"/>
              </a:spcBef>
            </a:pPr>
            <a:endParaRPr lang="en-US" sz="10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dirty="0">
                <a:solidFill>
                  <a:srgbClr val="000000"/>
                </a:solidFill>
                <a:latin typeface="Candara" charset="0"/>
                <a:ea typeface="ＭＳ Ｐゴシック" charset="0"/>
                <a:cs typeface="MS PGothic" charset="0"/>
              </a:rPr>
              <a:t> </a:t>
            </a:r>
            <a:r>
              <a:rPr lang="en-US" sz="2600" spc="-10" baseline="30000" dirty="0" smtClean="0">
                <a:solidFill>
                  <a:srgbClr val="000000"/>
                </a:solidFill>
                <a:latin typeface="Candara" charset="0"/>
                <a:ea typeface="ＭＳ Ｐゴシック" charset="0"/>
                <a:cs typeface="MS PGothic" charset="0"/>
              </a:rPr>
              <a:t>14</a:t>
            </a:r>
            <a:r>
              <a:rPr lang="en-US" sz="2600" spc="-10" dirty="0">
                <a:solidFill>
                  <a:srgbClr val="000000"/>
                </a:solidFill>
                <a:latin typeface="Candara" charset="0"/>
                <a:ea typeface="ＭＳ Ｐゴシック" charset="0"/>
                <a:cs typeface="MS PGothic" charset="0"/>
              </a:rPr>
              <a:t> </a:t>
            </a:r>
            <a:r>
              <a:rPr lang="en-US" sz="2600" spc="-10" dirty="0" smtClean="0">
                <a:solidFill>
                  <a:srgbClr val="000000"/>
                </a:solidFill>
                <a:latin typeface="Candara" charset="0"/>
                <a:ea typeface="ＭＳ Ｐゴシック" charset="0"/>
                <a:cs typeface="MS PGothic" charset="0"/>
              </a:rPr>
              <a:t>Do </a:t>
            </a:r>
            <a:r>
              <a:rPr lang="en-US" sz="2600" spc="-10" dirty="0">
                <a:solidFill>
                  <a:srgbClr val="000000"/>
                </a:solidFill>
                <a:latin typeface="Candara" charset="0"/>
                <a:ea typeface="ＭＳ Ｐゴシック" charset="0"/>
                <a:cs typeface="MS PGothic" charset="0"/>
              </a:rPr>
              <a:t>not enter the path of the wicked,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and do not walk in the way of the evil</a:t>
            </a:r>
            <a:r>
              <a:rPr lang="en-US" sz="2600" spc="-10" dirty="0" smtClean="0">
                <a:solidFill>
                  <a:srgbClr val="000000"/>
                </a:solidFill>
                <a:latin typeface="Candara" charset="0"/>
                <a:ea typeface="ＭＳ Ｐゴシック" charset="0"/>
                <a:cs typeface="MS PGothic" charset="0"/>
              </a:rPr>
              <a:t>.</a:t>
            </a:r>
            <a:br>
              <a:rPr lang="en-US" sz="2600" spc="-10" dirty="0" smtClean="0">
                <a:solidFill>
                  <a:srgbClr val="000000"/>
                </a:solidFill>
                <a:latin typeface="Candara" charset="0"/>
                <a:ea typeface="ＭＳ Ｐゴシック" charset="0"/>
                <a:cs typeface="MS PGothic" charset="0"/>
              </a:rPr>
            </a:br>
            <a:r>
              <a:rPr lang="en-US" sz="2600" spc="-10" dirty="0" smtClean="0">
                <a:solidFill>
                  <a:srgbClr val="000000"/>
                </a:solidFill>
                <a:latin typeface="Candara" charset="0"/>
                <a:ea typeface="ＭＳ Ｐゴシック" charset="0"/>
                <a:cs typeface="MS PGothic" charset="0"/>
              </a:rPr>
              <a:t>Proverbs 4:14</a:t>
            </a:r>
          </a:p>
          <a:p>
            <a:pPr marL="0" indent="0" algn="ctr">
              <a:spcBef>
                <a:spcPts val="0"/>
              </a:spcBef>
              <a:buNone/>
            </a:pPr>
            <a:endParaRPr lang="en-US" sz="1000" spc="-10" dirty="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6</a:t>
            </a:r>
            <a:r>
              <a:rPr lang="en-US" sz="2600" spc="-10" dirty="0">
                <a:solidFill>
                  <a:srgbClr val="000000"/>
                </a:solidFill>
                <a:latin typeface="Candara" charset="0"/>
                <a:ea typeface="ＭＳ Ｐゴシック" charset="0"/>
                <a:cs typeface="MS PGothic" charset="0"/>
              </a:rPr>
              <a:t> Jesus said to them, “Watch and beware </a:t>
            </a:r>
            <a:r>
              <a:rPr lang="en-US" sz="2600" spc="-10" dirty="0" smtClean="0">
                <a:solidFill>
                  <a:srgbClr val="000000"/>
                </a:solidFill>
                <a:latin typeface="Candara" charset="0"/>
                <a:ea typeface="ＭＳ Ｐゴシック" charset="0"/>
                <a:cs typeface="MS PGothic" charset="0"/>
              </a:rPr>
              <a:t/>
            </a:r>
            <a:br>
              <a:rPr lang="en-US" sz="2600" spc="-10" dirty="0" smtClean="0">
                <a:solidFill>
                  <a:srgbClr val="000000"/>
                </a:solidFill>
                <a:latin typeface="Candara" charset="0"/>
                <a:ea typeface="ＭＳ Ｐゴシック" charset="0"/>
                <a:cs typeface="MS PGothic" charset="0"/>
              </a:rPr>
            </a:br>
            <a:r>
              <a:rPr lang="en-US" sz="2600" spc="-10" dirty="0" smtClean="0">
                <a:solidFill>
                  <a:srgbClr val="000000"/>
                </a:solidFill>
                <a:latin typeface="Candara" charset="0"/>
                <a:ea typeface="ＭＳ Ｐゴシック" charset="0"/>
                <a:cs typeface="MS PGothic" charset="0"/>
              </a:rPr>
              <a:t>of</a:t>
            </a:r>
            <a:r>
              <a:rPr lang="en-US" sz="2600" spc="-10" dirty="0">
                <a:solidFill>
                  <a:srgbClr val="000000"/>
                </a:solidFill>
                <a:latin typeface="Candara" charset="0"/>
                <a:ea typeface="ＭＳ Ｐゴシック" charset="0"/>
                <a:cs typeface="MS PGothic" charset="0"/>
              </a:rPr>
              <a:t> </a:t>
            </a:r>
            <a:r>
              <a:rPr lang="en-US" sz="2600" spc="-10" dirty="0" smtClean="0">
                <a:solidFill>
                  <a:srgbClr val="000000"/>
                </a:solidFill>
                <a:latin typeface="Candara" charset="0"/>
                <a:ea typeface="ＭＳ Ｐゴシック" charset="0"/>
                <a:cs typeface="MS PGothic" charset="0"/>
              </a:rPr>
              <a:t>the </a:t>
            </a:r>
            <a:r>
              <a:rPr lang="en-US" sz="2600" spc="-10" dirty="0">
                <a:solidFill>
                  <a:srgbClr val="000000"/>
                </a:solidFill>
                <a:latin typeface="Candara" charset="0"/>
                <a:ea typeface="ＭＳ Ｐゴシック" charset="0"/>
                <a:cs typeface="MS PGothic" charset="0"/>
              </a:rPr>
              <a:t>leaven of the Pharisees and Sadducees</a:t>
            </a:r>
            <a:r>
              <a:rPr lang="en-US" sz="2600" spc="-10" dirty="0" smtClean="0">
                <a:solidFill>
                  <a:srgbClr val="000000"/>
                </a:solidFill>
                <a:latin typeface="Candara" charset="0"/>
                <a:ea typeface="ＭＳ Ｐゴシック" charset="0"/>
                <a:cs typeface="MS PGothic" charset="0"/>
              </a:rPr>
              <a:t>.”</a:t>
            </a:r>
            <a:br>
              <a:rPr lang="en-US" sz="2600" spc="-10" dirty="0" smtClean="0">
                <a:solidFill>
                  <a:srgbClr val="000000"/>
                </a:solidFill>
                <a:latin typeface="Candara" charset="0"/>
                <a:ea typeface="ＭＳ Ｐゴシック" charset="0"/>
                <a:cs typeface="MS PGothic" charset="0"/>
              </a:rPr>
            </a:br>
            <a:r>
              <a:rPr lang="en-US" sz="2600" spc="-10" dirty="0" smtClean="0">
                <a:solidFill>
                  <a:srgbClr val="000000"/>
                </a:solidFill>
                <a:latin typeface="Candara" charset="0"/>
                <a:ea typeface="ＭＳ Ｐゴシック" charset="0"/>
                <a:cs typeface="MS PGothic" charset="0"/>
              </a:rPr>
              <a:t>Matthew 16:6</a:t>
            </a:r>
          </a:p>
          <a:p>
            <a:pPr marL="0" indent="0" algn="ctr">
              <a:spcBef>
                <a:spcPts val="0"/>
              </a:spcBef>
              <a:buNone/>
            </a:pPr>
            <a:endParaRPr lang="en-US" sz="10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Compromise has a chain effect that puts us on the downhill pathway to subsequent compromises—it is like “leaven” that is subtle but pervasive.</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The way out of living in limbo is to bring back GOD into our messiness.</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We can’t do it alone—we need community and prayer for breakthrough.</a:t>
            </a:r>
          </a:p>
          <a:p>
            <a:pPr marL="0" indent="0" algn="ctr">
              <a:spcBef>
                <a:spcPts val="0"/>
              </a:spcBef>
              <a:buFontTx/>
              <a:buNone/>
            </a:pP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363236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614855"/>
            <a:ext cx="12192000" cy="394138"/>
          </a:xfrm>
        </p:spPr>
        <p:txBody>
          <a:bodyPr/>
          <a:lstStyle/>
          <a:p>
            <a:r>
              <a:rPr lang="en-US" sz="3200" b="1" spc="-60" dirty="0">
                <a:latin typeface="Candara" charset="0"/>
                <a:ea typeface="MS PGothic" charset="0"/>
                <a:cs typeface="Arial" charset="0"/>
              </a:rPr>
              <a:t>THREE LESSONS FROM THE STORY OF DAVID </a:t>
            </a:r>
            <a:r>
              <a:rPr lang="en-US" sz="3200" b="1" spc="-60" dirty="0" smtClean="0">
                <a:latin typeface="Candara" charset="0"/>
                <a:ea typeface="MS PGothic" charset="0"/>
                <a:cs typeface="Arial" charset="0"/>
              </a:rPr>
              <a:t>AT </a:t>
            </a:r>
            <a:r>
              <a:rPr lang="en-US" sz="3200" b="1" spc="-60" dirty="0">
                <a:latin typeface="Candara" charset="0"/>
                <a:ea typeface="MS PGothic" charset="0"/>
                <a:cs typeface="Arial" charset="0"/>
              </a:rPr>
              <a:t>ZIKLAG</a:t>
            </a:r>
          </a:p>
        </p:txBody>
      </p:sp>
      <p:sp>
        <p:nvSpPr>
          <p:cNvPr id="5" name="Rectangle 3"/>
          <p:cNvSpPr txBox="1">
            <a:spLocks noChangeArrowheads="1"/>
          </p:cNvSpPr>
          <p:nvPr/>
        </p:nvSpPr>
        <p:spPr bwMode="auto">
          <a:xfrm>
            <a:off x="362607" y="1213945"/>
            <a:ext cx="11619186" cy="558099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dirty="0" smtClean="0">
                <a:solidFill>
                  <a:srgbClr val="000000"/>
                </a:solidFill>
                <a:latin typeface="Candara" charset="0"/>
                <a:ea typeface="ＭＳ Ｐゴシック" charset="0"/>
                <a:cs typeface="MS PGothic" charset="0"/>
              </a:rPr>
              <a:t>Lesson #2: </a:t>
            </a:r>
            <a:r>
              <a:rPr lang="en-US" sz="2800" b="1" i="0" dirty="0">
                <a:solidFill>
                  <a:srgbClr val="000000"/>
                </a:solidFill>
                <a:latin typeface="Candara" charset="0"/>
                <a:ea typeface="ＭＳ Ｐゴシック" charset="0"/>
                <a:cs typeface="MS PGothic" charset="0"/>
              </a:rPr>
              <a:t>God is at work in those who belong to him </a:t>
            </a:r>
            <a:r>
              <a:rPr lang="en-US" sz="2800" b="1" i="0" dirty="0">
                <a:solidFill>
                  <a:srgbClr val="FF0000"/>
                </a:solidFill>
                <a:latin typeface="Candara" charset="0"/>
                <a:ea typeface="ＭＳ Ｐゴシック" charset="0"/>
                <a:cs typeface="MS PGothic" charset="0"/>
              </a:rPr>
              <a:t>even when we compromise and </a:t>
            </a:r>
            <a:r>
              <a:rPr lang="en-US" sz="2800" b="1" i="0" dirty="0" smtClean="0">
                <a:solidFill>
                  <a:srgbClr val="FF0000"/>
                </a:solidFill>
                <a:latin typeface="Candara" charset="0"/>
                <a:ea typeface="ＭＳ Ｐゴシック" charset="0"/>
                <a:cs typeface="MS PGothic" charset="0"/>
              </a:rPr>
              <a:t>get </a:t>
            </a:r>
            <a:r>
              <a:rPr lang="en-US" sz="2800" b="1" i="0" dirty="0">
                <a:solidFill>
                  <a:srgbClr val="FF0000"/>
                </a:solidFill>
                <a:latin typeface="Candara" charset="0"/>
                <a:ea typeface="ＭＳ Ｐゴシック" charset="0"/>
                <a:cs typeface="MS PGothic" charset="0"/>
              </a:rPr>
              <a:t>ourselves in serious </a:t>
            </a:r>
            <a:r>
              <a:rPr lang="en-US" sz="2800" b="1" i="0" dirty="0" smtClean="0">
                <a:solidFill>
                  <a:srgbClr val="FF0000"/>
                </a:solidFill>
                <a:latin typeface="Candara" charset="0"/>
                <a:ea typeface="ＭＳ Ｐゴシック" charset="0"/>
                <a:cs typeface="MS PGothic" charset="0"/>
              </a:rPr>
              <a:t>troubles. </a:t>
            </a:r>
          </a:p>
          <a:p>
            <a:pPr marL="458788" indent="-458788">
              <a:spcBef>
                <a:spcPct val="0"/>
              </a:spcBef>
            </a:pPr>
            <a:endParaRPr lang="en-US" sz="10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dirty="0">
                <a:solidFill>
                  <a:srgbClr val="000000"/>
                </a:solidFill>
                <a:latin typeface="Candara" charset="0"/>
                <a:ea typeface="ＭＳ Ｐゴシック" charset="0"/>
                <a:cs typeface="MS PGothic" charset="0"/>
              </a:rPr>
              <a:t> </a:t>
            </a:r>
            <a:r>
              <a:rPr lang="en-US" sz="2600" spc="-10" baseline="30000" dirty="0" smtClean="0">
                <a:solidFill>
                  <a:srgbClr val="000000"/>
                </a:solidFill>
                <a:latin typeface="Candara" charset="0"/>
                <a:ea typeface="ＭＳ Ｐゴシック" charset="0"/>
                <a:cs typeface="MS PGothic" charset="0"/>
              </a:rPr>
              <a:t>3</a:t>
            </a:r>
            <a:r>
              <a:rPr lang="en-US" sz="2600" spc="-10" dirty="0">
                <a:solidFill>
                  <a:srgbClr val="000000"/>
                </a:solidFill>
                <a:latin typeface="Candara" charset="0"/>
                <a:ea typeface="ＭＳ Ｐゴシック" charset="0"/>
                <a:cs typeface="MS PGothic" charset="0"/>
              </a:rPr>
              <a:t> But the Lord is faithful. </a:t>
            </a:r>
            <a:r>
              <a:rPr lang="en-US" sz="2600" spc="-10" dirty="0" smtClean="0">
                <a:solidFill>
                  <a:srgbClr val="000000"/>
                </a:solidFill>
                <a:latin typeface="Candara" charset="0"/>
                <a:ea typeface="ＭＳ Ｐゴシック" charset="0"/>
                <a:cs typeface="MS PGothic" charset="0"/>
              </a:rPr>
              <a:t>He </a:t>
            </a:r>
            <a:r>
              <a:rPr lang="en-US" sz="2600" spc="-10" dirty="0">
                <a:solidFill>
                  <a:srgbClr val="000000"/>
                </a:solidFill>
                <a:latin typeface="Candara" charset="0"/>
                <a:ea typeface="ＭＳ Ｐゴシック" charset="0"/>
                <a:cs typeface="MS PGothic" charset="0"/>
              </a:rPr>
              <a:t>will establish you </a:t>
            </a:r>
            <a:r>
              <a:rPr lang="en-US" sz="2600" spc="-10" dirty="0" smtClean="0">
                <a:solidFill>
                  <a:srgbClr val="000000"/>
                </a:solidFill>
                <a:latin typeface="Candara" charset="0"/>
                <a:ea typeface="ＭＳ Ｐゴシック" charset="0"/>
                <a:cs typeface="MS PGothic" charset="0"/>
              </a:rPr>
              <a:t/>
            </a:r>
            <a:br>
              <a:rPr lang="en-US" sz="2600" spc="-10" dirty="0" smtClean="0">
                <a:solidFill>
                  <a:srgbClr val="000000"/>
                </a:solidFill>
                <a:latin typeface="Candara" charset="0"/>
                <a:ea typeface="ＭＳ Ｐゴシック" charset="0"/>
                <a:cs typeface="MS PGothic" charset="0"/>
              </a:rPr>
            </a:br>
            <a:r>
              <a:rPr lang="en-US" sz="2600" spc="-10" dirty="0" smtClean="0">
                <a:solidFill>
                  <a:srgbClr val="000000"/>
                </a:solidFill>
                <a:latin typeface="Candara" charset="0"/>
                <a:ea typeface="ＭＳ Ｐゴシック" charset="0"/>
                <a:cs typeface="MS PGothic" charset="0"/>
              </a:rPr>
              <a:t>and</a:t>
            </a:r>
            <a:r>
              <a:rPr lang="en-US" sz="2600" spc="-10" dirty="0">
                <a:solidFill>
                  <a:srgbClr val="000000"/>
                </a:solidFill>
                <a:latin typeface="Candara" charset="0"/>
                <a:ea typeface="ＭＳ Ｐゴシック" charset="0"/>
                <a:cs typeface="MS PGothic" charset="0"/>
              </a:rPr>
              <a:t> </a:t>
            </a:r>
            <a:r>
              <a:rPr lang="en-US" sz="2600" spc="-10" dirty="0" smtClean="0">
                <a:solidFill>
                  <a:srgbClr val="000000"/>
                </a:solidFill>
                <a:latin typeface="Candara" charset="0"/>
                <a:ea typeface="ＭＳ Ｐゴシック" charset="0"/>
                <a:cs typeface="MS PGothic" charset="0"/>
              </a:rPr>
              <a:t>guard </a:t>
            </a:r>
            <a:r>
              <a:rPr lang="en-US" sz="2600" spc="-10" dirty="0">
                <a:solidFill>
                  <a:srgbClr val="000000"/>
                </a:solidFill>
                <a:latin typeface="Candara" charset="0"/>
                <a:ea typeface="ＭＳ Ｐゴシック" charset="0"/>
                <a:cs typeface="MS PGothic" charset="0"/>
              </a:rPr>
              <a:t>you against the evil </a:t>
            </a:r>
            <a:r>
              <a:rPr lang="en-US" sz="2600" spc="-10" dirty="0" smtClean="0">
                <a:solidFill>
                  <a:srgbClr val="000000"/>
                </a:solidFill>
                <a:latin typeface="Candara" charset="0"/>
                <a:ea typeface="ＭＳ Ｐゴシック" charset="0"/>
                <a:cs typeface="MS PGothic" charset="0"/>
              </a:rPr>
              <a:t>one . . . </a:t>
            </a:r>
            <a:br>
              <a:rPr lang="en-US" sz="2600" spc="-10" dirty="0" smtClean="0">
                <a:solidFill>
                  <a:srgbClr val="000000"/>
                </a:solidFill>
                <a:latin typeface="Candara" charset="0"/>
                <a:ea typeface="ＭＳ Ｐゴシック" charset="0"/>
                <a:cs typeface="MS PGothic" charset="0"/>
              </a:rPr>
            </a:br>
            <a:r>
              <a:rPr lang="en-US" sz="2600" spc="-10" baseline="30000" dirty="0" smtClean="0">
                <a:solidFill>
                  <a:srgbClr val="000000"/>
                </a:solidFill>
                <a:latin typeface="Candara" charset="0"/>
                <a:ea typeface="ＭＳ Ｐゴシック" charset="0"/>
                <a:cs typeface="MS PGothic" charset="0"/>
              </a:rPr>
              <a:t>5</a:t>
            </a:r>
            <a:r>
              <a:rPr lang="en-US" sz="2600" spc="-10" dirty="0" smtClean="0">
                <a:solidFill>
                  <a:srgbClr val="000000"/>
                </a:solidFill>
                <a:latin typeface="Candara" charset="0"/>
                <a:ea typeface="ＭＳ Ｐゴシック" charset="0"/>
                <a:cs typeface="MS PGothic" charset="0"/>
              </a:rPr>
              <a:t> May </a:t>
            </a:r>
            <a:r>
              <a:rPr lang="en-US" sz="2600" spc="-10" dirty="0">
                <a:solidFill>
                  <a:srgbClr val="000000"/>
                </a:solidFill>
                <a:latin typeface="Candara" charset="0"/>
                <a:ea typeface="ＭＳ Ｐゴシック" charset="0"/>
                <a:cs typeface="MS PGothic" charset="0"/>
              </a:rPr>
              <a:t>the Lord </a:t>
            </a:r>
            <a:r>
              <a:rPr lang="en-US" sz="2600" spc="-10" dirty="0" smtClean="0">
                <a:solidFill>
                  <a:srgbClr val="000000"/>
                </a:solidFill>
                <a:latin typeface="Candara" charset="0"/>
                <a:ea typeface="ＭＳ Ｐゴシック" charset="0"/>
                <a:cs typeface="MS PGothic" charset="0"/>
              </a:rPr>
              <a:t>direct </a:t>
            </a:r>
            <a:r>
              <a:rPr lang="en-US" sz="2600" spc="-10" dirty="0">
                <a:solidFill>
                  <a:srgbClr val="000000"/>
                </a:solidFill>
                <a:latin typeface="Candara" charset="0"/>
                <a:ea typeface="ＭＳ Ｐゴシック" charset="0"/>
                <a:cs typeface="MS PGothic" charset="0"/>
              </a:rPr>
              <a:t>your hearts to the love of God </a:t>
            </a:r>
            <a:r>
              <a:rPr lang="en-US" sz="2600" spc="-10" dirty="0" smtClean="0">
                <a:solidFill>
                  <a:srgbClr val="000000"/>
                </a:solidFill>
                <a:latin typeface="Candara" charset="0"/>
                <a:ea typeface="ＭＳ Ｐゴシック" charset="0"/>
                <a:cs typeface="MS PGothic" charset="0"/>
              </a:rPr>
              <a:t/>
            </a:r>
            <a:br>
              <a:rPr lang="en-US" sz="2600" spc="-10" dirty="0" smtClean="0">
                <a:solidFill>
                  <a:srgbClr val="000000"/>
                </a:solidFill>
                <a:latin typeface="Candara" charset="0"/>
                <a:ea typeface="ＭＳ Ｐゴシック" charset="0"/>
                <a:cs typeface="MS PGothic" charset="0"/>
              </a:rPr>
            </a:br>
            <a:r>
              <a:rPr lang="en-US" sz="2600" spc="-10" dirty="0" smtClean="0">
                <a:solidFill>
                  <a:srgbClr val="000000"/>
                </a:solidFill>
                <a:latin typeface="Candara" charset="0"/>
                <a:ea typeface="ＭＳ Ｐゴシック" charset="0"/>
                <a:cs typeface="MS PGothic" charset="0"/>
              </a:rPr>
              <a:t>and </a:t>
            </a:r>
            <a:r>
              <a:rPr lang="en-US" sz="2600" spc="-10" dirty="0">
                <a:solidFill>
                  <a:srgbClr val="000000"/>
                </a:solidFill>
                <a:latin typeface="Candara" charset="0"/>
                <a:ea typeface="ＭＳ Ｐゴシック" charset="0"/>
                <a:cs typeface="MS PGothic" charset="0"/>
              </a:rPr>
              <a:t>to the steadfastness of Christ</a:t>
            </a:r>
            <a:r>
              <a:rPr lang="en-US" sz="2600" spc="-10" dirty="0" smtClean="0">
                <a:solidFill>
                  <a:srgbClr val="000000"/>
                </a:solidFill>
                <a:latin typeface="Candara" charset="0"/>
                <a:ea typeface="ＭＳ Ｐゴシック" charset="0"/>
                <a:cs typeface="MS PGothic" charset="0"/>
              </a:rPr>
              <a:t>.</a:t>
            </a:r>
            <a:br>
              <a:rPr lang="en-US" sz="2600" spc="-10" dirty="0" smtClean="0">
                <a:solidFill>
                  <a:srgbClr val="000000"/>
                </a:solidFill>
                <a:latin typeface="Candara" charset="0"/>
                <a:ea typeface="ＭＳ Ｐゴシック" charset="0"/>
                <a:cs typeface="MS PGothic" charset="0"/>
              </a:rPr>
            </a:br>
            <a:r>
              <a:rPr lang="en-US" sz="2600" spc="-10" dirty="0" smtClean="0">
                <a:solidFill>
                  <a:srgbClr val="000000"/>
                </a:solidFill>
                <a:latin typeface="Candara" charset="0"/>
                <a:ea typeface="ＭＳ Ｐゴシック" charset="0"/>
                <a:cs typeface="MS PGothic" charset="0"/>
              </a:rPr>
              <a:t>2 Thessalonians 3:3, 5</a:t>
            </a:r>
          </a:p>
          <a:p>
            <a:pPr marL="0" indent="0" algn="ctr">
              <a:spcBef>
                <a:spcPts val="0"/>
              </a:spcBef>
              <a:buNone/>
            </a:pPr>
            <a:endParaRPr lang="en-US" sz="10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God is with us—in Christ—not only when an unpreventable trouble comes to us but also when we are at fault in getting ourselves into trouble.</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God’s grace is available whenever and wherever if we put our utter trust in God who is at work for His purpose of our calling.</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Hence, the first thing to do in our messiness of self-inflicted troubles is not “DO” but “BELIEVE &amp; TRUST” in God’s sovereign work for us.</a:t>
            </a: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962742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583324"/>
            <a:ext cx="12192000" cy="472965"/>
          </a:xfrm>
        </p:spPr>
        <p:txBody>
          <a:bodyPr/>
          <a:lstStyle/>
          <a:p>
            <a:r>
              <a:rPr lang="en-US" sz="3200" b="1" spc="-60" dirty="0">
                <a:latin typeface="Candara" charset="0"/>
                <a:ea typeface="MS PGothic" charset="0"/>
                <a:cs typeface="Arial" charset="0"/>
              </a:rPr>
              <a:t>THREE LESSONS FROM THE STORY OF DAVID </a:t>
            </a:r>
            <a:r>
              <a:rPr lang="en-US" sz="3200" b="1" spc="-60" dirty="0" smtClean="0">
                <a:latin typeface="Candara" charset="0"/>
                <a:ea typeface="MS PGothic" charset="0"/>
                <a:cs typeface="Arial" charset="0"/>
              </a:rPr>
              <a:t>AT </a:t>
            </a:r>
            <a:r>
              <a:rPr lang="en-US" sz="3200" b="1" spc="-60" dirty="0">
                <a:latin typeface="Candara" charset="0"/>
                <a:ea typeface="MS PGothic" charset="0"/>
                <a:cs typeface="Arial" charset="0"/>
              </a:rPr>
              <a:t>ZIKLAG</a:t>
            </a:r>
          </a:p>
        </p:txBody>
      </p:sp>
      <p:sp>
        <p:nvSpPr>
          <p:cNvPr id="5" name="Rectangle 3"/>
          <p:cNvSpPr txBox="1">
            <a:spLocks noChangeArrowheads="1"/>
          </p:cNvSpPr>
          <p:nvPr/>
        </p:nvSpPr>
        <p:spPr bwMode="auto">
          <a:xfrm>
            <a:off x="362607" y="1213946"/>
            <a:ext cx="11619186" cy="558099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dirty="0" smtClean="0">
                <a:solidFill>
                  <a:srgbClr val="000000"/>
                </a:solidFill>
                <a:latin typeface="Candara" charset="0"/>
                <a:ea typeface="ＭＳ Ｐゴシック" charset="0"/>
                <a:cs typeface="MS PGothic" charset="0"/>
              </a:rPr>
              <a:t>Lesson #3: </a:t>
            </a:r>
            <a:r>
              <a:rPr lang="en-US" sz="2800" b="1" i="0" dirty="0">
                <a:solidFill>
                  <a:srgbClr val="000000"/>
                </a:solidFill>
                <a:latin typeface="Candara" charset="0"/>
                <a:ea typeface="ＭＳ Ｐゴシック" charset="0"/>
                <a:cs typeface="MS PGothic" charset="0"/>
              </a:rPr>
              <a:t>God accomplishes </a:t>
            </a:r>
            <a:r>
              <a:rPr lang="en-US" sz="2800" b="1" i="0" dirty="0" smtClean="0">
                <a:solidFill>
                  <a:srgbClr val="000000"/>
                </a:solidFill>
                <a:latin typeface="Candara" charset="0"/>
                <a:ea typeface="ＭＳ Ｐゴシック" charset="0"/>
                <a:cs typeface="MS PGothic" charset="0"/>
              </a:rPr>
              <a:t>His </a:t>
            </a:r>
            <a:r>
              <a:rPr lang="en-US" sz="2800" b="1" i="0" dirty="0">
                <a:solidFill>
                  <a:srgbClr val="000000"/>
                </a:solidFill>
                <a:latin typeface="Candara" charset="0"/>
                <a:ea typeface="ＭＳ Ｐゴシック" charset="0"/>
                <a:cs typeface="MS PGothic" charset="0"/>
              </a:rPr>
              <a:t>sovereign purposes for our calling, </a:t>
            </a:r>
            <a:r>
              <a:rPr lang="en-US" sz="2800" b="1" i="0" dirty="0">
                <a:solidFill>
                  <a:srgbClr val="FF0000"/>
                </a:solidFill>
                <a:latin typeface="Candara" charset="0"/>
                <a:ea typeface="ＭＳ Ｐゴシック" charset="0"/>
                <a:cs typeface="MS PGothic" charset="0"/>
              </a:rPr>
              <a:t>delivering us not only from our adversaries but also from ourselves. </a:t>
            </a:r>
            <a:endParaRPr lang="en-US" sz="1400" b="1" i="0" dirty="0" smtClean="0">
              <a:solidFill>
                <a:srgbClr val="FF0000"/>
              </a:solidFill>
              <a:latin typeface="Candara" charset="0"/>
              <a:ea typeface="ＭＳ Ｐゴシック" charset="0"/>
              <a:cs typeface="MS PGothic" charset="0"/>
            </a:endParaRPr>
          </a:p>
          <a:p>
            <a:pPr marL="0" indent="0" algn="ctr">
              <a:spcBef>
                <a:spcPts val="0"/>
              </a:spcBef>
              <a:buNone/>
            </a:pPr>
            <a:r>
              <a:rPr lang="en-US" sz="1000" spc="-10" dirty="0">
                <a:solidFill>
                  <a:srgbClr val="000000"/>
                </a:solidFill>
                <a:latin typeface="Candara" charset="0"/>
                <a:ea typeface="ＭＳ Ｐゴシック" charset="0"/>
                <a:cs typeface="MS PGothic" charset="0"/>
              </a:rPr>
              <a:t> </a:t>
            </a:r>
            <a:endParaRPr lang="en-US" sz="100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smtClean="0">
                <a:solidFill>
                  <a:srgbClr val="000000"/>
                </a:solidFill>
                <a:latin typeface="Candara" charset="0"/>
                <a:ea typeface="ＭＳ Ｐゴシック" charset="0"/>
                <a:cs typeface="MS PGothic" charset="0"/>
              </a:rPr>
              <a:t>10</a:t>
            </a:r>
            <a:r>
              <a:rPr lang="en-US" sz="2600" spc="-10" dirty="0">
                <a:solidFill>
                  <a:srgbClr val="000000"/>
                </a:solidFill>
                <a:latin typeface="Candara" charset="0"/>
                <a:ea typeface="ＭＳ Ｐゴシック" charset="0"/>
                <a:cs typeface="MS PGothic" charset="0"/>
              </a:rPr>
              <a:t>  declaring the end from the beginning</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and from ancient times things not yet done,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saying, ‘My counsel shall stand,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and I will accomplish all my purpose,’ </a:t>
            </a:r>
            <a:r>
              <a:rPr lang="en-US" sz="2600" spc="-10" dirty="0" smtClean="0">
                <a:solidFill>
                  <a:srgbClr val="000000"/>
                </a:solidFill>
                <a:latin typeface="Candara" charset="0"/>
                <a:ea typeface="ＭＳ Ｐゴシック" charset="0"/>
                <a:cs typeface="MS PGothic" charset="0"/>
              </a:rPr>
              <a:t/>
            </a:r>
            <a:br>
              <a:rPr lang="en-US" sz="2600" spc="-10" dirty="0" smtClean="0">
                <a:solidFill>
                  <a:srgbClr val="000000"/>
                </a:solidFill>
                <a:latin typeface="Candara" charset="0"/>
                <a:ea typeface="ＭＳ Ｐゴシック" charset="0"/>
                <a:cs typeface="MS PGothic" charset="0"/>
              </a:rPr>
            </a:br>
            <a:r>
              <a:rPr lang="en-US" sz="2600" spc="-10" dirty="0" smtClean="0">
                <a:solidFill>
                  <a:srgbClr val="000000"/>
                </a:solidFill>
                <a:latin typeface="Candara" charset="0"/>
                <a:ea typeface="ＭＳ Ｐゴシック" charset="0"/>
                <a:cs typeface="MS PGothic" charset="0"/>
              </a:rPr>
              <a:t>Isaiah 46:10</a:t>
            </a:r>
          </a:p>
          <a:p>
            <a:pPr marL="0" indent="0" algn="ctr">
              <a:spcBef>
                <a:spcPts val="0"/>
              </a:spcBef>
              <a:buNone/>
            </a:pPr>
            <a:endParaRPr lang="en-US" sz="8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God’s sovereign purpose can never be thwarted. </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What is God’s sovereign purpose for our calling as the people of God in Christ? It is to sanctify us into Christlikeness (Romans 8:28-30)</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How are we respond to God’s grace? Not by moralism (legalistic activity) nor by secularism (compromising passivity) but by faith (active surrender) for restoring our calling of God’s sovereign purpose!</a:t>
            </a: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591207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81000" y="457200"/>
            <a:ext cx="11506200" cy="6324601"/>
          </a:xfrm>
        </p:spPr>
        <p:txBody>
          <a:bodyPr/>
          <a:lstStyle/>
          <a:p>
            <a:pPr marL="0" indent="0" algn="just">
              <a:spcBef>
                <a:spcPts val="0"/>
              </a:spcBef>
              <a:buNone/>
            </a:pPr>
            <a:r>
              <a:rPr lang="en-US" sz="3000" b="1" dirty="0">
                <a:solidFill>
                  <a:srgbClr val="800000"/>
                </a:solidFill>
                <a:latin typeface="Candara" charset="0"/>
                <a:cs typeface="Arial" charset="0"/>
              </a:rPr>
              <a:t>God’s </a:t>
            </a:r>
            <a:r>
              <a:rPr lang="en-US" sz="3000" b="1" dirty="0" smtClean="0">
                <a:solidFill>
                  <a:srgbClr val="800000"/>
                </a:solidFill>
                <a:latin typeface="Candara" charset="0"/>
                <a:cs typeface="Arial" charset="0"/>
              </a:rPr>
              <a:t>Sovereign Work in the Messiness of Our Lives</a:t>
            </a:r>
            <a:endParaRPr lang="en-US" sz="3000" b="1" dirty="0">
              <a:solidFill>
                <a:srgbClr val="800000"/>
              </a:solidFill>
              <a:latin typeface="Candara" charset="0"/>
              <a:cs typeface="Arial" charset="0"/>
            </a:endParaRPr>
          </a:p>
          <a:p>
            <a:pPr marL="0" indent="0" algn="just">
              <a:spcBef>
                <a:spcPts val="0"/>
              </a:spcBef>
              <a:buNone/>
            </a:pPr>
            <a:r>
              <a:rPr lang="en-US" sz="2600" b="1" dirty="0" smtClean="0">
                <a:latin typeface="Candara"/>
                <a:cs typeface="Candara"/>
              </a:rPr>
              <a:t>The primary concern of the spiritual life isn’t what we do for God but what God does for us</a:t>
            </a:r>
            <a:r>
              <a:rPr lang="en-US" sz="2600" b="1" dirty="0">
                <a:latin typeface="Candara"/>
                <a:cs typeface="Candara"/>
              </a:rPr>
              <a:t> </a:t>
            </a:r>
            <a:r>
              <a:rPr lang="en-US" sz="2600" b="1" dirty="0" smtClean="0">
                <a:latin typeface="Candara"/>
                <a:cs typeface="Candara"/>
              </a:rPr>
              <a:t>. . . I know scores of men and women who are living under the patronage of </a:t>
            </a:r>
            <a:r>
              <a:rPr lang="en-US" sz="2600" b="1" dirty="0" err="1" smtClean="0">
                <a:latin typeface="Candara"/>
                <a:cs typeface="Candara"/>
              </a:rPr>
              <a:t>Achish</a:t>
            </a:r>
            <a:r>
              <a:rPr lang="en-US" sz="2600" b="1" dirty="0" smtClean="0">
                <a:latin typeface="Candara"/>
                <a:cs typeface="Candara"/>
              </a:rPr>
              <a:t> of Gath. Many of them feel terrible about it. Many of them feel guilty but quite honestly don’t know what else they can do. They have jobs with companies that do business in defiant contempt of the Kingdom of God. They’re married to spouses who hate the name of Jesus. They seem to be </a:t>
            </a:r>
            <a:r>
              <a:rPr lang="en-US" sz="2600" b="1" smtClean="0">
                <a:latin typeface="Candara"/>
                <a:cs typeface="Candara"/>
              </a:rPr>
              <a:t>inextricably tangled </a:t>
            </a:r>
            <a:r>
              <a:rPr lang="en-US" sz="2600" b="1" dirty="0" smtClean="0">
                <a:latin typeface="Candara"/>
                <a:cs typeface="Candara"/>
              </a:rPr>
              <a:t>in an economic system that exploits the poor and ignores the oppressed. They’re doing best to honor parents who dishonor God in thought, word, and deed. There’s hardly a Christian I know who hasn’t put in time, sometimes far more than David’s sixteen months, under </a:t>
            </a:r>
            <a:r>
              <a:rPr lang="en-US" sz="2600" b="1" dirty="0" err="1" smtClean="0">
                <a:latin typeface="Candara"/>
                <a:cs typeface="Candara"/>
              </a:rPr>
              <a:t>Achish</a:t>
            </a:r>
            <a:r>
              <a:rPr lang="en-US" sz="2600" b="1" dirty="0" smtClean="0">
                <a:latin typeface="Candara"/>
                <a:cs typeface="Candara"/>
              </a:rPr>
              <a:t> of Gath . . . God’s purposes are being worked out most profoundly when we’re least aware if them. Spirituality most of the time doesn’t look like spirituality, or at least what the moralists and secularists told us it was supposed to look like.</a:t>
            </a:r>
            <a:endParaRPr lang="en-US" sz="2600" b="1" dirty="0">
              <a:latin typeface="Candara"/>
              <a:cs typeface="Candara"/>
            </a:endParaRPr>
          </a:p>
          <a:p>
            <a:pPr marL="0" indent="0" algn="r">
              <a:spcBef>
                <a:spcPts val="0"/>
              </a:spcBef>
              <a:buNone/>
            </a:pPr>
            <a:r>
              <a:rPr lang="en-US" sz="2600" b="1" dirty="0">
                <a:latin typeface="Candara"/>
                <a:cs typeface="Candara"/>
              </a:rPr>
              <a:t>― </a:t>
            </a:r>
            <a:r>
              <a:rPr lang="en-US" sz="2600" b="1" dirty="0" smtClean="0">
                <a:latin typeface="Candara"/>
                <a:cs typeface="Candara"/>
              </a:rPr>
              <a:t>Eugene H. Peterson</a:t>
            </a:r>
            <a:endParaRPr lang="en-US" sz="2600" b="1" dirty="0">
              <a:latin typeface="Candara"/>
              <a:cs typeface="Candara"/>
            </a:endParaRPr>
          </a:p>
        </p:txBody>
      </p:sp>
    </p:spTree>
    <p:extLst>
      <p:ext uri="{BB962C8B-B14F-4D97-AF65-F5344CB8AC3E}">
        <p14:creationId xmlns:p14="http://schemas.microsoft.com/office/powerpoint/2010/main" val="7169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lvl="0" indent="-514350">
              <a:buFont typeface="+mj-lt"/>
              <a:buAutoNum type="arabicPeriod"/>
            </a:pPr>
            <a:r>
              <a:rPr lang="en-US" sz="2800" dirty="0"/>
              <a:t>In what ways will you be vigilant against taking the first erroneous step of </a:t>
            </a:r>
            <a:r>
              <a:rPr lang="en-US" sz="2800" dirty="0" smtClean="0"/>
              <a:t>compromise with the world? </a:t>
            </a:r>
            <a:endParaRPr lang="en-US" sz="2800" dirty="0"/>
          </a:p>
          <a:p>
            <a:pPr marL="514350" lvl="0" indent="-514350">
              <a:buFont typeface="+mj-lt"/>
              <a:buAutoNum type="arabicPeriod"/>
            </a:pPr>
            <a:endParaRPr lang="en-US" sz="2000" dirty="0"/>
          </a:p>
          <a:p>
            <a:pPr marL="514350" lvl="0" indent="-514350">
              <a:buFont typeface="+mj-lt"/>
              <a:buAutoNum type="arabicPeriod"/>
            </a:pPr>
            <a:r>
              <a:rPr lang="en-US" sz="2800" dirty="0"/>
              <a:t>What would it mean for you to see and trust in God who is at work even when you are helpless in trouble because of your own fault?</a:t>
            </a:r>
          </a:p>
          <a:p>
            <a:pPr marL="514350" lvl="0" indent="-514350">
              <a:buFont typeface="+mj-lt"/>
              <a:buAutoNum type="arabicPeriod"/>
            </a:pPr>
            <a:endParaRPr lang="en-US" sz="2000" dirty="0"/>
          </a:p>
          <a:p>
            <a:pPr marL="514350" lvl="0" indent="-514350">
              <a:buFont typeface="+mj-lt"/>
              <a:buAutoNum type="arabicPeriod"/>
            </a:pPr>
            <a:r>
              <a:rPr lang="en-US" sz="2800" dirty="0"/>
              <a:t>What is your first step toward surrendering to God’s sovereign purpose and calling for the glory of God and your joy in God?</a:t>
            </a:r>
          </a:p>
        </p:txBody>
      </p:sp>
    </p:spTree>
    <p:extLst>
      <p:ext uri="{BB962C8B-B14F-4D97-AF65-F5344CB8AC3E}">
        <p14:creationId xmlns:p14="http://schemas.microsoft.com/office/powerpoint/2010/main" val="1798050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5999"/>
            <a:ext cx="11176000" cy="693683"/>
          </a:xfrm>
        </p:spPr>
        <p:txBody>
          <a:bodyPr/>
          <a:lstStyle/>
          <a:p>
            <a:pPr eaLnBrk="1" hangingPunct="1">
              <a:defRPr/>
            </a:pPr>
            <a:r>
              <a:rPr lang="en-US" sz="4600" b="1" i="1" dirty="0" smtClean="0">
                <a:effectLst>
                  <a:outerShdw blurRad="38100" dist="38100" dir="2700000" algn="tl">
                    <a:srgbClr val="DDDDDD"/>
                  </a:outerShdw>
                </a:effectLst>
                <a:latin typeface="Candara" charset="0"/>
                <a:ea typeface="MS PGothic" charset="0"/>
                <a:cs typeface="Arial" charset="0"/>
              </a:rPr>
              <a:t>Living in Limbo at </a:t>
            </a:r>
            <a:r>
              <a:rPr lang="en-US" sz="4600" b="1" i="1" dirty="0" err="1" smtClean="0">
                <a:effectLst>
                  <a:outerShdw blurRad="38100" dist="38100" dir="2700000" algn="tl">
                    <a:srgbClr val="DDDDDD"/>
                  </a:outerShdw>
                </a:effectLst>
                <a:latin typeface="Candara" charset="0"/>
                <a:ea typeface="MS PGothic" charset="0"/>
                <a:cs typeface="Arial" charset="0"/>
              </a:rPr>
              <a:t>Ziklag</a:t>
            </a:r>
            <a:endParaRPr lang="en-US" sz="46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2979683"/>
            <a:ext cx="10617200" cy="2438400"/>
          </a:xfrm>
        </p:spPr>
        <p:txBody>
          <a:bodyPr/>
          <a:lstStyle/>
          <a:p>
            <a:pPr marL="0" indent="0"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David: A Man </a:t>
            </a:r>
            <a:r>
              <a:rPr lang="en-US" b="1" i="1" smtClean="0">
                <a:effectLst>
                  <a:outerShdw blurRad="38100" dist="38100" dir="2700000" algn="tl">
                    <a:srgbClr val="DDDDDD"/>
                  </a:outerShdw>
                </a:effectLst>
                <a:latin typeface="Candara" charset="0"/>
                <a:ea typeface="MS PGothic" charset="0"/>
                <a:cs typeface="Arial" charset="0"/>
              </a:rPr>
              <a:t>after </a:t>
            </a:r>
            <a:r>
              <a:rPr lang="en-US" b="1" i="1" smtClean="0">
                <a:effectLst>
                  <a:outerShdw blurRad="38100" dist="38100" dir="2700000" algn="tl">
                    <a:srgbClr val="DDDDDD"/>
                  </a:outerShdw>
                </a:effectLst>
                <a:latin typeface="Candara" charset="0"/>
                <a:ea typeface="MS PGothic" charset="0"/>
                <a:cs typeface="Arial" charset="0"/>
              </a:rPr>
              <a:t>God’s </a:t>
            </a:r>
            <a:r>
              <a:rPr lang="en-US" b="1" i="1" dirty="0" smtClean="0">
                <a:effectLst>
                  <a:outerShdw blurRad="38100" dist="38100" dir="2700000" algn="tl">
                    <a:srgbClr val="DDDDDD"/>
                  </a:outerShdw>
                </a:effectLst>
                <a:latin typeface="Candara" charset="0"/>
                <a:ea typeface="MS PGothic" charset="0"/>
                <a:cs typeface="Arial" charset="0"/>
              </a:rPr>
              <a:t>Own Heart Series [13]</a:t>
            </a:r>
            <a:endParaRPr lang="en-US" b="1" i="1" dirty="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1 Samuel </a:t>
            </a:r>
            <a:r>
              <a:rPr lang="it-IT" i="1" dirty="0" smtClean="0">
                <a:effectLst>
                  <a:outerShdw blurRad="38100" dist="38100" dir="2700000" algn="tl">
                    <a:srgbClr val="DDDDDD"/>
                  </a:outerShdw>
                </a:effectLst>
                <a:latin typeface="Candara" charset="0"/>
                <a:ea typeface="MS PGothic" charset="0"/>
                <a:cs typeface="Arial" charset="0"/>
              </a:rPr>
              <a:t>27 &amp; 29</a:t>
            </a:r>
            <a:endParaRPr lang="it-IT" i="1" dirty="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June 4, 2017</a:t>
            </a:r>
          </a:p>
          <a:p>
            <a:pPr marL="0" indent="0"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083317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406997" y="533400"/>
            <a:ext cx="11404003" cy="990600"/>
          </a:xfrm>
        </p:spPr>
        <p:txBody>
          <a:bodyPr/>
          <a:lstStyle/>
          <a:p>
            <a:r>
              <a:rPr lang="en-US" sz="3200" b="1" dirty="0">
                <a:latin typeface="Candara" charset="0"/>
                <a:cs typeface="MS PGothic" charset="0"/>
              </a:rPr>
              <a:t>AN OVERVIEW: DAVID LIVING IN LIMBO </a:t>
            </a:r>
            <a:r>
              <a:rPr lang="en-US" sz="3200" b="1" dirty="0" smtClean="0">
                <a:latin typeface="Candara" charset="0"/>
                <a:cs typeface="MS PGothic" charset="0"/>
              </a:rPr>
              <a:t/>
            </a:r>
            <a:br>
              <a:rPr lang="en-US" sz="3200" b="1" dirty="0" smtClean="0">
                <a:latin typeface="Candara" charset="0"/>
                <a:cs typeface="MS PGothic" charset="0"/>
              </a:rPr>
            </a:br>
            <a:r>
              <a:rPr lang="en-US" sz="3200" b="1" dirty="0" smtClean="0">
                <a:latin typeface="Candara" charset="0"/>
                <a:cs typeface="MS PGothic" charset="0"/>
              </a:rPr>
              <a:t>AT </a:t>
            </a:r>
            <a:r>
              <a:rPr lang="en-US" sz="3200" b="1" dirty="0">
                <a:latin typeface="Candara" charset="0"/>
                <a:cs typeface="MS PGothic" charset="0"/>
              </a:rPr>
              <a:t>ZIKLAG [1 SAMUEL </a:t>
            </a:r>
            <a:r>
              <a:rPr lang="en-US" sz="3200" b="1" dirty="0" smtClean="0">
                <a:latin typeface="Candara" charset="0"/>
                <a:cs typeface="MS PGothic" charset="0"/>
              </a:rPr>
              <a:t>27:1-12, 28:1-2, </a:t>
            </a:r>
            <a:r>
              <a:rPr lang="en-US" sz="3200" b="1" dirty="0">
                <a:latin typeface="Candara" charset="0"/>
                <a:cs typeface="MS PGothic" charset="0"/>
              </a:rPr>
              <a:t>&amp; </a:t>
            </a:r>
            <a:r>
              <a:rPr lang="en-US" sz="3200" b="1" dirty="0" smtClean="0">
                <a:latin typeface="Candara" charset="0"/>
                <a:cs typeface="MS PGothic" charset="0"/>
              </a:rPr>
              <a:t>29:1-11]  </a:t>
            </a:r>
            <a:endParaRPr lang="en-US" sz="3200" b="1" dirty="0">
              <a:latin typeface="Candara" charset="0"/>
              <a:cs typeface="MS PGothic" charset="0"/>
            </a:endParaRPr>
          </a:p>
        </p:txBody>
      </p:sp>
      <p:sp>
        <p:nvSpPr>
          <p:cNvPr id="27651" name="Rectangle 3"/>
          <p:cNvSpPr>
            <a:spLocks noGrp="1" noChangeArrowheads="1"/>
          </p:cNvSpPr>
          <p:nvPr>
            <p:ph type="body" idx="1"/>
          </p:nvPr>
        </p:nvSpPr>
        <p:spPr>
          <a:xfrm>
            <a:off x="389744" y="1676400"/>
            <a:ext cx="11573656" cy="5121279"/>
          </a:xfrm>
        </p:spPr>
        <p:txBody>
          <a:bodyPr/>
          <a:lstStyle/>
          <a:p>
            <a:pPr>
              <a:spcBef>
                <a:spcPct val="0"/>
              </a:spcBef>
            </a:pPr>
            <a:r>
              <a:rPr lang="en-US" sz="2800" b="1" dirty="0">
                <a:latin typeface="Candara" charset="0"/>
                <a:cs typeface="MS PGothic" charset="0"/>
              </a:rPr>
              <a:t>It is </a:t>
            </a:r>
            <a:r>
              <a:rPr lang="en-US" sz="2800" b="1" dirty="0" smtClean="0">
                <a:solidFill>
                  <a:srgbClr val="FF0000"/>
                </a:solidFill>
                <a:latin typeface="Candara" charset="0"/>
                <a:cs typeface="MS PGothic" charset="0"/>
              </a:rPr>
              <a:t>intentional that the story teller simply tells us what David does </a:t>
            </a:r>
            <a:r>
              <a:rPr lang="en-US" sz="2800" b="1" dirty="0" smtClean="0">
                <a:latin typeface="Candara" charset="0"/>
                <a:cs typeface="MS PGothic" charset="0"/>
              </a:rPr>
              <a:t>without </a:t>
            </a:r>
            <a:r>
              <a:rPr lang="en-US" sz="2800" b="1" dirty="0">
                <a:latin typeface="Candara" charset="0"/>
                <a:cs typeface="MS PGothic" charset="0"/>
              </a:rPr>
              <a:t>telling what </a:t>
            </a:r>
            <a:r>
              <a:rPr lang="en-US" sz="2800" b="1" dirty="0" smtClean="0">
                <a:latin typeface="Candara" charset="0"/>
                <a:cs typeface="MS PGothic" charset="0"/>
              </a:rPr>
              <a:t>he </a:t>
            </a:r>
            <a:r>
              <a:rPr lang="en-US" sz="2800" b="1" dirty="0">
                <a:latin typeface="Candara" charset="0"/>
                <a:cs typeface="MS PGothic" charset="0"/>
              </a:rPr>
              <a:t>does is right or wrong.</a:t>
            </a:r>
          </a:p>
          <a:p>
            <a:pPr>
              <a:spcBef>
                <a:spcPct val="0"/>
              </a:spcBef>
            </a:pPr>
            <a:endParaRPr lang="en-US" sz="2000" b="1" dirty="0">
              <a:latin typeface="Candara" charset="0"/>
              <a:cs typeface="MS PGothic" charset="0"/>
            </a:endParaRPr>
          </a:p>
          <a:p>
            <a:pPr>
              <a:spcBef>
                <a:spcPct val="0"/>
              </a:spcBef>
            </a:pPr>
            <a:r>
              <a:rPr lang="en-US" sz="2800" b="1" dirty="0">
                <a:latin typeface="Candara" charset="0"/>
                <a:cs typeface="MS PGothic" charset="0"/>
              </a:rPr>
              <a:t>It is </a:t>
            </a:r>
            <a:r>
              <a:rPr lang="en-US" sz="2800" b="1" dirty="0">
                <a:solidFill>
                  <a:srgbClr val="FF0000"/>
                </a:solidFill>
                <a:latin typeface="Candara" charset="0"/>
                <a:cs typeface="MS PGothic" charset="0"/>
              </a:rPr>
              <a:t>a story about David living in spiritual limbo, </a:t>
            </a:r>
            <a:r>
              <a:rPr lang="en-US" sz="2800" b="1" dirty="0">
                <a:latin typeface="Candara" charset="0"/>
                <a:cs typeface="MS PGothic" charset="0"/>
              </a:rPr>
              <a:t>forgetting God and relying on self-resourcefulness. </a:t>
            </a:r>
          </a:p>
          <a:p>
            <a:pPr>
              <a:spcBef>
                <a:spcPct val="0"/>
              </a:spcBef>
            </a:pPr>
            <a:endParaRPr lang="en-US" sz="2000" b="1" dirty="0">
              <a:latin typeface="Candara" charset="0"/>
              <a:cs typeface="MS PGothic" charset="0"/>
            </a:endParaRPr>
          </a:p>
          <a:p>
            <a:pPr>
              <a:spcBef>
                <a:spcPct val="0"/>
              </a:spcBef>
            </a:pPr>
            <a:r>
              <a:rPr lang="en-US" sz="2800" b="1" dirty="0">
                <a:latin typeface="Candara" charset="0"/>
                <a:cs typeface="MS PGothic" charset="0"/>
              </a:rPr>
              <a:t>It is yet </a:t>
            </a:r>
            <a:r>
              <a:rPr lang="en-US" sz="2800" b="1" dirty="0">
                <a:solidFill>
                  <a:srgbClr val="FF0000"/>
                </a:solidFill>
                <a:latin typeface="Candara" charset="0"/>
                <a:cs typeface="MS PGothic" charset="0"/>
              </a:rPr>
              <a:t>a lesson about God working out </a:t>
            </a:r>
            <a:r>
              <a:rPr lang="en-US" sz="2800" b="1" dirty="0" smtClean="0">
                <a:solidFill>
                  <a:srgbClr val="FF0000"/>
                </a:solidFill>
                <a:latin typeface="Candara" charset="0"/>
                <a:cs typeface="MS PGothic" charset="0"/>
              </a:rPr>
              <a:t>His </a:t>
            </a:r>
            <a:r>
              <a:rPr lang="en-US" sz="2800" b="1" dirty="0">
                <a:solidFill>
                  <a:srgbClr val="FF0000"/>
                </a:solidFill>
                <a:latin typeface="Candara" charset="0"/>
                <a:cs typeface="MS PGothic" charset="0"/>
              </a:rPr>
              <a:t>sovereign purposes </a:t>
            </a:r>
            <a:r>
              <a:rPr lang="en-US" sz="2800" b="1" dirty="0">
                <a:latin typeface="Candara" charset="0"/>
                <a:cs typeface="MS PGothic" charset="0"/>
              </a:rPr>
              <a:t>even when we get ourselves in trouble by compromising with the world. </a:t>
            </a:r>
          </a:p>
          <a:p>
            <a:pPr>
              <a:spcBef>
                <a:spcPct val="0"/>
              </a:spcBef>
            </a:pPr>
            <a:endParaRPr lang="en-US" sz="2000" b="1" dirty="0">
              <a:latin typeface="Candara" charset="0"/>
              <a:cs typeface="MS PGothic" charset="0"/>
            </a:endParaRPr>
          </a:p>
          <a:p>
            <a:pPr>
              <a:spcBef>
                <a:spcPct val="0"/>
              </a:spcBef>
            </a:pPr>
            <a:r>
              <a:rPr lang="en-US" sz="2800" b="1" dirty="0">
                <a:latin typeface="Candara" charset="0"/>
                <a:cs typeface="MS PGothic" charset="0"/>
              </a:rPr>
              <a:t>It is, therefore, important for us to </a:t>
            </a:r>
            <a:r>
              <a:rPr lang="en-US" sz="2800" b="1" dirty="0">
                <a:solidFill>
                  <a:srgbClr val="FF0000"/>
                </a:solidFill>
                <a:latin typeface="Candara" charset="0"/>
                <a:cs typeface="MS PGothic" charset="0"/>
              </a:rPr>
              <a:t>pray attention to what God is doing beneath the surface</a:t>
            </a:r>
            <a:r>
              <a:rPr lang="en-US" sz="2800" b="1" dirty="0">
                <a:latin typeface="Candara" charset="0"/>
                <a:cs typeface="MS PGothic" charset="0"/>
              </a:rPr>
              <a:t> of this story about David at </a:t>
            </a:r>
            <a:r>
              <a:rPr lang="en-US" sz="2800" b="1" dirty="0" err="1">
                <a:latin typeface="Candara" charset="0"/>
                <a:cs typeface="MS PGothic" charset="0"/>
              </a:rPr>
              <a:t>Ziklag</a:t>
            </a:r>
            <a:r>
              <a:rPr lang="en-US" sz="2800" b="1" dirty="0">
                <a:latin typeface="Candara" charset="0"/>
                <a:cs typeface="MS PGothic" charset="0"/>
              </a:rPr>
              <a:t>.</a:t>
            </a:r>
          </a:p>
        </p:txBody>
      </p:sp>
    </p:spTree>
    <p:extLst>
      <p:ext uri="{BB962C8B-B14F-4D97-AF65-F5344CB8AC3E}">
        <p14:creationId xmlns:p14="http://schemas.microsoft.com/office/powerpoint/2010/main" val="1738868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457200"/>
            <a:ext cx="12192000" cy="381000"/>
          </a:xfrm>
        </p:spPr>
        <p:txBody>
          <a:bodyPr/>
          <a:lstStyle/>
          <a:p>
            <a:r>
              <a:rPr lang="en-US" sz="3200" b="1" spc="-60" dirty="0">
                <a:latin typeface="Candara" charset="0"/>
                <a:ea typeface="MS PGothic" charset="0"/>
                <a:cs typeface="Arial" charset="0"/>
              </a:rPr>
              <a:t>THE STORY OF DAVID LIVING IN LIMBO AT ZIKLAG [1 SAMUEL 27 &amp; 29]  </a:t>
            </a:r>
          </a:p>
        </p:txBody>
      </p:sp>
      <p:sp>
        <p:nvSpPr>
          <p:cNvPr id="5" name="Rectangle 3"/>
          <p:cNvSpPr txBox="1">
            <a:spLocks noChangeArrowheads="1"/>
          </p:cNvSpPr>
          <p:nvPr/>
        </p:nvSpPr>
        <p:spPr bwMode="auto">
          <a:xfrm>
            <a:off x="283071" y="990600"/>
            <a:ext cx="11654930" cy="5804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Why </a:t>
            </a:r>
            <a:r>
              <a:rPr lang="en-US" sz="2800" b="1" i="0" spc="-10" dirty="0" err="1" smtClean="0">
                <a:solidFill>
                  <a:srgbClr val="FF0000"/>
                </a:solidFill>
                <a:latin typeface="Candara" charset="0"/>
                <a:ea typeface="ＭＳ Ｐゴシック" charset="0"/>
                <a:cs typeface="MS PGothic" charset="0"/>
              </a:rPr>
              <a:t>Ziklag</a:t>
            </a:r>
            <a:r>
              <a:rPr lang="en-US" sz="2800" b="1" i="0" spc="-10" dirty="0" smtClean="0">
                <a:solidFill>
                  <a:srgbClr val="FF0000"/>
                </a:solidFill>
                <a:latin typeface="Candara" charset="0"/>
                <a:ea typeface="ＭＳ Ｐゴシック" charset="0"/>
                <a:cs typeface="MS PGothic" charset="0"/>
              </a:rPr>
              <a:t>:</a:t>
            </a:r>
            <a:r>
              <a:rPr lang="en-US" sz="2800" b="1" i="0" spc="-10" dirty="0" smtClean="0">
                <a:solidFill>
                  <a:srgbClr val="000000"/>
                </a:solidFill>
                <a:latin typeface="Candara" charset="0"/>
                <a:ea typeface="ＭＳ Ｐゴシック" charset="0"/>
                <a:cs typeface="MS PGothic" charset="0"/>
              </a:rPr>
              <a:t> How </a:t>
            </a:r>
            <a:r>
              <a:rPr lang="en-US" sz="2800" b="1" i="0" spc="-10" dirty="0">
                <a:solidFill>
                  <a:srgbClr val="000000"/>
                </a:solidFill>
                <a:latin typeface="Candara" charset="0"/>
                <a:ea typeface="ＭＳ Ｐゴシック" charset="0"/>
                <a:cs typeface="MS PGothic" charset="0"/>
              </a:rPr>
              <a:t>David began living in limbo (27:1-7). </a:t>
            </a:r>
            <a:r>
              <a:rPr lang="en-US" sz="2800" b="1" i="0" spc="-10" dirty="0" smtClean="0">
                <a:solidFill>
                  <a:srgbClr val="000000"/>
                </a:solidFill>
                <a:latin typeface="Candara" charset="0"/>
                <a:ea typeface="ＭＳ Ｐゴシック" charset="0"/>
                <a:cs typeface="MS PGothic" charset="0"/>
              </a:rPr>
              <a:t> </a:t>
            </a:r>
            <a:endParaRPr lang="en-US" sz="2800" b="1" i="0" spc="-10" dirty="0">
              <a:solidFill>
                <a:srgbClr val="000000"/>
              </a:solidFill>
              <a:latin typeface="Candara" charset="0"/>
              <a:ea typeface="ＭＳ Ｐゴシック" charset="0"/>
              <a:cs typeface="MS PGothic" charset="0"/>
            </a:endParaRPr>
          </a:p>
          <a:p>
            <a:pPr marL="458788" indent="-458788">
              <a:spcBef>
                <a:spcPct val="0"/>
              </a:spcBef>
            </a:pPr>
            <a:endParaRPr lang="en-US" sz="14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smtClean="0">
                <a:solidFill>
                  <a:srgbClr val="000000"/>
                </a:solidFill>
                <a:latin typeface="Candara" charset="0"/>
                <a:ea typeface="ＭＳ Ｐゴシック" charset="0"/>
                <a:cs typeface="MS PGothic" charset="0"/>
              </a:rPr>
              <a:t>1</a:t>
            </a:r>
            <a:r>
              <a:rPr lang="en-US" sz="2600" spc="-10" dirty="0">
                <a:solidFill>
                  <a:srgbClr val="000000"/>
                </a:solidFill>
                <a:latin typeface="Candara" charset="0"/>
                <a:ea typeface="ＭＳ Ｐゴシック" charset="0"/>
                <a:cs typeface="MS PGothic" charset="0"/>
              </a:rPr>
              <a:t> Then David said in his heart, “Now I shall perish one day by</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 hand of Saul. There is nothing better for me than that I should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escape to the land of the Philistines. Then Saul will despair of seeking</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me any longer within the borders of Israel, and I shall escape out of his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hand.” </a:t>
            </a:r>
            <a:r>
              <a:rPr lang="en-US" sz="2600" spc="-10" baseline="30000" dirty="0">
                <a:solidFill>
                  <a:srgbClr val="000000"/>
                </a:solidFill>
                <a:latin typeface="Candara" charset="0"/>
                <a:ea typeface="ＭＳ Ｐゴシック" charset="0"/>
                <a:cs typeface="MS PGothic" charset="0"/>
              </a:rPr>
              <a:t>2</a:t>
            </a:r>
            <a:r>
              <a:rPr lang="en-US" sz="2600" spc="-10" dirty="0">
                <a:solidFill>
                  <a:srgbClr val="000000"/>
                </a:solidFill>
                <a:latin typeface="Candara" charset="0"/>
                <a:ea typeface="ＭＳ Ｐゴシック" charset="0"/>
                <a:cs typeface="MS PGothic" charset="0"/>
              </a:rPr>
              <a:t> So David arose and went over, he and the six hundred men who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were with him, to </a:t>
            </a:r>
            <a:r>
              <a:rPr lang="en-US" sz="2600" spc="-10" dirty="0" err="1">
                <a:solidFill>
                  <a:srgbClr val="000000"/>
                </a:solidFill>
                <a:latin typeface="Candara" charset="0"/>
                <a:ea typeface="ＭＳ Ｐゴシック" charset="0"/>
                <a:cs typeface="MS PGothic" charset="0"/>
              </a:rPr>
              <a:t>Achish</a:t>
            </a:r>
            <a:r>
              <a:rPr lang="en-US" sz="2600" spc="-10" dirty="0">
                <a:solidFill>
                  <a:srgbClr val="000000"/>
                </a:solidFill>
                <a:latin typeface="Candara" charset="0"/>
                <a:ea typeface="ＭＳ Ｐゴシック" charset="0"/>
                <a:cs typeface="MS PGothic" charset="0"/>
              </a:rPr>
              <a:t> the son of </a:t>
            </a:r>
            <a:r>
              <a:rPr lang="en-US" sz="2600" spc="-10" dirty="0" err="1">
                <a:solidFill>
                  <a:srgbClr val="000000"/>
                </a:solidFill>
                <a:latin typeface="Candara" charset="0"/>
                <a:ea typeface="ＭＳ Ｐゴシック" charset="0"/>
                <a:cs typeface="MS PGothic" charset="0"/>
              </a:rPr>
              <a:t>Maoch</a:t>
            </a:r>
            <a:r>
              <a:rPr lang="en-US" sz="2600" spc="-10" dirty="0">
                <a:solidFill>
                  <a:srgbClr val="000000"/>
                </a:solidFill>
                <a:latin typeface="Candara" charset="0"/>
                <a:ea typeface="ＭＳ Ｐゴシック" charset="0"/>
                <a:cs typeface="MS PGothic" charset="0"/>
              </a:rPr>
              <a:t>, king of Gath. </a:t>
            </a:r>
            <a:r>
              <a:rPr lang="en-US" sz="2600" spc="-10" baseline="30000" dirty="0">
                <a:solidFill>
                  <a:srgbClr val="000000"/>
                </a:solidFill>
                <a:latin typeface="Candara" charset="0"/>
                <a:ea typeface="ＭＳ Ｐゴシック" charset="0"/>
                <a:cs typeface="MS PGothic" charset="0"/>
              </a:rPr>
              <a:t>3</a:t>
            </a:r>
            <a:r>
              <a:rPr lang="en-US" sz="2600" spc="-10" dirty="0">
                <a:solidFill>
                  <a:srgbClr val="000000"/>
                </a:solidFill>
                <a:latin typeface="Candara" charset="0"/>
                <a:ea typeface="ＭＳ Ｐゴシック" charset="0"/>
                <a:cs typeface="MS PGothic" charset="0"/>
              </a:rPr>
              <a:t> And David lived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with </a:t>
            </a:r>
            <a:r>
              <a:rPr lang="en-US" sz="2600" spc="-10" dirty="0" err="1">
                <a:solidFill>
                  <a:srgbClr val="000000"/>
                </a:solidFill>
                <a:latin typeface="Candara" charset="0"/>
                <a:ea typeface="ＭＳ Ｐゴシック" charset="0"/>
                <a:cs typeface="MS PGothic" charset="0"/>
              </a:rPr>
              <a:t>Achish</a:t>
            </a:r>
            <a:r>
              <a:rPr lang="en-US" sz="2600" spc="-10" dirty="0">
                <a:solidFill>
                  <a:srgbClr val="000000"/>
                </a:solidFill>
                <a:latin typeface="Candara" charset="0"/>
                <a:ea typeface="ＭＳ Ｐゴシック" charset="0"/>
                <a:cs typeface="MS PGothic" charset="0"/>
              </a:rPr>
              <a:t> at Gath, he and his men, every man with his household,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and David with his two wives, </a:t>
            </a:r>
            <a:r>
              <a:rPr lang="en-US" sz="2600" spc="-10" dirty="0" err="1">
                <a:solidFill>
                  <a:srgbClr val="000000"/>
                </a:solidFill>
                <a:latin typeface="Candara" charset="0"/>
                <a:ea typeface="ＭＳ Ｐゴシック" charset="0"/>
                <a:cs typeface="MS PGothic" charset="0"/>
              </a:rPr>
              <a:t>Ahinoam</a:t>
            </a:r>
            <a:r>
              <a:rPr lang="en-US" sz="2600" spc="-10" dirty="0">
                <a:solidFill>
                  <a:srgbClr val="000000"/>
                </a:solidFill>
                <a:latin typeface="Candara" charset="0"/>
                <a:ea typeface="ＭＳ Ｐゴシック" charset="0"/>
                <a:cs typeface="MS PGothic" charset="0"/>
              </a:rPr>
              <a:t> of </a:t>
            </a:r>
            <a:r>
              <a:rPr lang="en-US" sz="2600" spc="-10" dirty="0" err="1">
                <a:solidFill>
                  <a:srgbClr val="000000"/>
                </a:solidFill>
                <a:latin typeface="Candara" charset="0"/>
                <a:ea typeface="ＭＳ Ｐゴシック" charset="0"/>
                <a:cs typeface="MS PGothic" charset="0"/>
              </a:rPr>
              <a:t>Jezreel</a:t>
            </a:r>
            <a:r>
              <a:rPr lang="en-US" sz="2600" spc="-10" dirty="0">
                <a:solidFill>
                  <a:srgbClr val="000000"/>
                </a:solidFill>
                <a:latin typeface="Candara" charset="0"/>
                <a:ea typeface="ＭＳ Ｐゴシック" charset="0"/>
                <a:cs typeface="MS PGothic" charset="0"/>
              </a:rPr>
              <a:t>, and Abigail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of Carmel, </a:t>
            </a:r>
            <a:r>
              <a:rPr lang="en-US" sz="2600" spc="-10" dirty="0" err="1">
                <a:solidFill>
                  <a:srgbClr val="000000"/>
                </a:solidFill>
                <a:latin typeface="Candara" charset="0"/>
                <a:ea typeface="ＭＳ Ｐゴシック" charset="0"/>
                <a:cs typeface="MS PGothic" charset="0"/>
              </a:rPr>
              <a:t>Nabal's</a:t>
            </a:r>
            <a:r>
              <a:rPr lang="en-US" sz="2600" spc="-10" dirty="0">
                <a:solidFill>
                  <a:srgbClr val="000000"/>
                </a:solidFill>
                <a:latin typeface="Candara" charset="0"/>
                <a:ea typeface="ＭＳ Ｐゴシック" charset="0"/>
                <a:cs typeface="MS PGothic" charset="0"/>
              </a:rPr>
              <a:t> widow. </a:t>
            </a:r>
            <a:r>
              <a:rPr lang="en-US" sz="2600" spc="-10" baseline="30000" dirty="0">
                <a:solidFill>
                  <a:srgbClr val="000000"/>
                </a:solidFill>
                <a:latin typeface="Candara" charset="0"/>
                <a:ea typeface="ＭＳ Ｐゴシック" charset="0"/>
                <a:cs typeface="MS PGothic" charset="0"/>
              </a:rPr>
              <a:t>4</a:t>
            </a:r>
            <a:r>
              <a:rPr lang="en-US" sz="2600" spc="-10" dirty="0">
                <a:solidFill>
                  <a:srgbClr val="000000"/>
                </a:solidFill>
                <a:latin typeface="Candara" charset="0"/>
                <a:ea typeface="ＭＳ Ｐゴシック" charset="0"/>
                <a:cs typeface="MS PGothic" charset="0"/>
              </a:rPr>
              <a:t> And when it was told Saul that</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David had fled to Gath, he no longer sought him.</a:t>
            </a:r>
          </a:p>
        </p:txBody>
      </p:sp>
    </p:spTree>
    <p:extLst>
      <p:ext uri="{BB962C8B-B14F-4D97-AF65-F5344CB8AC3E}">
        <p14:creationId xmlns:p14="http://schemas.microsoft.com/office/powerpoint/2010/main" val="1050600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457200"/>
            <a:ext cx="12192000" cy="381000"/>
          </a:xfrm>
        </p:spPr>
        <p:txBody>
          <a:bodyPr/>
          <a:lstStyle/>
          <a:p>
            <a:r>
              <a:rPr lang="en-US" sz="3200" b="1" spc="-60" dirty="0">
                <a:latin typeface="Candara" charset="0"/>
                <a:ea typeface="MS PGothic" charset="0"/>
                <a:cs typeface="Arial" charset="0"/>
              </a:rPr>
              <a:t>THE STORY OF DAVID LIVING IN LIMBO AT ZIKLAG [1 SAMUEL 27 &amp; 29]  </a:t>
            </a:r>
          </a:p>
        </p:txBody>
      </p:sp>
      <p:sp>
        <p:nvSpPr>
          <p:cNvPr id="5" name="Rectangle 3"/>
          <p:cNvSpPr txBox="1">
            <a:spLocks noChangeArrowheads="1"/>
          </p:cNvSpPr>
          <p:nvPr/>
        </p:nvSpPr>
        <p:spPr bwMode="auto">
          <a:xfrm>
            <a:off x="283071" y="990600"/>
            <a:ext cx="11654930" cy="5804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Why </a:t>
            </a:r>
            <a:r>
              <a:rPr lang="en-US" sz="2800" b="1" i="0" spc="-10" dirty="0" err="1" smtClean="0">
                <a:solidFill>
                  <a:srgbClr val="FF0000"/>
                </a:solidFill>
                <a:latin typeface="Candara" charset="0"/>
                <a:ea typeface="ＭＳ Ｐゴシック" charset="0"/>
                <a:cs typeface="MS PGothic" charset="0"/>
              </a:rPr>
              <a:t>Ziklag</a:t>
            </a:r>
            <a:r>
              <a:rPr lang="en-US" sz="2800" b="1" i="0" spc="-10" dirty="0" smtClean="0">
                <a:solidFill>
                  <a:srgbClr val="FF0000"/>
                </a:solidFill>
                <a:latin typeface="Candara" charset="0"/>
                <a:ea typeface="ＭＳ Ｐゴシック" charset="0"/>
                <a:cs typeface="MS PGothic" charset="0"/>
              </a:rPr>
              <a:t>:</a:t>
            </a:r>
            <a:r>
              <a:rPr lang="en-US" sz="2800" b="1" i="0" spc="-10" dirty="0" smtClean="0">
                <a:solidFill>
                  <a:srgbClr val="000000"/>
                </a:solidFill>
                <a:latin typeface="Candara" charset="0"/>
                <a:ea typeface="ＭＳ Ｐゴシック" charset="0"/>
                <a:cs typeface="MS PGothic" charset="0"/>
              </a:rPr>
              <a:t> How </a:t>
            </a:r>
            <a:r>
              <a:rPr lang="en-US" sz="2800" b="1" i="0" spc="-10" dirty="0">
                <a:solidFill>
                  <a:srgbClr val="000000"/>
                </a:solidFill>
                <a:latin typeface="Candara" charset="0"/>
                <a:ea typeface="ＭＳ Ｐゴシック" charset="0"/>
                <a:cs typeface="MS PGothic" charset="0"/>
              </a:rPr>
              <a:t>David began living in limbo (27:1-7). </a:t>
            </a:r>
            <a:r>
              <a:rPr lang="en-US" sz="2800" b="1" i="0" spc="-10" dirty="0" smtClean="0">
                <a:solidFill>
                  <a:srgbClr val="000000"/>
                </a:solidFill>
                <a:latin typeface="Candara" charset="0"/>
                <a:ea typeface="ＭＳ Ｐゴシック" charset="0"/>
                <a:cs typeface="MS PGothic" charset="0"/>
              </a:rPr>
              <a:t> </a:t>
            </a:r>
            <a:endParaRPr lang="en-US" sz="2800" b="1" i="0" spc="-10" dirty="0">
              <a:solidFill>
                <a:srgbClr val="000000"/>
              </a:solidFill>
              <a:latin typeface="Candara" charset="0"/>
              <a:ea typeface="ＭＳ Ｐゴシック" charset="0"/>
              <a:cs typeface="MS PGothic" charset="0"/>
            </a:endParaRPr>
          </a:p>
          <a:p>
            <a:pPr marL="458788" indent="-458788">
              <a:spcBef>
                <a:spcPct val="0"/>
              </a:spcBef>
            </a:pPr>
            <a:endParaRPr lang="en-US" sz="14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5</a:t>
            </a:r>
            <a:r>
              <a:rPr lang="en-US" sz="2600" spc="-10" dirty="0">
                <a:solidFill>
                  <a:srgbClr val="000000"/>
                </a:solidFill>
                <a:latin typeface="Candara" charset="0"/>
                <a:ea typeface="ＭＳ Ｐゴシック" charset="0"/>
                <a:cs typeface="MS PGothic" charset="0"/>
              </a:rPr>
              <a:t> Then David said to </a:t>
            </a:r>
            <a:r>
              <a:rPr lang="en-US" sz="2600" spc="-10" dirty="0" err="1">
                <a:solidFill>
                  <a:srgbClr val="000000"/>
                </a:solidFill>
                <a:latin typeface="Candara" charset="0"/>
                <a:ea typeface="ＭＳ Ｐゴシック" charset="0"/>
                <a:cs typeface="MS PGothic" charset="0"/>
              </a:rPr>
              <a:t>Achish</a:t>
            </a:r>
            <a:r>
              <a:rPr lang="en-US" sz="2600" spc="-10" dirty="0">
                <a:solidFill>
                  <a:srgbClr val="000000"/>
                </a:solidFill>
                <a:latin typeface="Candara" charset="0"/>
                <a:ea typeface="ＭＳ Ｐゴシック" charset="0"/>
                <a:cs typeface="MS PGothic" charset="0"/>
              </a:rPr>
              <a:t>, “If I have found favor in your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eyes, let a place be given me in one of the country towns, that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I may dwell there. For why should your servant dwell in the royal</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city with you?” </a:t>
            </a:r>
            <a:r>
              <a:rPr lang="en-US" sz="2600" spc="-10" baseline="30000" dirty="0">
                <a:solidFill>
                  <a:srgbClr val="000000"/>
                </a:solidFill>
                <a:latin typeface="Candara" charset="0"/>
                <a:ea typeface="ＭＳ Ｐゴシック" charset="0"/>
                <a:cs typeface="MS PGothic" charset="0"/>
              </a:rPr>
              <a:t>6</a:t>
            </a:r>
            <a:r>
              <a:rPr lang="en-US" sz="2600" spc="-10" dirty="0">
                <a:solidFill>
                  <a:srgbClr val="000000"/>
                </a:solidFill>
                <a:latin typeface="Candara" charset="0"/>
                <a:ea typeface="ＭＳ Ｐゴシック" charset="0"/>
                <a:cs typeface="MS PGothic" charset="0"/>
              </a:rPr>
              <a:t> So that day </a:t>
            </a:r>
            <a:r>
              <a:rPr lang="en-US" sz="2600" spc="-10" dirty="0" err="1">
                <a:solidFill>
                  <a:srgbClr val="000000"/>
                </a:solidFill>
                <a:latin typeface="Candara" charset="0"/>
                <a:ea typeface="ＭＳ Ｐゴシック" charset="0"/>
                <a:cs typeface="MS PGothic" charset="0"/>
              </a:rPr>
              <a:t>Achish</a:t>
            </a:r>
            <a:r>
              <a:rPr lang="en-US" sz="2600" spc="-10" dirty="0">
                <a:solidFill>
                  <a:srgbClr val="000000"/>
                </a:solidFill>
                <a:latin typeface="Candara" charset="0"/>
                <a:ea typeface="ＭＳ Ｐゴシック" charset="0"/>
                <a:cs typeface="MS PGothic" charset="0"/>
              </a:rPr>
              <a:t> gave him </a:t>
            </a:r>
            <a:r>
              <a:rPr lang="en-US" sz="2600" spc="-10" dirty="0" err="1">
                <a:solidFill>
                  <a:srgbClr val="000000"/>
                </a:solidFill>
                <a:latin typeface="Candara" charset="0"/>
                <a:ea typeface="ＭＳ Ｐゴシック" charset="0"/>
                <a:cs typeface="MS PGothic" charset="0"/>
              </a:rPr>
              <a:t>Ziklag</a:t>
            </a:r>
            <a:r>
              <a:rPr lang="en-US" sz="2600" spc="-10" dirty="0">
                <a:solidFill>
                  <a:srgbClr val="000000"/>
                </a:solidFill>
                <a:latin typeface="Candara" charset="0"/>
                <a:ea typeface="ＭＳ Ｐゴシック" charset="0"/>
                <a:cs typeface="MS PGothic" charset="0"/>
              </a:rPr>
              <a:t>. Therefore </a:t>
            </a:r>
            <a:br>
              <a:rPr lang="en-US" sz="2600" spc="-10" dirty="0">
                <a:solidFill>
                  <a:srgbClr val="000000"/>
                </a:solidFill>
                <a:latin typeface="Candara" charset="0"/>
                <a:ea typeface="ＭＳ Ｐゴシック" charset="0"/>
                <a:cs typeface="MS PGothic" charset="0"/>
              </a:rPr>
            </a:br>
            <a:r>
              <a:rPr lang="en-US" sz="2600" spc="-10" dirty="0" err="1">
                <a:solidFill>
                  <a:srgbClr val="000000"/>
                </a:solidFill>
                <a:latin typeface="Candara" charset="0"/>
                <a:ea typeface="ＭＳ Ｐゴシック" charset="0"/>
                <a:cs typeface="MS PGothic" charset="0"/>
              </a:rPr>
              <a:t>Ziklag</a:t>
            </a:r>
            <a:r>
              <a:rPr lang="en-US" sz="2600" spc="-10" dirty="0">
                <a:solidFill>
                  <a:srgbClr val="000000"/>
                </a:solidFill>
                <a:latin typeface="Candara" charset="0"/>
                <a:ea typeface="ＭＳ Ｐゴシック" charset="0"/>
                <a:cs typeface="MS PGothic" charset="0"/>
              </a:rPr>
              <a:t> has belonged to the kings of Judah to this day. </a:t>
            </a:r>
            <a:r>
              <a:rPr lang="en-US" sz="2600" spc="-10" baseline="30000" dirty="0">
                <a:solidFill>
                  <a:srgbClr val="000000"/>
                </a:solidFill>
                <a:latin typeface="Candara" charset="0"/>
                <a:ea typeface="ＭＳ Ｐゴシック" charset="0"/>
                <a:cs typeface="MS PGothic" charset="0"/>
              </a:rPr>
              <a:t>7</a:t>
            </a:r>
            <a:r>
              <a:rPr lang="en-US" sz="2600" spc="-10" dirty="0">
                <a:solidFill>
                  <a:srgbClr val="000000"/>
                </a:solidFill>
                <a:latin typeface="Candara" charset="0"/>
                <a:ea typeface="ＭＳ Ｐゴシック" charset="0"/>
                <a:cs typeface="MS PGothic" charset="0"/>
              </a:rPr>
              <a:t> And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 number of the days that David lived in the country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of the Philistines was a year and four months. (27:1-7</a:t>
            </a:r>
            <a:r>
              <a:rPr lang="en-US" sz="2600" spc="-10" dirty="0" smtClean="0">
                <a:solidFill>
                  <a:srgbClr val="000000"/>
                </a:solidFill>
                <a:latin typeface="Candara" charset="0"/>
                <a:ea typeface="ＭＳ Ｐゴシック" charset="0"/>
                <a:cs typeface="MS PGothic" charset="0"/>
              </a:rPr>
              <a:t>)</a:t>
            </a:r>
          </a:p>
          <a:p>
            <a:pPr marL="0" indent="0" algn="ctr">
              <a:spcBef>
                <a:spcPts val="0"/>
              </a:spcBef>
              <a:buNone/>
            </a:pPr>
            <a:endParaRPr lang="en-US" sz="14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David has gone to Gath before this (1 Sam. 21), but this time, it was more favorable due to the well-known fact of David becoming Saul’s enemy.</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In David’s desperate circumstances, he forgets GOD from his perspective.</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David also didn’t ask for God’s guidance unlike in the past; he got stuck in spiritual limbo for sixteen months at </a:t>
            </a:r>
            <a:r>
              <a:rPr lang="en-US" sz="2600" b="1" i="0" dirty="0" err="1" smtClean="0">
                <a:solidFill>
                  <a:srgbClr val="000000"/>
                </a:solidFill>
                <a:latin typeface="Candara" charset="0"/>
                <a:ea typeface="ＭＳ Ｐゴシック" charset="0"/>
                <a:cs typeface="Candara" charset="0"/>
              </a:rPr>
              <a:t>Ziklag</a:t>
            </a:r>
            <a:r>
              <a:rPr lang="en-US" sz="2600" b="1" i="0" dirty="0">
                <a:solidFill>
                  <a:srgbClr val="000000"/>
                </a:solidFill>
                <a:latin typeface="Candara" charset="0"/>
                <a:ea typeface="ＭＳ Ｐゴシック" charset="0"/>
                <a:cs typeface="Candara" charset="0"/>
              </a:rPr>
              <a:t>.</a:t>
            </a:r>
          </a:p>
          <a:p>
            <a:pPr marL="0" indent="0" algn="ctr">
              <a:spcBef>
                <a:spcPts val="0"/>
              </a:spcBef>
              <a:buNone/>
            </a:pPr>
            <a:endParaRPr lang="en-US" sz="26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367095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457200"/>
            <a:ext cx="12192000" cy="381000"/>
          </a:xfrm>
        </p:spPr>
        <p:txBody>
          <a:bodyPr/>
          <a:lstStyle/>
          <a:p>
            <a:r>
              <a:rPr lang="en-US" sz="3200" b="1" spc="-60" dirty="0">
                <a:latin typeface="Candara" charset="0"/>
                <a:ea typeface="MS PGothic" charset="0"/>
                <a:cs typeface="Arial" charset="0"/>
              </a:rPr>
              <a:t>THE STORY OF DAVID LIVING IN LIMBO AT ZIKLAG [1 SAMUEL 27 &amp; 29]  </a:t>
            </a:r>
          </a:p>
        </p:txBody>
      </p:sp>
      <p:sp>
        <p:nvSpPr>
          <p:cNvPr id="5" name="Rectangle 3"/>
          <p:cNvSpPr txBox="1">
            <a:spLocks noChangeArrowheads="1"/>
          </p:cNvSpPr>
          <p:nvPr/>
        </p:nvSpPr>
        <p:spPr bwMode="auto">
          <a:xfrm>
            <a:off x="283071" y="990600"/>
            <a:ext cx="11654930" cy="5804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Compromise at </a:t>
            </a:r>
            <a:r>
              <a:rPr lang="en-US" sz="2800" b="1" i="0" spc="-10" dirty="0" err="1">
                <a:solidFill>
                  <a:srgbClr val="FF0000"/>
                </a:solidFill>
                <a:latin typeface="Candara" charset="0"/>
                <a:ea typeface="ＭＳ Ｐゴシック" charset="0"/>
                <a:cs typeface="MS PGothic" charset="0"/>
              </a:rPr>
              <a:t>Ziklag</a:t>
            </a:r>
            <a:r>
              <a:rPr lang="en-US" sz="2800" b="1" i="0" spc="-10" dirty="0">
                <a:solidFill>
                  <a:srgbClr val="FF0000"/>
                </a:solidFill>
                <a:latin typeface="Candara" charset="0"/>
                <a:ea typeface="ＭＳ Ｐゴシック" charset="0"/>
                <a:cs typeface="MS PGothic" charset="0"/>
              </a:rPr>
              <a:t>: </a:t>
            </a:r>
            <a:r>
              <a:rPr lang="en-US" sz="2800" b="1" i="0" spc="-10" dirty="0" smtClean="0">
                <a:solidFill>
                  <a:srgbClr val="000000"/>
                </a:solidFill>
                <a:latin typeface="Candara" charset="0"/>
                <a:ea typeface="ＭＳ Ｐゴシック" charset="0"/>
                <a:cs typeface="MS PGothic" charset="0"/>
              </a:rPr>
              <a:t>How </a:t>
            </a:r>
            <a:r>
              <a:rPr lang="en-US" sz="2800" b="1" i="0" spc="-10" dirty="0">
                <a:solidFill>
                  <a:srgbClr val="000000"/>
                </a:solidFill>
                <a:latin typeface="Candara" charset="0"/>
                <a:ea typeface="ＭＳ Ｐゴシック" charset="0"/>
                <a:cs typeface="MS PGothic" charset="0"/>
              </a:rPr>
              <a:t>David’s compromises snowballed (27:8-12</a:t>
            </a:r>
            <a:r>
              <a:rPr lang="en-US" sz="2800" b="1" i="0" spc="-10" dirty="0" smtClean="0">
                <a:solidFill>
                  <a:srgbClr val="000000"/>
                </a:solidFill>
                <a:latin typeface="Candara" charset="0"/>
                <a:ea typeface="ＭＳ Ｐゴシック" charset="0"/>
                <a:cs typeface="MS PGothic" charset="0"/>
              </a:rPr>
              <a:t>).  </a:t>
            </a:r>
            <a:endParaRPr lang="en-US" sz="2800" b="1" i="0" spc="-10" dirty="0">
              <a:solidFill>
                <a:srgbClr val="000000"/>
              </a:solidFill>
              <a:latin typeface="Candara" charset="0"/>
              <a:ea typeface="ＭＳ Ｐゴシック" charset="0"/>
              <a:cs typeface="MS PGothic" charset="0"/>
            </a:endParaRPr>
          </a:p>
          <a:p>
            <a:pPr marL="458788" indent="-458788">
              <a:spcBef>
                <a:spcPct val="0"/>
              </a:spcBef>
            </a:pPr>
            <a:endParaRPr lang="en-US" sz="14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dirty="0">
                <a:solidFill>
                  <a:srgbClr val="000000"/>
                </a:solidFill>
                <a:latin typeface="Candara" charset="0"/>
                <a:ea typeface="ＭＳ Ｐゴシック" charset="0"/>
                <a:cs typeface="MS PGothic" charset="0"/>
              </a:rPr>
              <a:t> </a:t>
            </a:r>
            <a:r>
              <a:rPr lang="en-US" sz="2600" spc="-10" baseline="30000" dirty="0">
                <a:solidFill>
                  <a:srgbClr val="000000"/>
                </a:solidFill>
                <a:latin typeface="Candara" charset="0"/>
                <a:ea typeface="ＭＳ Ｐゴシック" charset="0"/>
                <a:cs typeface="MS PGothic" charset="0"/>
              </a:rPr>
              <a:t>8</a:t>
            </a:r>
            <a:r>
              <a:rPr lang="en-US" sz="2600" spc="-10" dirty="0">
                <a:solidFill>
                  <a:srgbClr val="000000"/>
                </a:solidFill>
                <a:latin typeface="Candara" charset="0"/>
                <a:ea typeface="ＭＳ Ｐゴシック" charset="0"/>
                <a:cs typeface="MS PGothic" charset="0"/>
              </a:rPr>
              <a:t> Now David and his men went up and made raids against</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the </a:t>
            </a:r>
            <a:r>
              <a:rPr lang="en-US" sz="2600" spc="-10" dirty="0" err="1">
                <a:solidFill>
                  <a:srgbClr val="000000"/>
                </a:solidFill>
                <a:latin typeface="Candara" charset="0"/>
                <a:ea typeface="ＭＳ Ｐゴシック" charset="0"/>
                <a:cs typeface="MS PGothic" charset="0"/>
              </a:rPr>
              <a:t>Geshurites</a:t>
            </a:r>
            <a:r>
              <a:rPr lang="en-US" sz="2600" spc="-10" dirty="0">
                <a:solidFill>
                  <a:srgbClr val="000000"/>
                </a:solidFill>
                <a:latin typeface="Candara" charset="0"/>
                <a:ea typeface="ＭＳ Ｐゴシック" charset="0"/>
                <a:cs typeface="MS PGothic" charset="0"/>
              </a:rPr>
              <a:t>, the </a:t>
            </a:r>
            <a:r>
              <a:rPr lang="en-US" sz="2600" spc="-10" dirty="0" err="1">
                <a:solidFill>
                  <a:srgbClr val="000000"/>
                </a:solidFill>
                <a:latin typeface="Candara" charset="0"/>
                <a:ea typeface="ＭＳ Ｐゴシック" charset="0"/>
                <a:cs typeface="MS PGothic" charset="0"/>
              </a:rPr>
              <a:t>Girzites</a:t>
            </a:r>
            <a:r>
              <a:rPr lang="en-US" sz="2600" spc="-10" dirty="0">
                <a:solidFill>
                  <a:srgbClr val="000000"/>
                </a:solidFill>
                <a:latin typeface="Candara" charset="0"/>
                <a:ea typeface="ＭＳ Ｐゴシック" charset="0"/>
                <a:cs typeface="MS PGothic" charset="0"/>
              </a:rPr>
              <a:t>, and the Amalekites, for these were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 inhabitants of the land from of old, as far as </a:t>
            </a:r>
            <a:r>
              <a:rPr lang="en-US" sz="2600" spc="-10" dirty="0" err="1">
                <a:solidFill>
                  <a:srgbClr val="000000"/>
                </a:solidFill>
                <a:latin typeface="Candara" charset="0"/>
                <a:ea typeface="ＭＳ Ｐゴシック" charset="0"/>
                <a:cs typeface="MS PGothic" charset="0"/>
              </a:rPr>
              <a:t>Shur</a:t>
            </a:r>
            <a:r>
              <a:rPr lang="en-US" sz="2600" spc="-10" dirty="0">
                <a:solidFill>
                  <a:srgbClr val="000000"/>
                </a:solidFill>
                <a:latin typeface="Candara" charset="0"/>
                <a:ea typeface="ＭＳ Ｐゴシック" charset="0"/>
                <a:cs typeface="MS PGothic" charset="0"/>
              </a:rPr>
              <a:t>, to the land of</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Egypt. </a:t>
            </a:r>
            <a:r>
              <a:rPr lang="en-US" sz="2600" spc="-10" baseline="30000" dirty="0">
                <a:solidFill>
                  <a:srgbClr val="000000"/>
                </a:solidFill>
                <a:latin typeface="Candara" charset="0"/>
                <a:ea typeface="ＭＳ Ｐゴシック" charset="0"/>
                <a:cs typeface="MS PGothic" charset="0"/>
              </a:rPr>
              <a:t>9</a:t>
            </a:r>
            <a:r>
              <a:rPr lang="en-US" sz="2600" spc="-10" dirty="0">
                <a:solidFill>
                  <a:srgbClr val="000000"/>
                </a:solidFill>
                <a:latin typeface="Candara" charset="0"/>
                <a:ea typeface="ＭＳ Ｐゴシック" charset="0"/>
                <a:cs typeface="MS PGothic" charset="0"/>
              </a:rPr>
              <a:t> And David would strike the land and would leave neither man</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nor woman alive, but would take away the sheep, the oxen, the donkeys,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the camels, and the garments, and come back to </a:t>
            </a:r>
            <a:r>
              <a:rPr lang="en-US" sz="2600" spc="-10" dirty="0" err="1">
                <a:solidFill>
                  <a:srgbClr val="000000"/>
                </a:solidFill>
                <a:latin typeface="Candara" charset="0"/>
                <a:ea typeface="ＭＳ Ｐゴシック" charset="0"/>
                <a:cs typeface="MS PGothic" charset="0"/>
              </a:rPr>
              <a:t>Achish</a:t>
            </a:r>
            <a:r>
              <a:rPr lang="en-US" sz="2600" spc="-10" dirty="0">
                <a:solidFill>
                  <a:srgbClr val="000000"/>
                </a:solidFill>
                <a:latin typeface="Candara" charset="0"/>
                <a:ea typeface="ＭＳ Ｐゴシック" charset="0"/>
                <a:cs typeface="MS PGothic" charset="0"/>
              </a:rPr>
              <a:t>. </a:t>
            </a:r>
            <a:r>
              <a:rPr lang="en-US" sz="2600" spc="-10" baseline="30000" dirty="0">
                <a:solidFill>
                  <a:srgbClr val="000000"/>
                </a:solidFill>
                <a:latin typeface="Candara" charset="0"/>
                <a:ea typeface="ＭＳ Ｐゴシック" charset="0"/>
                <a:cs typeface="MS PGothic" charset="0"/>
              </a:rPr>
              <a:t>10</a:t>
            </a:r>
            <a:r>
              <a:rPr lang="en-US" sz="2600" spc="-10" dirty="0">
                <a:solidFill>
                  <a:srgbClr val="000000"/>
                </a:solidFill>
                <a:latin typeface="Candara" charset="0"/>
                <a:ea typeface="ＭＳ Ｐゴシック" charset="0"/>
                <a:cs typeface="MS PGothic" charset="0"/>
              </a:rPr>
              <a:t> When </a:t>
            </a:r>
            <a:r>
              <a:rPr lang="en-US" sz="2600" spc="-10" dirty="0" err="1">
                <a:solidFill>
                  <a:srgbClr val="000000"/>
                </a:solidFill>
                <a:latin typeface="Candara" charset="0"/>
                <a:ea typeface="ＭＳ Ｐゴシック" charset="0"/>
                <a:cs typeface="MS PGothic" charset="0"/>
              </a:rPr>
              <a:t>Achish</a:t>
            </a:r>
            <a:r>
              <a:rPr lang="en-US" sz="2600" spc="-10" dirty="0">
                <a:solidFill>
                  <a:srgbClr val="000000"/>
                </a:solidFill>
                <a:latin typeface="Candara" charset="0"/>
                <a:ea typeface="ＭＳ Ｐゴシック" charset="0"/>
                <a:cs typeface="MS PGothic" charset="0"/>
              </a:rPr>
              <a:t>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asked, “Where have you made a raid today?” David would say,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“Against the </a:t>
            </a:r>
            <a:r>
              <a:rPr lang="en-US" sz="2600" spc="-10" dirty="0" err="1">
                <a:solidFill>
                  <a:srgbClr val="000000"/>
                </a:solidFill>
                <a:latin typeface="Candara" charset="0"/>
                <a:ea typeface="ＭＳ Ｐゴシック" charset="0"/>
                <a:cs typeface="MS PGothic" charset="0"/>
              </a:rPr>
              <a:t>Negeb</a:t>
            </a:r>
            <a:r>
              <a:rPr lang="en-US" sz="2600" spc="-10" dirty="0">
                <a:solidFill>
                  <a:srgbClr val="000000"/>
                </a:solidFill>
                <a:latin typeface="Candara" charset="0"/>
                <a:ea typeface="ＭＳ Ｐゴシック" charset="0"/>
                <a:cs typeface="MS PGothic" charset="0"/>
              </a:rPr>
              <a:t> of Judah,” or, “Against the </a:t>
            </a:r>
            <a:r>
              <a:rPr lang="en-US" sz="2600" spc="-10" dirty="0" err="1">
                <a:solidFill>
                  <a:srgbClr val="000000"/>
                </a:solidFill>
                <a:latin typeface="Candara" charset="0"/>
                <a:ea typeface="ＭＳ Ｐゴシック" charset="0"/>
                <a:cs typeface="MS PGothic" charset="0"/>
              </a:rPr>
              <a:t>Negeb</a:t>
            </a:r>
            <a:r>
              <a:rPr lang="en-US" sz="2600" spc="-10" dirty="0">
                <a:solidFill>
                  <a:srgbClr val="000000"/>
                </a:solidFill>
                <a:latin typeface="Candara" charset="0"/>
                <a:ea typeface="ＭＳ Ｐゴシック" charset="0"/>
                <a:cs typeface="MS PGothic" charset="0"/>
              </a:rPr>
              <a:t> of the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t>
            </a:r>
            <a:r>
              <a:rPr lang="en-US" sz="2600" spc="-10" dirty="0" err="1">
                <a:solidFill>
                  <a:srgbClr val="000000"/>
                </a:solidFill>
                <a:latin typeface="Candara" charset="0"/>
                <a:ea typeface="ＭＳ Ｐゴシック" charset="0"/>
                <a:cs typeface="MS PGothic" charset="0"/>
              </a:rPr>
              <a:t>Jerahmeelites</a:t>
            </a:r>
            <a:r>
              <a:rPr lang="en-US" sz="2600" spc="-10" dirty="0">
                <a:solidFill>
                  <a:srgbClr val="000000"/>
                </a:solidFill>
                <a:latin typeface="Candara" charset="0"/>
                <a:ea typeface="ＭＳ Ｐゴシック" charset="0"/>
                <a:cs typeface="MS PGothic" charset="0"/>
              </a:rPr>
              <a:t>,” or, “Against the </a:t>
            </a:r>
            <a:r>
              <a:rPr lang="en-US" sz="2600" spc="-10" dirty="0" err="1">
                <a:solidFill>
                  <a:srgbClr val="000000"/>
                </a:solidFill>
                <a:latin typeface="Candara" charset="0"/>
                <a:ea typeface="ＭＳ Ｐゴシック" charset="0"/>
                <a:cs typeface="MS PGothic" charset="0"/>
              </a:rPr>
              <a:t>Negeb</a:t>
            </a:r>
            <a:r>
              <a:rPr lang="en-US" sz="2600" spc="-10" dirty="0">
                <a:solidFill>
                  <a:srgbClr val="000000"/>
                </a:solidFill>
                <a:latin typeface="Candara" charset="0"/>
                <a:ea typeface="ＭＳ Ｐゴシック" charset="0"/>
                <a:cs typeface="MS PGothic" charset="0"/>
              </a:rPr>
              <a:t> of the </a:t>
            </a:r>
            <a:r>
              <a:rPr lang="en-US" sz="2600" spc="-10" dirty="0" err="1">
                <a:solidFill>
                  <a:srgbClr val="000000"/>
                </a:solidFill>
                <a:latin typeface="Candara" charset="0"/>
                <a:ea typeface="ＭＳ Ｐゴシック" charset="0"/>
                <a:cs typeface="MS PGothic" charset="0"/>
              </a:rPr>
              <a:t>Kenites</a:t>
            </a:r>
            <a:r>
              <a:rPr lang="en-US" sz="2600" spc="-10" dirty="0" smtClean="0">
                <a:solidFill>
                  <a:srgbClr val="000000"/>
                </a:solidFill>
                <a:latin typeface="Candara" charset="0"/>
                <a:ea typeface="ＭＳ Ｐゴシック" charset="0"/>
                <a:cs typeface="MS PGothic" charset="0"/>
              </a:rPr>
              <a:t>.”</a:t>
            </a:r>
            <a:endParaRPr lang="en-US" sz="26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149647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457200"/>
            <a:ext cx="12192000" cy="381000"/>
          </a:xfrm>
        </p:spPr>
        <p:txBody>
          <a:bodyPr/>
          <a:lstStyle/>
          <a:p>
            <a:r>
              <a:rPr lang="en-US" sz="3200" b="1" spc="-60" dirty="0">
                <a:latin typeface="Candara" charset="0"/>
                <a:ea typeface="MS PGothic" charset="0"/>
                <a:cs typeface="Arial" charset="0"/>
              </a:rPr>
              <a:t>THE STORY OF DAVID LIVING IN LIMBO AT ZIKLAG [1 SAMUEL 27 &amp; 29]  </a:t>
            </a:r>
          </a:p>
        </p:txBody>
      </p:sp>
      <p:sp>
        <p:nvSpPr>
          <p:cNvPr id="5" name="Rectangle 3"/>
          <p:cNvSpPr txBox="1">
            <a:spLocks noChangeArrowheads="1"/>
          </p:cNvSpPr>
          <p:nvPr/>
        </p:nvSpPr>
        <p:spPr bwMode="auto">
          <a:xfrm>
            <a:off x="283071" y="990600"/>
            <a:ext cx="11654930" cy="5804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Compromise at </a:t>
            </a:r>
            <a:r>
              <a:rPr lang="en-US" sz="2800" b="1" i="0" spc="-10" dirty="0" err="1">
                <a:solidFill>
                  <a:srgbClr val="FF0000"/>
                </a:solidFill>
                <a:latin typeface="Candara" charset="0"/>
                <a:ea typeface="ＭＳ Ｐゴシック" charset="0"/>
                <a:cs typeface="MS PGothic" charset="0"/>
              </a:rPr>
              <a:t>Ziklag</a:t>
            </a:r>
            <a:r>
              <a:rPr lang="en-US" sz="2800" b="1" i="0" spc="-10" dirty="0">
                <a:solidFill>
                  <a:srgbClr val="FF0000"/>
                </a:solidFill>
                <a:latin typeface="Candara" charset="0"/>
                <a:ea typeface="ＭＳ Ｐゴシック" charset="0"/>
                <a:cs typeface="MS PGothic" charset="0"/>
              </a:rPr>
              <a:t>: </a:t>
            </a:r>
            <a:r>
              <a:rPr lang="en-US" sz="2800" b="1" i="0" spc="-10" dirty="0" smtClean="0">
                <a:solidFill>
                  <a:srgbClr val="000000"/>
                </a:solidFill>
                <a:latin typeface="Candara" charset="0"/>
                <a:ea typeface="ＭＳ Ｐゴシック" charset="0"/>
                <a:cs typeface="MS PGothic" charset="0"/>
              </a:rPr>
              <a:t>How </a:t>
            </a:r>
            <a:r>
              <a:rPr lang="en-US" sz="2800" b="1" i="0" spc="-10" dirty="0">
                <a:solidFill>
                  <a:srgbClr val="000000"/>
                </a:solidFill>
                <a:latin typeface="Candara" charset="0"/>
                <a:ea typeface="ＭＳ Ｐゴシック" charset="0"/>
                <a:cs typeface="MS PGothic" charset="0"/>
              </a:rPr>
              <a:t>David’s compromises snowballed (27:8-12</a:t>
            </a:r>
            <a:r>
              <a:rPr lang="en-US" sz="2800" b="1" i="0" spc="-10" dirty="0" smtClean="0">
                <a:solidFill>
                  <a:srgbClr val="000000"/>
                </a:solidFill>
                <a:latin typeface="Candara" charset="0"/>
                <a:ea typeface="ＭＳ Ｐゴシック" charset="0"/>
                <a:cs typeface="MS PGothic" charset="0"/>
              </a:rPr>
              <a:t>).  </a:t>
            </a:r>
            <a:endParaRPr lang="en-US" sz="2800" b="1" i="0" spc="-10" dirty="0">
              <a:solidFill>
                <a:srgbClr val="000000"/>
              </a:solidFill>
              <a:latin typeface="Candara" charset="0"/>
              <a:ea typeface="ＭＳ Ｐゴシック" charset="0"/>
              <a:cs typeface="MS PGothic" charset="0"/>
            </a:endParaRPr>
          </a:p>
          <a:p>
            <a:pPr marL="458788" indent="-458788">
              <a:spcBef>
                <a:spcPct val="0"/>
              </a:spcBef>
            </a:pPr>
            <a:endParaRPr lang="en-US" sz="14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11</a:t>
            </a:r>
            <a:r>
              <a:rPr lang="en-US" sz="2600" spc="-10" dirty="0">
                <a:solidFill>
                  <a:srgbClr val="000000"/>
                </a:solidFill>
                <a:latin typeface="Candara" charset="0"/>
                <a:ea typeface="ＭＳ Ｐゴシック" charset="0"/>
                <a:cs typeface="MS PGothic" charset="0"/>
              </a:rPr>
              <a:t> And David would leave neither man nor woman alive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to bring news to Gath, thinking, “lest they should tell about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us and say, ‘So David has done.’” Such was his custom all the while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he lived in the country of the Philistines. </a:t>
            </a:r>
            <a:r>
              <a:rPr lang="en-US" sz="2600" spc="-10" baseline="30000" dirty="0">
                <a:solidFill>
                  <a:srgbClr val="000000"/>
                </a:solidFill>
                <a:latin typeface="Candara" charset="0"/>
                <a:ea typeface="ＭＳ Ｐゴシック" charset="0"/>
                <a:cs typeface="MS PGothic" charset="0"/>
              </a:rPr>
              <a:t>12</a:t>
            </a:r>
            <a:r>
              <a:rPr lang="en-US" sz="2600" spc="-10" dirty="0">
                <a:solidFill>
                  <a:srgbClr val="000000"/>
                </a:solidFill>
                <a:latin typeface="Candara" charset="0"/>
                <a:ea typeface="ＭＳ Ｐゴシック" charset="0"/>
                <a:cs typeface="MS PGothic" charset="0"/>
              </a:rPr>
              <a:t> And </a:t>
            </a:r>
            <a:r>
              <a:rPr lang="en-US" sz="2600" spc="-10" dirty="0" err="1">
                <a:solidFill>
                  <a:srgbClr val="000000"/>
                </a:solidFill>
                <a:latin typeface="Candara" charset="0"/>
                <a:ea typeface="ＭＳ Ｐゴシック" charset="0"/>
                <a:cs typeface="MS PGothic" charset="0"/>
              </a:rPr>
              <a:t>Achish</a:t>
            </a:r>
            <a:r>
              <a:rPr lang="en-US" sz="2600" spc="-10" dirty="0">
                <a:solidFill>
                  <a:srgbClr val="000000"/>
                </a:solidFill>
                <a:latin typeface="Candara" charset="0"/>
                <a:ea typeface="ＭＳ Ｐゴシック" charset="0"/>
                <a:cs typeface="MS PGothic" charset="0"/>
              </a:rPr>
              <a:t> trusted David,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thinking, “He has made himself an utter stench to his people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Israel; therefore he shall always be my servant.” (27:8-12)</a:t>
            </a:r>
          </a:p>
          <a:p>
            <a:pPr marL="455613" lvl="2" indent="0" defTabSz="385763">
              <a:spcBef>
                <a:spcPts val="0"/>
              </a:spcBef>
              <a:buNone/>
              <a:defRPr/>
            </a:pPr>
            <a:endParaRPr lang="en-US" sz="1400" b="1" i="0" dirty="0" smtClean="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David’s “street-smart” plan was just one compromise with the world and it worked in the beginning.</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But a chain effect of compromise took him to be a brutal mercenary, a liar, and a man with a double life of perpetual compromise.</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As his desperate circumstances blurred David’s spiritual vision, his spiritual life became numb and desolate (no psalms written during his </a:t>
            </a:r>
            <a:r>
              <a:rPr lang="en-US" sz="2600" b="1" i="0" dirty="0" err="1" smtClean="0">
                <a:solidFill>
                  <a:srgbClr val="000000"/>
                </a:solidFill>
                <a:latin typeface="Candara" charset="0"/>
                <a:ea typeface="ＭＳ Ｐゴシック" charset="0"/>
                <a:cs typeface="Candara" charset="0"/>
              </a:rPr>
              <a:t>Ziklag</a:t>
            </a:r>
            <a:r>
              <a:rPr lang="en-US" sz="2600" b="1" i="0" dirty="0" smtClean="0">
                <a:solidFill>
                  <a:srgbClr val="000000"/>
                </a:solidFill>
                <a:latin typeface="Candara" charset="0"/>
                <a:ea typeface="ＭＳ Ｐゴシック" charset="0"/>
                <a:cs typeface="Candara" charset="0"/>
              </a:rPr>
              <a:t> time).</a:t>
            </a:r>
            <a:endParaRPr lang="en-US" sz="2600" b="1" i="0" dirty="0">
              <a:solidFill>
                <a:srgbClr val="000000"/>
              </a:solidFill>
              <a:latin typeface="Candara" charset="0"/>
              <a:ea typeface="ＭＳ Ｐゴシック" charset="0"/>
              <a:cs typeface="Candara" charset="0"/>
            </a:endParaRPr>
          </a:p>
          <a:p>
            <a:pPr marL="0" indent="0" algn="ctr">
              <a:spcBef>
                <a:spcPts val="0"/>
              </a:spcBef>
              <a:buNone/>
            </a:pPr>
            <a:endParaRPr lang="en-US" sz="26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149122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457200"/>
            <a:ext cx="12192000" cy="381000"/>
          </a:xfrm>
        </p:spPr>
        <p:txBody>
          <a:bodyPr/>
          <a:lstStyle/>
          <a:p>
            <a:r>
              <a:rPr lang="en-US" sz="3200" b="1" spc="-60" dirty="0">
                <a:latin typeface="Candara" charset="0"/>
                <a:ea typeface="MS PGothic" charset="0"/>
                <a:cs typeface="Arial" charset="0"/>
              </a:rPr>
              <a:t>THE STORY OF DAVID LIVING IN LIMBO AT ZIKLAG [1 SAMUEL 27 &amp; 29]  </a:t>
            </a:r>
          </a:p>
        </p:txBody>
      </p:sp>
      <p:sp>
        <p:nvSpPr>
          <p:cNvPr id="5" name="Rectangle 3"/>
          <p:cNvSpPr txBox="1">
            <a:spLocks noChangeArrowheads="1"/>
          </p:cNvSpPr>
          <p:nvPr/>
        </p:nvSpPr>
        <p:spPr bwMode="auto">
          <a:xfrm>
            <a:off x="283071" y="990600"/>
            <a:ext cx="11654930" cy="5804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Trap at </a:t>
            </a:r>
            <a:r>
              <a:rPr lang="en-US" sz="2800" b="1" i="0" spc="-10" dirty="0" err="1" smtClean="0">
                <a:solidFill>
                  <a:srgbClr val="FF0000"/>
                </a:solidFill>
                <a:latin typeface="Candara" charset="0"/>
                <a:ea typeface="ＭＳ Ｐゴシック" charset="0"/>
                <a:cs typeface="MS PGothic" charset="0"/>
              </a:rPr>
              <a:t>Ziklag</a:t>
            </a:r>
            <a:r>
              <a:rPr lang="en-US" sz="2800" b="1" i="0" spc="-10" dirty="0" smtClean="0">
                <a:solidFill>
                  <a:srgbClr val="FF0000"/>
                </a:solidFill>
                <a:latin typeface="Candara" charset="0"/>
                <a:ea typeface="ＭＳ Ｐゴシック" charset="0"/>
                <a:cs typeface="MS PGothic" charset="0"/>
              </a:rPr>
              <a:t>: </a:t>
            </a:r>
            <a:r>
              <a:rPr lang="en-US" sz="2800" b="1" i="0" spc="-10" dirty="0" smtClean="0">
                <a:solidFill>
                  <a:srgbClr val="000000"/>
                </a:solidFill>
                <a:latin typeface="Candara" charset="0"/>
                <a:ea typeface="ＭＳ Ｐゴシック" charset="0"/>
                <a:cs typeface="MS PGothic" charset="0"/>
              </a:rPr>
              <a:t>How </a:t>
            </a:r>
            <a:r>
              <a:rPr lang="en-US" sz="2800" b="1" i="0" spc="-10" dirty="0">
                <a:solidFill>
                  <a:srgbClr val="000000"/>
                </a:solidFill>
                <a:latin typeface="Candara" charset="0"/>
                <a:ea typeface="ＭＳ Ｐゴシック" charset="0"/>
                <a:cs typeface="MS PGothic" charset="0"/>
              </a:rPr>
              <a:t>David got himself in a trap (28:1-2 &amp; 29:1-3</a:t>
            </a:r>
            <a:r>
              <a:rPr lang="en-US" sz="2800" b="1" i="0" spc="-10" dirty="0" smtClean="0">
                <a:solidFill>
                  <a:srgbClr val="000000"/>
                </a:solidFill>
                <a:latin typeface="Candara" charset="0"/>
                <a:ea typeface="ＭＳ Ｐゴシック" charset="0"/>
                <a:cs typeface="MS PGothic" charset="0"/>
              </a:rPr>
              <a:t>).  </a:t>
            </a:r>
            <a:endParaRPr lang="en-US" sz="2800" b="1" i="0" spc="-10" dirty="0">
              <a:solidFill>
                <a:srgbClr val="000000"/>
              </a:solidFill>
              <a:latin typeface="Candara" charset="0"/>
              <a:ea typeface="ＭＳ Ｐゴシック" charset="0"/>
              <a:cs typeface="MS PGothic" charset="0"/>
            </a:endParaRPr>
          </a:p>
          <a:p>
            <a:pPr marL="458788" indent="-458788">
              <a:spcBef>
                <a:spcPct val="0"/>
              </a:spcBef>
            </a:pPr>
            <a:endParaRPr lang="en-US" sz="14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1</a:t>
            </a:r>
            <a:r>
              <a:rPr lang="en-US" sz="2600" spc="-10" dirty="0">
                <a:solidFill>
                  <a:srgbClr val="000000"/>
                </a:solidFill>
                <a:latin typeface="Candara" charset="0"/>
                <a:ea typeface="ＭＳ Ｐゴシック" charset="0"/>
                <a:cs typeface="MS PGothic" charset="0"/>
              </a:rPr>
              <a:t> In those days the Philistines gathered their forces for war,</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to fight against Israel. And </a:t>
            </a:r>
            <a:r>
              <a:rPr lang="en-US" sz="2600" spc="-10" dirty="0" err="1">
                <a:solidFill>
                  <a:srgbClr val="000000"/>
                </a:solidFill>
                <a:latin typeface="Candara" charset="0"/>
                <a:ea typeface="ＭＳ Ｐゴシック" charset="0"/>
                <a:cs typeface="MS PGothic" charset="0"/>
              </a:rPr>
              <a:t>Achish</a:t>
            </a:r>
            <a:r>
              <a:rPr lang="en-US" sz="2600" spc="-10" dirty="0">
                <a:solidFill>
                  <a:srgbClr val="000000"/>
                </a:solidFill>
                <a:latin typeface="Candara" charset="0"/>
                <a:ea typeface="ＭＳ Ｐゴシック" charset="0"/>
                <a:cs typeface="MS PGothic" charset="0"/>
              </a:rPr>
              <a:t> said to David, “Understand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that you and your men are to go out with me in the army.” </a:t>
            </a:r>
            <a:r>
              <a:rPr lang="en-US" sz="2600" spc="-10" baseline="30000" dirty="0">
                <a:solidFill>
                  <a:srgbClr val="000000"/>
                </a:solidFill>
                <a:latin typeface="Candara" charset="0"/>
                <a:ea typeface="ＭＳ Ｐゴシック" charset="0"/>
                <a:cs typeface="MS PGothic" charset="0"/>
              </a:rPr>
              <a:t>2</a:t>
            </a:r>
            <a:r>
              <a:rPr lang="en-US" sz="2600" spc="-10" dirty="0">
                <a:solidFill>
                  <a:srgbClr val="000000"/>
                </a:solidFill>
                <a:latin typeface="Candara" charset="0"/>
                <a:ea typeface="ＭＳ Ｐゴシック" charset="0"/>
                <a:cs typeface="MS PGothic" charset="0"/>
              </a:rPr>
              <a:t> David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said to </a:t>
            </a:r>
            <a:r>
              <a:rPr lang="en-US" sz="2600" spc="-10" dirty="0" err="1">
                <a:solidFill>
                  <a:srgbClr val="000000"/>
                </a:solidFill>
                <a:latin typeface="Candara" charset="0"/>
                <a:ea typeface="ＭＳ Ｐゴシック" charset="0"/>
                <a:cs typeface="MS PGothic" charset="0"/>
              </a:rPr>
              <a:t>Achish</a:t>
            </a:r>
            <a:r>
              <a:rPr lang="en-US" sz="2600" spc="-10" dirty="0">
                <a:solidFill>
                  <a:srgbClr val="000000"/>
                </a:solidFill>
                <a:latin typeface="Candara" charset="0"/>
                <a:ea typeface="ＭＳ Ｐゴシック" charset="0"/>
                <a:cs typeface="MS PGothic" charset="0"/>
              </a:rPr>
              <a:t>, “Very well, you shall know what your servant can do.”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And </a:t>
            </a:r>
            <a:r>
              <a:rPr lang="en-US" sz="2600" spc="-10" dirty="0" err="1">
                <a:solidFill>
                  <a:srgbClr val="000000"/>
                </a:solidFill>
                <a:latin typeface="Candara" charset="0"/>
                <a:ea typeface="ＭＳ Ｐゴシック" charset="0"/>
                <a:cs typeface="MS PGothic" charset="0"/>
              </a:rPr>
              <a:t>Achish</a:t>
            </a:r>
            <a:r>
              <a:rPr lang="en-US" sz="2600" spc="-10" dirty="0">
                <a:solidFill>
                  <a:srgbClr val="000000"/>
                </a:solidFill>
                <a:latin typeface="Candara" charset="0"/>
                <a:ea typeface="ＭＳ Ｐゴシック" charset="0"/>
                <a:cs typeface="MS PGothic" charset="0"/>
              </a:rPr>
              <a:t> said to David, “Very well, I will make you my bodyguard for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life.” . . .</a:t>
            </a:r>
            <a:r>
              <a:rPr lang="en-US" sz="2600" spc="-10" baseline="30000" dirty="0">
                <a:solidFill>
                  <a:srgbClr val="000000"/>
                </a:solidFill>
                <a:latin typeface="Candara" charset="0"/>
                <a:ea typeface="ＭＳ Ｐゴシック" charset="0"/>
                <a:cs typeface="MS PGothic" charset="0"/>
              </a:rPr>
              <a:t>1</a:t>
            </a:r>
            <a:r>
              <a:rPr lang="en-US" sz="2600" spc="-10" dirty="0">
                <a:solidFill>
                  <a:srgbClr val="000000"/>
                </a:solidFill>
                <a:latin typeface="Candara" charset="0"/>
                <a:ea typeface="ＭＳ Ｐゴシック" charset="0"/>
                <a:cs typeface="MS PGothic" charset="0"/>
              </a:rPr>
              <a:t> Now the Philistines had gathered all their forces at </a:t>
            </a:r>
            <a:r>
              <a:rPr lang="en-US" sz="2600" spc="-10" dirty="0" err="1">
                <a:solidFill>
                  <a:srgbClr val="000000"/>
                </a:solidFill>
                <a:latin typeface="Candara" charset="0"/>
                <a:ea typeface="ＭＳ Ｐゴシック" charset="0"/>
                <a:cs typeface="MS PGothic" charset="0"/>
              </a:rPr>
              <a:t>Aphek</a:t>
            </a:r>
            <a:r>
              <a:rPr lang="en-US" sz="2600" spc="-10" dirty="0">
                <a:solidFill>
                  <a:srgbClr val="000000"/>
                </a:solidFill>
                <a:latin typeface="Candara" charset="0"/>
                <a:ea typeface="ＭＳ Ｐゴシック" charset="0"/>
                <a:cs typeface="MS PGothic" charset="0"/>
              </a:rPr>
              <a:t>.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And the Israelites were encamped by the spring that is in </a:t>
            </a:r>
            <a:r>
              <a:rPr lang="en-US" sz="2600" spc="-10" dirty="0" err="1">
                <a:solidFill>
                  <a:srgbClr val="000000"/>
                </a:solidFill>
                <a:latin typeface="Candara" charset="0"/>
                <a:ea typeface="ＭＳ Ｐゴシック" charset="0"/>
                <a:cs typeface="MS PGothic" charset="0"/>
              </a:rPr>
              <a:t>Jezreel</a:t>
            </a:r>
            <a:r>
              <a:rPr lang="en-US" sz="2600" spc="-10" dirty="0">
                <a:solidFill>
                  <a:srgbClr val="000000"/>
                </a:solidFill>
                <a:latin typeface="Candara" charset="0"/>
                <a:ea typeface="ＭＳ Ｐゴシック" charset="0"/>
                <a:cs typeface="MS PGothic" charset="0"/>
              </a:rPr>
              <a:t>. </a:t>
            </a:r>
          </a:p>
        </p:txBody>
      </p:sp>
    </p:spTree>
    <p:extLst>
      <p:ext uri="{BB962C8B-B14F-4D97-AF65-F5344CB8AC3E}">
        <p14:creationId xmlns:p14="http://schemas.microsoft.com/office/powerpoint/2010/main" val="928974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457200"/>
            <a:ext cx="12192000" cy="381000"/>
          </a:xfrm>
        </p:spPr>
        <p:txBody>
          <a:bodyPr/>
          <a:lstStyle/>
          <a:p>
            <a:r>
              <a:rPr lang="en-US" sz="3200" b="1" spc="-60" dirty="0">
                <a:latin typeface="Candara" charset="0"/>
                <a:ea typeface="MS PGothic" charset="0"/>
                <a:cs typeface="Arial" charset="0"/>
              </a:rPr>
              <a:t>THE STORY OF DAVID LIVING IN LIMBO AT ZIKLAG [1 SAMUEL 27 &amp; 29]  </a:t>
            </a:r>
          </a:p>
        </p:txBody>
      </p:sp>
      <p:sp>
        <p:nvSpPr>
          <p:cNvPr id="5" name="Rectangle 3"/>
          <p:cNvSpPr txBox="1">
            <a:spLocks noChangeArrowheads="1"/>
          </p:cNvSpPr>
          <p:nvPr/>
        </p:nvSpPr>
        <p:spPr bwMode="auto">
          <a:xfrm>
            <a:off x="283071" y="990600"/>
            <a:ext cx="11654930" cy="5804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Trap at </a:t>
            </a:r>
            <a:r>
              <a:rPr lang="en-US" sz="2800" b="1" i="0" spc="-10" dirty="0" err="1" smtClean="0">
                <a:solidFill>
                  <a:srgbClr val="FF0000"/>
                </a:solidFill>
                <a:latin typeface="Candara" charset="0"/>
                <a:ea typeface="ＭＳ Ｐゴシック" charset="0"/>
                <a:cs typeface="MS PGothic" charset="0"/>
              </a:rPr>
              <a:t>Ziklag</a:t>
            </a:r>
            <a:r>
              <a:rPr lang="en-US" sz="2800" b="1" i="0" spc="-10" dirty="0" smtClean="0">
                <a:solidFill>
                  <a:srgbClr val="FF0000"/>
                </a:solidFill>
                <a:latin typeface="Candara" charset="0"/>
                <a:ea typeface="ＭＳ Ｐゴシック" charset="0"/>
                <a:cs typeface="MS PGothic" charset="0"/>
              </a:rPr>
              <a:t>: </a:t>
            </a:r>
            <a:r>
              <a:rPr lang="en-US" sz="2800" b="1" i="0" spc="-10" dirty="0" smtClean="0">
                <a:solidFill>
                  <a:srgbClr val="000000"/>
                </a:solidFill>
                <a:latin typeface="Candara" charset="0"/>
                <a:ea typeface="ＭＳ Ｐゴシック" charset="0"/>
                <a:cs typeface="MS PGothic" charset="0"/>
              </a:rPr>
              <a:t>How </a:t>
            </a:r>
            <a:r>
              <a:rPr lang="en-US" sz="2800" b="1" i="0" spc="-10" dirty="0">
                <a:solidFill>
                  <a:srgbClr val="000000"/>
                </a:solidFill>
                <a:latin typeface="Candara" charset="0"/>
                <a:ea typeface="ＭＳ Ｐゴシック" charset="0"/>
                <a:cs typeface="MS PGothic" charset="0"/>
              </a:rPr>
              <a:t>David got himself in a trap (28:1-2 &amp; 29:1-3</a:t>
            </a:r>
            <a:r>
              <a:rPr lang="en-US" sz="2800" b="1" i="0" spc="-10" dirty="0" smtClean="0">
                <a:solidFill>
                  <a:srgbClr val="000000"/>
                </a:solidFill>
                <a:latin typeface="Candara" charset="0"/>
                <a:ea typeface="ＭＳ Ｐゴシック" charset="0"/>
                <a:cs typeface="MS PGothic" charset="0"/>
              </a:rPr>
              <a:t>).  </a:t>
            </a:r>
            <a:endParaRPr lang="en-US" sz="2800" b="1" i="0" spc="-10" dirty="0">
              <a:solidFill>
                <a:srgbClr val="000000"/>
              </a:solidFill>
              <a:latin typeface="Candara" charset="0"/>
              <a:ea typeface="ＭＳ Ｐゴシック" charset="0"/>
              <a:cs typeface="MS PGothic" charset="0"/>
            </a:endParaRPr>
          </a:p>
          <a:p>
            <a:pPr marL="458788" indent="-458788">
              <a:spcBef>
                <a:spcPct val="0"/>
              </a:spcBef>
            </a:pPr>
            <a:endParaRPr lang="en-US" sz="14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2</a:t>
            </a:r>
            <a:r>
              <a:rPr lang="en-US" sz="2600" spc="-10" dirty="0">
                <a:solidFill>
                  <a:srgbClr val="000000"/>
                </a:solidFill>
                <a:latin typeface="Candara" charset="0"/>
                <a:ea typeface="ＭＳ Ｐゴシック" charset="0"/>
                <a:cs typeface="MS PGothic" charset="0"/>
              </a:rPr>
              <a:t> As the lords of the Philistines were passing on by hundreds and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by thousands, and David and his men were passing on in the rear with</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t>
            </a:r>
            <a:r>
              <a:rPr lang="en-US" sz="2600" spc="-10" dirty="0" err="1">
                <a:solidFill>
                  <a:srgbClr val="000000"/>
                </a:solidFill>
                <a:latin typeface="Candara" charset="0"/>
                <a:ea typeface="ＭＳ Ｐゴシック" charset="0"/>
                <a:cs typeface="MS PGothic" charset="0"/>
              </a:rPr>
              <a:t>Achish</a:t>
            </a:r>
            <a:r>
              <a:rPr lang="en-US" sz="2600" spc="-10" dirty="0">
                <a:solidFill>
                  <a:srgbClr val="000000"/>
                </a:solidFill>
                <a:latin typeface="Candara" charset="0"/>
                <a:ea typeface="ＭＳ Ｐゴシック" charset="0"/>
                <a:cs typeface="MS PGothic" charset="0"/>
              </a:rPr>
              <a:t>, </a:t>
            </a:r>
            <a:r>
              <a:rPr lang="en-US" sz="2600" spc="-10" baseline="30000" dirty="0">
                <a:solidFill>
                  <a:srgbClr val="000000"/>
                </a:solidFill>
                <a:latin typeface="Candara" charset="0"/>
                <a:ea typeface="ＭＳ Ｐゴシック" charset="0"/>
                <a:cs typeface="MS PGothic" charset="0"/>
              </a:rPr>
              <a:t>3</a:t>
            </a:r>
            <a:r>
              <a:rPr lang="en-US" sz="2600" spc="-10" dirty="0">
                <a:solidFill>
                  <a:srgbClr val="000000"/>
                </a:solidFill>
                <a:latin typeface="Candara" charset="0"/>
                <a:ea typeface="ＭＳ Ｐゴシック" charset="0"/>
                <a:cs typeface="MS PGothic" charset="0"/>
              </a:rPr>
              <a:t> the commanders of the Philistines said, “What are these Hebrews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doing here?” And </a:t>
            </a:r>
            <a:r>
              <a:rPr lang="en-US" sz="2600" spc="-10" dirty="0" err="1">
                <a:solidFill>
                  <a:srgbClr val="000000"/>
                </a:solidFill>
                <a:latin typeface="Candara" charset="0"/>
                <a:ea typeface="ＭＳ Ｐゴシック" charset="0"/>
                <a:cs typeface="MS PGothic" charset="0"/>
              </a:rPr>
              <a:t>Achish</a:t>
            </a:r>
            <a:r>
              <a:rPr lang="en-US" sz="2600" spc="-10" dirty="0">
                <a:solidFill>
                  <a:srgbClr val="000000"/>
                </a:solidFill>
                <a:latin typeface="Candara" charset="0"/>
                <a:ea typeface="ＭＳ Ｐゴシック" charset="0"/>
                <a:cs typeface="MS PGothic" charset="0"/>
              </a:rPr>
              <a:t> said to the commanders of the Philistines, “Is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this not David, the servant of Saul, king of Israel, who has been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with me now for days and years, and since he deserted to me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I have found no fault in him to this day.” (28:1-2 &amp; 29:1-3)</a:t>
            </a:r>
          </a:p>
          <a:p>
            <a:pPr marL="0" indent="0" algn="ctr">
              <a:spcBef>
                <a:spcPts val="0"/>
              </a:spcBef>
              <a:buNone/>
            </a:pPr>
            <a:endParaRPr lang="en-US" sz="1400" b="1" i="0" dirty="0" smtClean="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His smart plan eventually backfired on David. The trap was set by his own compromise in an unthinkable way—“treason” against Israel.</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David had to continue his double-faced acting to convince </a:t>
            </a:r>
            <a:r>
              <a:rPr lang="en-US" sz="2600" b="1" i="0" dirty="0" err="1" smtClean="0">
                <a:solidFill>
                  <a:srgbClr val="000000"/>
                </a:solidFill>
                <a:latin typeface="Candara" charset="0"/>
                <a:ea typeface="ＭＳ Ｐゴシック" charset="0"/>
                <a:cs typeface="Candara" charset="0"/>
              </a:rPr>
              <a:t>Achish</a:t>
            </a:r>
            <a:r>
              <a:rPr lang="en-US" sz="2600" b="1" i="0" dirty="0" smtClean="0">
                <a:solidFill>
                  <a:srgbClr val="000000"/>
                </a:solidFill>
                <a:latin typeface="Candara" charset="0"/>
                <a:ea typeface="ＭＳ Ｐゴシック" charset="0"/>
                <a:cs typeface="Candara" charset="0"/>
              </a:rPr>
              <a:t>. </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Whatever happened to David, who once had no fear against Goliath? This is what living in limbo has done to David.</a:t>
            </a:r>
            <a:endParaRPr lang="en-US" sz="2600" b="1" i="0" dirty="0">
              <a:solidFill>
                <a:srgbClr val="000000"/>
              </a:solidFill>
              <a:latin typeface="Candara" charset="0"/>
              <a:ea typeface="ＭＳ Ｐゴシック" charset="0"/>
              <a:cs typeface="Candara" charset="0"/>
            </a:endParaRPr>
          </a:p>
          <a:p>
            <a:pPr marL="0" indent="0" algn="ctr">
              <a:spcBef>
                <a:spcPts val="0"/>
              </a:spcBef>
              <a:buNone/>
            </a:pPr>
            <a:endParaRPr lang="en-US" sz="26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944336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54632</TotalTime>
  <Words>797</Words>
  <Application>Microsoft Macintosh PowerPoint</Application>
  <PresentationFormat>Widescreen</PresentationFormat>
  <Paragraphs>101</Paragraphs>
  <Slides>18</Slides>
  <Notes>16</Notes>
  <HiddenSlides>0</HiddenSlides>
  <MMClips>0</MMClips>
  <ScaleCrop>false</ScaleCrop>
  <HeadingPairs>
    <vt:vector size="6" baseType="variant">
      <vt:variant>
        <vt:lpstr>Fonts Used</vt:lpstr>
      </vt:variant>
      <vt:variant>
        <vt:i4>9</vt:i4>
      </vt:variant>
      <vt:variant>
        <vt:lpstr>Theme</vt:lpstr>
      </vt:variant>
      <vt:variant>
        <vt:i4>22</vt:i4>
      </vt:variant>
      <vt:variant>
        <vt:lpstr>Slide Titles</vt:lpstr>
      </vt:variant>
      <vt:variant>
        <vt:i4>18</vt:i4>
      </vt:variant>
    </vt:vector>
  </HeadingPairs>
  <TitlesOfParts>
    <vt:vector size="49" baseType="lpstr">
      <vt:lpstr>Arial</vt:lpstr>
      <vt:lpstr>Calibri</vt:lpstr>
      <vt:lpstr>Calibri Light</vt:lpstr>
      <vt:lpstr>Candara</vt:lpstr>
      <vt:lpstr>Eras Bold ITC</vt:lpstr>
      <vt:lpstr>Eras Medium ITC</vt:lpstr>
      <vt:lpstr>MS PGothic</vt:lpstr>
      <vt:lpstr>ＭＳ Ｐゴシック</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2_Normal</vt:lpstr>
      <vt:lpstr>PowerPoint Presentation</vt:lpstr>
      <vt:lpstr>Living in Limbo at Ziklag</vt:lpstr>
      <vt:lpstr>AN OVERVIEW: DAVID LIVING IN LIMBO  AT ZIKLAG [1 SAMUEL 27:1-12, 28:1-2, &amp; 29:1-11]  </vt:lpstr>
      <vt:lpstr>THE STORY OF DAVID LIVING IN LIMBO AT ZIKLAG [1 SAMUEL 27 &amp; 29]  </vt:lpstr>
      <vt:lpstr>THE STORY OF DAVID LIVING IN LIMBO AT ZIKLAG [1 SAMUEL 27 &amp; 29]  </vt:lpstr>
      <vt:lpstr>THE STORY OF DAVID LIVING IN LIMBO AT ZIKLAG [1 SAMUEL 27 &amp; 29]  </vt:lpstr>
      <vt:lpstr>THE STORY OF DAVID LIVING IN LIMBO AT ZIKLAG [1 SAMUEL 27 &amp; 29]  </vt:lpstr>
      <vt:lpstr>THE STORY OF DAVID LIVING IN LIMBO AT ZIKLAG [1 SAMUEL 27 &amp; 29]  </vt:lpstr>
      <vt:lpstr>THE STORY OF DAVID LIVING IN LIMBO AT ZIKLAG [1 SAMUEL 27 &amp; 29]  </vt:lpstr>
      <vt:lpstr>THE STORY OF DAVID LIVING IN LIMBO AT ZIKLAG [1 SAMUEL 27 &amp; 29]  </vt:lpstr>
      <vt:lpstr>THE STORY OF DAVID LIVING IN LIMBO AT ZIKLAG [1 SAMUEL 27 &amp; 29]  </vt:lpstr>
      <vt:lpstr>THE STORY OF DAVID LIVING IN LIMBO AT ZIKLAG [1 SAMUEL 27 &amp; 29]  </vt:lpstr>
      <vt:lpstr>THREE LESSONS FROM THE STORY OF DAVID AT ZIKLAG</vt:lpstr>
      <vt:lpstr>THREE LESSONS FROM THE STORY OF DAVID AT ZIKLAG</vt:lpstr>
      <vt:lpstr>THREE LESSONS FROM THE STORY OF DAVID AT ZIKLAG</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3430</cp:revision>
  <cp:lastPrinted>2017-06-04T13:38:09Z</cp:lastPrinted>
  <dcterms:created xsi:type="dcterms:W3CDTF">2007-10-20T20:09:35Z</dcterms:created>
  <dcterms:modified xsi:type="dcterms:W3CDTF">2017-06-15T18:32:02Z</dcterms:modified>
  <cp:category/>
</cp:coreProperties>
</file>