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4111" r:id="rId8"/>
    <p:sldMasterId id="2147484123" r:id="rId9"/>
    <p:sldMasterId id="2147484135" r:id="rId10"/>
    <p:sldMasterId id="2147484159" r:id="rId11"/>
    <p:sldMasterId id="2147484171" r:id="rId12"/>
    <p:sldMasterId id="2147484195" r:id="rId13"/>
    <p:sldMasterId id="2147484207" r:id="rId14"/>
    <p:sldMasterId id="2147484231" r:id="rId15"/>
    <p:sldMasterId id="2147484255" r:id="rId16"/>
    <p:sldMasterId id="2147484267" r:id="rId17"/>
    <p:sldMasterId id="2147484327" r:id="rId18"/>
    <p:sldMasterId id="2147484339" r:id="rId19"/>
    <p:sldMasterId id="2147484351" r:id="rId20"/>
    <p:sldMasterId id="2147484363" r:id="rId21"/>
    <p:sldMasterId id="2147484375" r:id="rId22"/>
    <p:sldMasterId id="2147484399" r:id="rId23"/>
  </p:sldMasterIdLst>
  <p:notesMasterIdLst>
    <p:notesMasterId r:id="rId37"/>
  </p:notesMasterIdLst>
  <p:handoutMasterIdLst>
    <p:handoutMasterId r:id="rId38"/>
  </p:handoutMasterIdLst>
  <p:sldIdLst>
    <p:sldId id="281" r:id="rId24"/>
    <p:sldId id="865" r:id="rId25"/>
    <p:sldId id="866" r:id="rId26"/>
    <p:sldId id="868" r:id="rId27"/>
    <p:sldId id="922" r:id="rId28"/>
    <p:sldId id="924" r:id="rId29"/>
    <p:sldId id="923" r:id="rId30"/>
    <p:sldId id="900" r:id="rId31"/>
    <p:sldId id="926" r:id="rId32"/>
    <p:sldId id="927" r:id="rId33"/>
    <p:sldId id="919" r:id="rId34"/>
    <p:sldId id="883" r:id="rId35"/>
    <p:sldId id="419" r:id="rId36"/>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FFFF00"/>
    <a:srgbClr val="CC3300"/>
    <a:srgbClr val="8000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71" autoAdjust="0"/>
    <p:restoredTop sz="93025"/>
  </p:normalViewPr>
  <p:slideViewPr>
    <p:cSldViewPr>
      <p:cViewPr>
        <p:scale>
          <a:sx n="82" d="100"/>
          <a:sy n="82" d="100"/>
        </p:scale>
        <p:origin x="1296" y="824"/>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 Target="slides/slide1.xml"/><Relationship Id="rId25" Type="http://schemas.openxmlformats.org/officeDocument/2006/relationships/slide" Target="slides/slide2.xml"/><Relationship Id="rId26" Type="http://schemas.openxmlformats.org/officeDocument/2006/relationships/slide" Target="slides/slide3.xml"/><Relationship Id="rId27" Type="http://schemas.openxmlformats.org/officeDocument/2006/relationships/slide" Target="slides/slide4.xml"/><Relationship Id="rId28" Type="http://schemas.openxmlformats.org/officeDocument/2006/relationships/slide" Target="slides/slide5.xml"/><Relationship Id="rId29" Type="http://schemas.openxmlformats.org/officeDocument/2006/relationships/slide" Target="slides/slide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7.xml"/><Relationship Id="rId31" Type="http://schemas.openxmlformats.org/officeDocument/2006/relationships/slide" Target="slides/slide8.xml"/><Relationship Id="rId32" Type="http://schemas.openxmlformats.org/officeDocument/2006/relationships/slide" Target="slides/slide9.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0.xml"/><Relationship Id="rId34" Type="http://schemas.openxmlformats.org/officeDocument/2006/relationships/slide" Target="slides/slide11.xml"/><Relationship Id="rId35" Type="http://schemas.openxmlformats.org/officeDocument/2006/relationships/slide" Target="slides/slide12.xml"/><Relationship Id="rId36" Type="http://schemas.openxmlformats.org/officeDocument/2006/relationships/slide" Target="slides/slide13.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7/29/17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7/29/17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1452815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542689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18634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9044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63455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81339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46461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93372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894330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128819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8749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7/29/17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733500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7/29/17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145110855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7/29/17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2541852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7/29/17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1595068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7/29/17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5004986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7/29/17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18383560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7/29/17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188802500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7/29/17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63278620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7/29/17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32047799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7/29/17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31033241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7/29/17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5707917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7/29/17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7/29/17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7/29/17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7/29/17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7/29/17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7/29/17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7/29/17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7/29/17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7/29/17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7/29/17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7/29/17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3.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3.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4.jpe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3" Type="http://schemas.openxmlformats.org/officeDocument/2006/relationships/image" Target="../media/image3.jpeg"/><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3.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7/29/17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extLst>
      <p:ext uri="{BB962C8B-B14F-4D97-AF65-F5344CB8AC3E}">
        <p14:creationId xmlns:p14="http://schemas.microsoft.com/office/powerpoint/2010/main" val="116989273"/>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112602483"/>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7/29/17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6.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5.xml"/><Relationship Id="rId3"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1993" y="504779"/>
            <a:ext cx="12130006" cy="439118"/>
          </a:xfrm>
        </p:spPr>
        <p:txBody>
          <a:bodyPr/>
          <a:lstStyle/>
          <a:p>
            <a:r>
              <a:rPr lang="en-US" sz="3200" b="1" spc="-60" dirty="0">
                <a:latin typeface="Candara" charset="0"/>
                <a:ea typeface="MS PGothic" charset="0"/>
                <a:cs typeface="Arial" charset="0"/>
              </a:rPr>
              <a:t>THREE LESSONS FROM HOW DAVID </a:t>
            </a:r>
            <a:r>
              <a:rPr lang="en-US" sz="3200" b="1" spc="-60" dirty="0" smtClean="0">
                <a:latin typeface="Candara" charset="0"/>
                <a:ea typeface="MS PGothic" charset="0"/>
                <a:cs typeface="Arial" charset="0"/>
              </a:rPr>
              <a:t>&amp; </a:t>
            </a:r>
            <a:r>
              <a:rPr lang="en-US" sz="3200" b="1" spc="-60" dirty="0">
                <a:latin typeface="Candara" charset="0"/>
                <a:ea typeface="MS PGothic" charset="0"/>
                <a:cs typeface="Arial" charset="0"/>
              </a:rPr>
              <a:t>ISH-BOSHETH BECAME KINGS</a:t>
            </a:r>
          </a:p>
        </p:txBody>
      </p:sp>
      <p:sp>
        <p:nvSpPr>
          <p:cNvPr id="5" name="Rectangle 3"/>
          <p:cNvSpPr txBox="1">
            <a:spLocks noChangeArrowheads="1"/>
          </p:cNvSpPr>
          <p:nvPr/>
        </p:nvSpPr>
        <p:spPr bwMode="auto">
          <a:xfrm>
            <a:off x="362607" y="1061885"/>
            <a:ext cx="11619186" cy="5733054"/>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dirty="0" smtClean="0">
                <a:solidFill>
                  <a:srgbClr val="000000"/>
                </a:solidFill>
                <a:latin typeface="Candara" charset="0"/>
                <a:ea typeface="ＭＳ Ｐゴシック" charset="0"/>
                <a:cs typeface="MS PGothic" charset="0"/>
              </a:rPr>
              <a:t>Lesson #3: </a:t>
            </a:r>
            <a:r>
              <a:rPr lang="en-US" sz="2800" b="1" i="0" dirty="0">
                <a:solidFill>
                  <a:srgbClr val="000000"/>
                </a:solidFill>
                <a:latin typeface="Candara" charset="0"/>
                <a:ea typeface="ＭＳ Ｐゴシック" charset="0"/>
                <a:cs typeface="MS PGothic" charset="0"/>
              </a:rPr>
              <a:t>David </a:t>
            </a:r>
            <a:r>
              <a:rPr lang="en-US" sz="2800" b="1" i="0" dirty="0">
                <a:solidFill>
                  <a:srgbClr val="FF0000"/>
                </a:solidFill>
                <a:latin typeface="Candara" charset="0"/>
                <a:ea typeface="ＭＳ Ｐゴシック" charset="0"/>
                <a:cs typeface="MS PGothic" charset="0"/>
              </a:rPr>
              <a:t>waited on the Lord patiently for God’s time &amp; process </a:t>
            </a:r>
            <a:r>
              <a:rPr lang="en-US" sz="2800" b="1" i="0" dirty="0">
                <a:solidFill>
                  <a:srgbClr val="000000"/>
                </a:solidFill>
                <a:latin typeface="Candara" charset="0"/>
                <a:ea typeface="ＭＳ Ｐゴシック" charset="0"/>
                <a:cs typeface="MS PGothic" charset="0"/>
              </a:rPr>
              <a:t>of becoming king unlike Ish-bosheth who took the short-cut by </a:t>
            </a:r>
            <a:r>
              <a:rPr lang="en-US" sz="2800" b="1" i="0" dirty="0" smtClean="0">
                <a:solidFill>
                  <a:srgbClr val="000000"/>
                </a:solidFill>
                <a:latin typeface="Candara" charset="0"/>
                <a:ea typeface="ＭＳ Ｐゴシック" charset="0"/>
                <a:cs typeface="MS PGothic" charset="0"/>
              </a:rPr>
              <a:t>Abner. </a:t>
            </a:r>
            <a:r>
              <a:rPr lang="en-US" sz="2800" b="1" i="0" dirty="0" smtClean="0">
                <a:solidFill>
                  <a:srgbClr val="FF0000"/>
                </a:solidFill>
                <a:latin typeface="Candara" charset="0"/>
                <a:ea typeface="ＭＳ Ｐゴシック" charset="0"/>
                <a:cs typeface="MS PGothic" charset="0"/>
              </a:rPr>
              <a:t>  </a:t>
            </a:r>
            <a:endParaRPr lang="en-US" sz="1000" b="1" i="0" spc="-10" dirty="0" smtClean="0">
              <a:solidFill>
                <a:srgbClr val="FF0000"/>
              </a:solidFill>
              <a:latin typeface="Candara" charset="0"/>
              <a:ea typeface="ＭＳ Ｐゴシック" charset="0"/>
              <a:cs typeface="MS PGothic" charset="0"/>
            </a:endParaRPr>
          </a:p>
          <a:p>
            <a:pPr marL="0" indent="0" algn="ctr">
              <a:spcBef>
                <a:spcPts val="0"/>
              </a:spcBef>
              <a:buFontTx/>
              <a:buNone/>
            </a:pPr>
            <a:endParaRPr lang="en-US" sz="1000" spc="-10" dirty="0" smtClean="0">
              <a:solidFill>
                <a:srgbClr val="000000"/>
              </a:solidFill>
              <a:latin typeface="Candara" charset="0"/>
              <a:ea typeface="ＭＳ Ｐゴシック" charset="0"/>
              <a:cs typeface="MS PGothic" charset="0"/>
            </a:endParaRPr>
          </a:p>
          <a:p>
            <a:pPr marL="0" indent="0" algn="ctr">
              <a:spcBef>
                <a:spcPts val="0"/>
              </a:spcBef>
              <a:buFontTx/>
              <a:buNone/>
            </a:pPr>
            <a:r>
              <a:rPr lang="en-US" sz="2600" spc="-10" baseline="30000" dirty="0" smtClean="0">
                <a:solidFill>
                  <a:srgbClr val="000000"/>
                </a:solidFill>
                <a:latin typeface="Candara" charset="0"/>
                <a:ea typeface="ＭＳ Ｐゴシック" charset="0"/>
                <a:cs typeface="MS PGothic" charset="0"/>
              </a:rPr>
              <a:t>14</a:t>
            </a:r>
            <a:r>
              <a:rPr lang="en-US" sz="2600" spc="-10" dirty="0">
                <a:solidFill>
                  <a:srgbClr val="000000"/>
                </a:solidFill>
                <a:latin typeface="Candara" charset="0"/>
                <a:ea typeface="ＭＳ Ｐゴシック" charset="0"/>
                <a:cs typeface="MS PGothic" charset="0"/>
              </a:rPr>
              <a:t> Wait for the Lord;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be strong, and let your heart take courage;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wait for the Lord!</a:t>
            </a:r>
          </a:p>
          <a:p>
            <a:pPr marL="0" indent="0" algn="ctr">
              <a:spcBef>
                <a:spcPts val="0"/>
              </a:spcBef>
              <a:buFontTx/>
              <a:buNone/>
            </a:pPr>
            <a:r>
              <a:rPr lang="en-US" sz="2600" spc="-10" dirty="0">
                <a:solidFill>
                  <a:srgbClr val="000000"/>
                </a:solidFill>
                <a:latin typeface="Candara" charset="0"/>
                <a:ea typeface="ＭＳ Ｐゴシック" charset="0"/>
                <a:cs typeface="MS PGothic" charset="0"/>
              </a:rPr>
              <a:t>Psalm 27:14</a:t>
            </a:r>
          </a:p>
          <a:p>
            <a:pPr marL="0" indent="0" algn="ctr">
              <a:spcBef>
                <a:spcPts val="0"/>
              </a:spcBef>
              <a:buFontTx/>
              <a:buNone/>
            </a:pPr>
            <a:endParaRPr lang="en-US" sz="12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How was David able to wait so patiently for seven and a half years—not to mention the 12-15 years up to this point? He knew how to wait on the Lord.</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Unlike Jacob, David trusted in sovereign God who has a plan for his life as well as for the people of Israel. This was why David was not restless.</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We too face slow periods of darkness when we think that things are not going the way we expected; we must learn to wait on the Lord by faith!</a:t>
            </a: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600" spc="-10" dirty="0" smtClean="0">
              <a:solidFill>
                <a:srgbClr val="000000"/>
              </a:solidFill>
              <a:latin typeface="Candara" charset="0"/>
              <a:ea typeface="ＭＳ Ｐゴシック" charset="0"/>
              <a:cs typeface="MS PGothic" charset="0"/>
            </a:endParaRPr>
          </a:p>
          <a:p>
            <a:pPr marL="0" indent="0" algn="ctr">
              <a:spcBef>
                <a:spcPts val="0"/>
              </a:spcBef>
              <a:buFontTx/>
              <a:buNone/>
            </a:pPr>
            <a:endParaRPr lang="en-US" sz="1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90069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1295400" y="1142999"/>
            <a:ext cx="9525000" cy="5715001"/>
          </a:xfrm>
        </p:spPr>
        <p:txBody>
          <a:bodyPr/>
          <a:lstStyle/>
          <a:p>
            <a:pPr marL="0" indent="0" algn="just">
              <a:spcBef>
                <a:spcPts val="0"/>
              </a:spcBef>
              <a:buNone/>
            </a:pPr>
            <a:r>
              <a:rPr lang="en-US" b="1" dirty="0">
                <a:solidFill>
                  <a:srgbClr val="800000"/>
                </a:solidFill>
                <a:latin typeface="Candara" charset="0"/>
                <a:cs typeface="Arial" charset="0"/>
              </a:rPr>
              <a:t>Wait on the Lord!</a:t>
            </a:r>
          </a:p>
          <a:p>
            <a:pPr marL="0" indent="0" algn="just">
              <a:spcBef>
                <a:spcPts val="0"/>
              </a:spcBef>
              <a:buNone/>
            </a:pPr>
            <a:r>
              <a:rPr lang="en-US" sz="2800" b="1" dirty="0" smtClean="0">
                <a:latin typeface="Candara"/>
                <a:cs typeface="Candara"/>
              </a:rPr>
              <a:t>“Wait on the Lord" is a constant refrain in the Psalms, and it is a necessary word, for God often keeps us waiting. He is not in such a hurry as we are, and it is not his way to give more light on the future than we need for action in the present, or to guide us more than one step at a time. When in doubt, do nothing, but continue to wait on God. When action is needed, light will come.</a:t>
            </a:r>
          </a:p>
          <a:p>
            <a:pPr marL="0" indent="0" algn="r">
              <a:spcBef>
                <a:spcPts val="0"/>
              </a:spcBef>
              <a:buNone/>
            </a:pPr>
            <a:r>
              <a:rPr lang="en-US" sz="2800" b="1" dirty="0" smtClean="0">
                <a:latin typeface="Candara"/>
                <a:cs typeface="Candara"/>
              </a:rPr>
              <a:t>― </a:t>
            </a:r>
            <a:r>
              <a:rPr lang="en-US" sz="2800" b="1" dirty="0">
                <a:latin typeface="Candara"/>
                <a:cs typeface="Candara"/>
              </a:rPr>
              <a:t>J.I. Packer </a:t>
            </a:r>
          </a:p>
        </p:txBody>
      </p:sp>
    </p:spTree>
    <p:extLst>
      <p:ext uri="{BB962C8B-B14F-4D97-AF65-F5344CB8AC3E}">
        <p14:creationId xmlns:p14="http://schemas.microsoft.com/office/powerpoint/2010/main" val="966636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37" cy="5105400"/>
          </a:xfrm>
        </p:spPr>
        <p:txBody>
          <a:bodyPr/>
          <a:lstStyle/>
          <a:p>
            <a:pPr marL="514350" lvl="0" indent="-514350">
              <a:buFont typeface="+mj-lt"/>
              <a:buAutoNum type="arabicPeriod"/>
            </a:pPr>
            <a:r>
              <a:rPr lang="en-US" sz="2800" dirty="0"/>
              <a:t>In what ways will you inquire of the Lord by praying first before you do anything in order to seek God’s guidance on your major decisions? </a:t>
            </a:r>
          </a:p>
          <a:p>
            <a:pPr marL="514350" lvl="0" indent="-514350">
              <a:buFont typeface="+mj-lt"/>
              <a:buAutoNum type="arabicPeriod"/>
            </a:pPr>
            <a:endParaRPr lang="en-US" dirty="0"/>
          </a:p>
          <a:p>
            <a:pPr marL="514350" lvl="0" indent="-514350">
              <a:buFont typeface="+mj-lt"/>
              <a:buAutoNum type="arabicPeriod"/>
            </a:pPr>
            <a:r>
              <a:rPr lang="en-US" sz="2800" dirty="0"/>
              <a:t>What would it mean for you to actively use a sound mind so that you may discern your ways toward God’s will?</a:t>
            </a:r>
          </a:p>
          <a:p>
            <a:pPr marL="514350" lvl="0" indent="-514350">
              <a:buFont typeface="+mj-lt"/>
              <a:buAutoNum type="arabicPeriod"/>
            </a:pPr>
            <a:endParaRPr lang="en-US" dirty="0"/>
          </a:p>
          <a:p>
            <a:pPr marL="514350" lvl="0" indent="-514350">
              <a:buFont typeface="+mj-lt"/>
              <a:buAutoNum type="arabicPeriod"/>
            </a:pPr>
            <a:r>
              <a:rPr lang="en-US" sz="2800" dirty="0"/>
              <a:t>What is your first step toward waiting on the Lord patiently for God’s </a:t>
            </a:r>
            <a:r>
              <a:rPr lang="en-US" sz="2800" dirty="0" smtClean="0"/>
              <a:t>time </a:t>
            </a:r>
            <a:r>
              <a:rPr lang="en-US" sz="2800" dirty="0"/>
              <a:t>and process as you seek to be guided by the Holy Spirit?</a:t>
            </a:r>
          </a:p>
        </p:txBody>
      </p:sp>
    </p:spTree>
    <p:extLst>
      <p:ext uri="{BB962C8B-B14F-4D97-AF65-F5344CB8AC3E}">
        <p14:creationId xmlns:p14="http://schemas.microsoft.com/office/powerpoint/2010/main" val="130782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797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5999"/>
            <a:ext cx="11176000" cy="693683"/>
          </a:xfrm>
        </p:spPr>
        <p:txBody>
          <a:bodyPr/>
          <a:lstStyle/>
          <a:p>
            <a:pPr eaLnBrk="1" hangingPunct="1">
              <a:defRPr/>
            </a:pPr>
            <a:r>
              <a:rPr lang="en-US" sz="4600" b="1" i="1" dirty="0" smtClean="0">
                <a:effectLst>
                  <a:outerShdw blurRad="38100" dist="38100" dir="2700000" algn="tl">
                    <a:srgbClr val="DDDDDD"/>
                  </a:outerShdw>
                </a:effectLst>
                <a:latin typeface="Candara" charset="0"/>
                <a:ea typeface="MS PGothic" charset="0"/>
                <a:cs typeface="Arial" charset="0"/>
              </a:rPr>
              <a:t>David and Ish-bosheth</a:t>
            </a:r>
            <a:endParaRPr lang="en-US" sz="46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9683"/>
            <a:ext cx="10617200" cy="2438400"/>
          </a:xfrm>
        </p:spPr>
        <p:txBody>
          <a:bodyPr/>
          <a:lstStyle/>
          <a:p>
            <a:pPr marL="0" indent="0"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David: A Man after God’s Own Heart Series [17]</a:t>
            </a:r>
            <a:endParaRPr lang="en-US" b="1"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it-IT" i="1" dirty="0" smtClean="0">
                <a:effectLst>
                  <a:outerShdw blurRad="38100" dist="38100" dir="2700000" algn="tl">
                    <a:srgbClr val="DDDDDD"/>
                  </a:outerShdw>
                </a:effectLst>
                <a:latin typeface="Candara" charset="0"/>
                <a:ea typeface="MS PGothic" charset="0"/>
                <a:cs typeface="Arial" charset="0"/>
              </a:rPr>
              <a:t>2 </a:t>
            </a:r>
            <a:r>
              <a:rPr lang="it-IT" i="1" smtClean="0">
                <a:effectLst>
                  <a:outerShdw blurRad="38100" dist="38100" dir="2700000" algn="tl">
                    <a:srgbClr val="DDDDDD"/>
                  </a:outerShdw>
                </a:effectLst>
                <a:latin typeface="Candara" charset="0"/>
                <a:ea typeface="MS PGothic" charset="0"/>
                <a:cs typeface="Arial" charset="0"/>
              </a:rPr>
              <a:t>Samuel </a:t>
            </a:r>
            <a:r>
              <a:rPr lang="it-IT" i="1" smtClean="0">
                <a:effectLst>
                  <a:outerShdw blurRad="38100" dist="38100" dir="2700000" algn="tl">
                    <a:srgbClr val="DDDDDD"/>
                  </a:outerShdw>
                </a:effectLst>
                <a:latin typeface="Candara" charset="0"/>
                <a:ea typeface="MS PGothic" charset="0"/>
                <a:cs typeface="Arial" charset="0"/>
              </a:rPr>
              <a:t>2:1-11</a:t>
            </a:r>
            <a:endParaRPr lang="it-IT"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July 23, 2017</a:t>
            </a:r>
          </a:p>
          <a:p>
            <a:pPr marL="0" indent="0"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905951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89744" y="609600"/>
            <a:ext cx="11404003" cy="533400"/>
          </a:xfrm>
        </p:spPr>
        <p:txBody>
          <a:bodyPr/>
          <a:lstStyle/>
          <a:p>
            <a:r>
              <a:rPr lang="en-US" sz="3200" b="1" dirty="0">
                <a:latin typeface="Candara" charset="0"/>
                <a:cs typeface="MS PGothic" charset="0"/>
              </a:rPr>
              <a:t>WHAT DOES IT TAKE FOR ONE TO BECOME A KING IN ISRAEL?</a:t>
            </a:r>
          </a:p>
        </p:txBody>
      </p:sp>
      <p:sp>
        <p:nvSpPr>
          <p:cNvPr id="27651" name="Rectangle 3"/>
          <p:cNvSpPr>
            <a:spLocks noGrp="1" noChangeArrowheads="1"/>
          </p:cNvSpPr>
          <p:nvPr>
            <p:ph type="body" idx="1"/>
          </p:nvPr>
        </p:nvSpPr>
        <p:spPr>
          <a:xfrm>
            <a:off x="389744" y="1295400"/>
            <a:ext cx="11573656" cy="5502279"/>
          </a:xfrm>
        </p:spPr>
        <p:txBody>
          <a:bodyPr/>
          <a:lstStyle/>
          <a:p>
            <a:pPr marL="463550" indent="-463550">
              <a:spcBef>
                <a:spcPct val="0"/>
              </a:spcBef>
            </a:pPr>
            <a:r>
              <a:rPr lang="en-US" sz="2800" b="1" dirty="0">
                <a:latin typeface="Candara" charset="0"/>
                <a:cs typeface="MS PGothic" charset="0"/>
              </a:rPr>
              <a:t>It takes </a:t>
            </a:r>
            <a:r>
              <a:rPr lang="en-US" sz="2800" b="1" dirty="0">
                <a:solidFill>
                  <a:srgbClr val="FF0000"/>
                </a:solidFill>
                <a:latin typeface="Candara" charset="0"/>
                <a:cs typeface="MS PGothic" charset="0"/>
              </a:rPr>
              <a:t>a </a:t>
            </a:r>
            <a:r>
              <a:rPr lang="en-US" sz="2800" b="1" dirty="0" smtClean="0">
                <a:solidFill>
                  <a:srgbClr val="FF0000"/>
                </a:solidFill>
                <a:latin typeface="Candara" charset="0"/>
                <a:cs typeface="MS PGothic" charset="0"/>
              </a:rPr>
              <a:t>choice/call </a:t>
            </a:r>
            <a:r>
              <a:rPr lang="en-US" sz="2800" b="1" dirty="0">
                <a:solidFill>
                  <a:srgbClr val="FF0000"/>
                </a:solidFill>
                <a:latin typeface="Candara" charset="0"/>
                <a:cs typeface="MS PGothic" charset="0"/>
              </a:rPr>
              <a:t>of God</a:t>
            </a:r>
            <a:r>
              <a:rPr lang="en-US" sz="2800" b="1" dirty="0">
                <a:latin typeface="Candara" charset="0"/>
                <a:cs typeface="MS PGothic" charset="0"/>
              </a:rPr>
              <a:t> as the LORD’s anointed servant</a:t>
            </a:r>
            <a:r>
              <a:rPr lang="en-US" sz="2800" b="1" dirty="0" smtClean="0">
                <a:latin typeface="Candara" charset="0"/>
                <a:cs typeface="MS PGothic" charset="0"/>
              </a:rPr>
              <a:t>.</a:t>
            </a:r>
          </a:p>
          <a:p>
            <a:pPr marL="928688" lvl="1" indent="-465138">
              <a:spcBef>
                <a:spcPct val="0"/>
              </a:spcBef>
              <a:buFont typeface="Wingdings" charset="2"/>
              <a:buChar char="ü"/>
            </a:pPr>
            <a:r>
              <a:rPr lang="en-US" sz="2600" dirty="0" smtClean="0">
                <a:latin typeface="Candara" charset="0"/>
                <a:cs typeface="MS PGothic" charset="0"/>
              </a:rPr>
              <a:t>David was already chosen by God.</a:t>
            </a:r>
          </a:p>
          <a:p>
            <a:pPr marL="928688" lvl="1" indent="-465138">
              <a:spcBef>
                <a:spcPct val="0"/>
              </a:spcBef>
              <a:buFont typeface="Wingdings" charset="2"/>
              <a:buChar char="ü"/>
            </a:pPr>
            <a:r>
              <a:rPr lang="en-US" sz="2600" dirty="0" smtClean="0">
                <a:latin typeface="Candara" charset="0"/>
                <a:cs typeface="MS PGothic" charset="0"/>
              </a:rPr>
              <a:t>Ish-bosheth was chosen only by man [Abner].</a:t>
            </a:r>
            <a:endParaRPr lang="en-US" sz="2600" dirty="0">
              <a:latin typeface="Candara" charset="0"/>
              <a:cs typeface="MS PGothic" charset="0"/>
            </a:endParaRPr>
          </a:p>
          <a:p>
            <a:pPr marL="463550" indent="-463550">
              <a:spcBef>
                <a:spcPct val="0"/>
              </a:spcBef>
            </a:pPr>
            <a:endParaRPr lang="en-US" sz="800" b="1" dirty="0">
              <a:latin typeface="Candara" charset="0"/>
              <a:cs typeface="MS PGothic" charset="0"/>
            </a:endParaRPr>
          </a:p>
          <a:p>
            <a:pPr marL="463550" indent="-463550">
              <a:spcBef>
                <a:spcPct val="0"/>
              </a:spcBef>
            </a:pPr>
            <a:r>
              <a:rPr lang="en-US" sz="2800" b="1" dirty="0">
                <a:latin typeface="Candara" charset="0"/>
                <a:cs typeface="MS PGothic" charset="0"/>
              </a:rPr>
              <a:t>It takes </a:t>
            </a:r>
            <a:r>
              <a:rPr lang="en-US" sz="2800" b="1" dirty="0">
                <a:solidFill>
                  <a:srgbClr val="FF0000"/>
                </a:solidFill>
                <a:latin typeface="Candara" charset="0"/>
                <a:cs typeface="MS PGothic" charset="0"/>
              </a:rPr>
              <a:t>a </a:t>
            </a:r>
            <a:r>
              <a:rPr lang="en-US" sz="2800" b="1" dirty="0" smtClean="0">
                <a:solidFill>
                  <a:srgbClr val="FF0000"/>
                </a:solidFill>
                <a:latin typeface="Candara" charset="0"/>
                <a:cs typeface="MS PGothic" charset="0"/>
              </a:rPr>
              <a:t>consensus </a:t>
            </a:r>
            <a:r>
              <a:rPr lang="en-US" sz="2800" b="1" dirty="0">
                <a:solidFill>
                  <a:srgbClr val="FF0000"/>
                </a:solidFill>
                <a:latin typeface="Candara" charset="0"/>
                <a:cs typeface="MS PGothic" charset="0"/>
              </a:rPr>
              <a:t>of the people </a:t>
            </a:r>
            <a:r>
              <a:rPr lang="en-US" sz="2800" b="1" dirty="0">
                <a:latin typeface="Candara" charset="0"/>
                <a:cs typeface="MS PGothic" charset="0"/>
              </a:rPr>
              <a:t>of </a:t>
            </a:r>
            <a:r>
              <a:rPr lang="en-US" sz="2800" b="1" dirty="0" smtClean="0">
                <a:latin typeface="Candara" charset="0"/>
                <a:cs typeface="MS PGothic" charset="0"/>
              </a:rPr>
              <a:t>Judah and Israel. </a:t>
            </a:r>
            <a:endParaRPr lang="en-US" sz="2600" dirty="0">
              <a:solidFill>
                <a:srgbClr val="000000"/>
              </a:solidFill>
              <a:latin typeface="Candara" charset="0"/>
              <a:cs typeface="MS PGothic" charset="0"/>
            </a:endParaRPr>
          </a:p>
          <a:p>
            <a:pPr marL="928688" lvl="1" indent="-465138">
              <a:spcBef>
                <a:spcPct val="0"/>
              </a:spcBef>
              <a:buFont typeface="Wingdings" charset="2"/>
              <a:buChar char="ü"/>
            </a:pPr>
            <a:r>
              <a:rPr lang="en-US" sz="2600" dirty="0">
                <a:latin typeface="Candara" charset="0"/>
                <a:cs typeface="MS PGothic" charset="0"/>
              </a:rPr>
              <a:t>David </a:t>
            </a:r>
            <a:r>
              <a:rPr lang="en-US" sz="2600" dirty="0" smtClean="0">
                <a:latin typeface="Candara" charset="0"/>
                <a:cs typeface="MS PGothic" charset="0"/>
              </a:rPr>
              <a:t>had a consensus from the house of one tribe [Judah].</a:t>
            </a:r>
            <a:endParaRPr lang="en-US" sz="2600" dirty="0">
              <a:latin typeface="Candara" charset="0"/>
              <a:cs typeface="MS PGothic" charset="0"/>
            </a:endParaRPr>
          </a:p>
          <a:p>
            <a:pPr marL="928688" lvl="1" indent="-465138">
              <a:spcBef>
                <a:spcPct val="0"/>
              </a:spcBef>
              <a:buFont typeface="Wingdings" charset="2"/>
              <a:buChar char="ü"/>
            </a:pPr>
            <a:r>
              <a:rPr lang="en-US" sz="2600" dirty="0">
                <a:latin typeface="Candara" charset="0"/>
                <a:cs typeface="MS PGothic" charset="0"/>
              </a:rPr>
              <a:t>Ish-bosheth </a:t>
            </a:r>
            <a:r>
              <a:rPr lang="en-US" sz="2600" dirty="0" smtClean="0">
                <a:latin typeface="Candara" charset="0"/>
                <a:cs typeface="MS PGothic" charset="0"/>
              </a:rPr>
              <a:t>had a consensus by tradition from the other 11 tribes [Israel].</a:t>
            </a:r>
            <a:endParaRPr lang="en-US" sz="2600" dirty="0">
              <a:latin typeface="Candara" charset="0"/>
              <a:cs typeface="MS PGothic" charset="0"/>
            </a:endParaRPr>
          </a:p>
          <a:p>
            <a:pPr marL="463550" indent="-463550">
              <a:spcBef>
                <a:spcPct val="0"/>
              </a:spcBef>
            </a:pPr>
            <a:endParaRPr lang="en-US" sz="800" b="1" dirty="0">
              <a:latin typeface="Candara" charset="0"/>
              <a:cs typeface="MS PGothic" charset="0"/>
            </a:endParaRPr>
          </a:p>
          <a:p>
            <a:pPr marL="463550" indent="-463550">
              <a:spcBef>
                <a:spcPct val="0"/>
              </a:spcBef>
            </a:pPr>
            <a:r>
              <a:rPr lang="en-US" sz="2800" b="1" dirty="0">
                <a:latin typeface="Candara" charset="0"/>
                <a:cs typeface="MS PGothic" charset="0"/>
              </a:rPr>
              <a:t>It takes </a:t>
            </a:r>
            <a:r>
              <a:rPr lang="en-US" sz="2800" b="1" dirty="0">
                <a:solidFill>
                  <a:srgbClr val="FF0000"/>
                </a:solidFill>
                <a:latin typeface="Candara" charset="0"/>
                <a:cs typeface="MS PGothic" charset="0"/>
              </a:rPr>
              <a:t>a </a:t>
            </a:r>
            <a:r>
              <a:rPr lang="en-US" sz="2800" b="1" dirty="0" smtClean="0">
                <a:solidFill>
                  <a:srgbClr val="FF0000"/>
                </a:solidFill>
                <a:latin typeface="Candara" charset="0"/>
                <a:cs typeface="MS PGothic" charset="0"/>
              </a:rPr>
              <a:t>support </a:t>
            </a:r>
            <a:r>
              <a:rPr lang="en-US" sz="2800" b="1" dirty="0">
                <a:solidFill>
                  <a:srgbClr val="FF0000"/>
                </a:solidFill>
                <a:latin typeface="Candara" charset="0"/>
                <a:cs typeface="MS PGothic" charset="0"/>
              </a:rPr>
              <a:t>from the </a:t>
            </a:r>
            <a:r>
              <a:rPr lang="en-US" sz="2800" b="1" dirty="0" smtClean="0">
                <a:solidFill>
                  <a:srgbClr val="FF0000"/>
                </a:solidFill>
                <a:latin typeface="Candara" charset="0"/>
                <a:cs typeface="MS PGothic" charset="0"/>
              </a:rPr>
              <a:t>elders/leaders </a:t>
            </a:r>
            <a:r>
              <a:rPr lang="en-US" sz="2800" b="1" dirty="0">
                <a:latin typeface="Candara" charset="0"/>
                <a:cs typeface="MS PGothic" charset="0"/>
              </a:rPr>
              <a:t>of the twelve tribes. </a:t>
            </a:r>
          </a:p>
          <a:p>
            <a:pPr marL="928688" lvl="1" indent="-465138">
              <a:spcBef>
                <a:spcPct val="0"/>
              </a:spcBef>
              <a:buFont typeface="Wingdings" charset="2"/>
              <a:buChar char="ü"/>
            </a:pPr>
            <a:r>
              <a:rPr lang="en-US" sz="2600" dirty="0" smtClean="0">
                <a:latin typeface="Candara" charset="0"/>
                <a:cs typeface="MS PGothic" charset="0"/>
              </a:rPr>
              <a:t>David had a support only from the elders of Judah.</a:t>
            </a:r>
            <a:endParaRPr lang="en-US" sz="2600" dirty="0">
              <a:latin typeface="Candara" charset="0"/>
              <a:cs typeface="MS PGothic" charset="0"/>
            </a:endParaRPr>
          </a:p>
          <a:p>
            <a:pPr marL="928688" lvl="1" indent="-465138">
              <a:spcBef>
                <a:spcPct val="0"/>
              </a:spcBef>
              <a:buFont typeface="Wingdings" charset="2"/>
              <a:buChar char="ü"/>
            </a:pPr>
            <a:r>
              <a:rPr lang="en-US" sz="2600" dirty="0">
                <a:latin typeface="Candara" charset="0"/>
                <a:cs typeface="MS PGothic" charset="0"/>
              </a:rPr>
              <a:t>Ish-bosheth </a:t>
            </a:r>
            <a:r>
              <a:rPr lang="en-US" sz="2600" dirty="0" smtClean="0">
                <a:latin typeface="Candara" charset="0"/>
                <a:cs typeface="MS PGothic" charset="0"/>
              </a:rPr>
              <a:t>had a reluctant support from the elders of the other 11 tribes.</a:t>
            </a:r>
            <a:endParaRPr lang="en-US" sz="2600" dirty="0">
              <a:latin typeface="Candara" charset="0"/>
              <a:cs typeface="MS PGothic" charset="0"/>
            </a:endParaRPr>
          </a:p>
          <a:p>
            <a:pPr marL="463550" indent="-463550">
              <a:spcBef>
                <a:spcPct val="0"/>
              </a:spcBef>
            </a:pPr>
            <a:endParaRPr lang="en-US" sz="800" b="1" dirty="0">
              <a:latin typeface="Candara" charset="0"/>
              <a:cs typeface="MS PGothic" charset="0"/>
            </a:endParaRPr>
          </a:p>
          <a:p>
            <a:pPr marL="463550" indent="-463550">
              <a:spcBef>
                <a:spcPct val="0"/>
              </a:spcBef>
            </a:pPr>
            <a:r>
              <a:rPr lang="en-US" sz="2800" b="1" dirty="0">
                <a:latin typeface="Candara" charset="0"/>
                <a:cs typeface="MS PGothic" charset="0"/>
              </a:rPr>
              <a:t>It takes </a:t>
            </a:r>
            <a:r>
              <a:rPr lang="en-US" sz="2800" b="1" dirty="0" smtClean="0">
                <a:solidFill>
                  <a:srgbClr val="FF0000"/>
                </a:solidFill>
                <a:latin typeface="Candara" charset="0"/>
                <a:cs typeface="MS PGothic" charset="0"/>
              </a:rPr>
              <a:t>discernment </a:t>
            </a:r>
            <a:r>
              <a:rPr lang="en-US" sz="2800" b="1" dirty="0">
                <a:solidFill>
                  <a:srgbClr val="FF0000"/>
                </a:solidFill>
                <a:latin typeface="Candara" charset="0"/>
                <a:cs typeface="MS PGothic" charset="0"/>
              </a:rPr>
              <a:t>for God’s guidance </a:t>
            </a:r>
            <a:r>
              <a:rPr lang="en-US" sz="2800" b="1" dirty="0">
                <a:latin typeface="Candara" charset="0"/>
                <a:cs typeface="MS PGothic" charset="0"/>
              </a:rPr>
              <a:t>in steps toward becoming king</a:t>
            </a:r>
            <a:r>
              <a:rPr lang="en-US" sz="2800" b="1" dirty="0" smtClean="0">
                <a:latin typeface="Candara" charset="0"/>
                <a:cs typeface="MS PGothic" charset="0"/>
              </a:rPr>
              <a:t>.</a:t>
            </a:r>
          </a:p>
          <a:p>
            <a:pPr marL="928688" lvl="1" indent="-465138">
              <a:spcBef>
                <a:spcPct val="0"/>
              </a:spcBef>
              <a:buFont typeface="Wingdings" charset="2"/>
              <a:buChar char="ü"/>
            </a:pPr>
            <a:r>
              <a:rPr lang="en-US" sz="2600" dirty="0">
                <a:latin typeface="Candara" charset="0"/>
                <a:cs typeface="MS PGothic" charset="0"/>
              </a:rPr>
              <a:t>David </a:t>
            </a:r>
            <a:r>
              <a:rPr lang="en-US" sz="2600" dirty="0" smtClean="0">
                <a:latin typeface="Candara" charset="0"/>
                <a:cs typeface="MS PGothic" charset="0"/>
              </a:rPr>
              <a:t>sought to be guided by God patiently to become king by God’s will.</a:t>
            </a:r>
            <a:endParaRPr lang="en-US" sz="2600" dirty="0">
              <a:latin typeface="Candara" charset="0"/>
              <a:cs typeface="MS PGothic" charset="0"/>
            </a:endParaRPr>
          </a:p>
          <a:p>
            <a:pPr marL="928688" lvl="1" indent="-465138">
              <a:spcBef>
                <a:spcPct val="0"/>
              </a:spcBef>
              <a:buFont typeface="Wingdings" charset="2"/>
              <a:buChar char="ü"/>
            </a:pPr>
            <a:r>
              <a:rPr lang="en-US" sz="2600" dirty="0">
                <a:latin typeface="Candara" charset="0"/>
                <a:cs typeface="MS PGothic" charset="0"/>
              </a:rPr>
              <a:t>Ish-bosheth </a:t>
            </a:r>
            <a:r>
              <a:rPr lang="en-US" sz="2600" dirty="0" smtClean="0">
                <a:latin typeface="Candara" charset="0"/>
                <a:cs typeface="MS PGothic" charset="0"/>
              </a:rPr>
              <a:t>was made king instantaneously by Abner’s military power.</a:t>
            </a:r>
            <a:endParaRPr lang="en-US" sz="2600" dirty="0">
              <a:latin typeface="Candara" charset="0"/>
              <a:cs typeface="MS PGothic" charset="0"/>
            </a:endParaRPr>
          </a:p>
        </p:txBody>
      </p:sp>
    </p:spTree>
    <p:extLst>
      <p:ext uri="{BB962C8B-B14F-4D97-AF65-F5344CB8AC3E}">
        <p14:creationId xmlns:p14="http://schemas.microsoft.com/office/powerpoint/2010/main" val="57818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5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1">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651">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65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457200"/>
          </a:xfrm>
        </p:spPr>
        <p:txBody>
          <a:bodyPr/>
          <a:lstStyle/>
          <a:p>
            <a:r>
              <a:rPr lang="en-US" sz="3200" b="1" spc="-60" dirty="0">
                <a:latin typeface="Candara" charset="0"/>
                <a:ea typeface="MS PGothic" charset="0"/>
                <a:cs typeface="Arial" charset="0"/>
              </a:rPr>
              <a:t>TWO KINGS: DAVID OVER JUDAH &amp; ISH-BOSHETH OVER </a:t>
            </a:r>
            <a:r>
              <a:rPr lang="en-US" sz="3200" b="1" spc="-60" dirty="0" smtClean="0">
                <a:latin typeface="Candara" charset="0"/>
                <a:ea typeface="MS PGothic" charset="0"/>
                <a:cs typeface="Arial" charset="0"/>
              </a:rPr>
              <a:t>ISRAEL</a:t>
            </a:r>
            <a:endParaRPr lang="en-US" sz="3200" b="1" spc="-60" dirty="0">
              <a:latin typeface="Candara" charset="0"/>
              <a:ea typeface="MS PGothic" charset="0"/>
              <a:cs typeface="Arial" charset="0"/>
            </a:endParaRPr>
          </a:p>
        </p:txBody>
      </p:sp>
      <p:sp>
        <p:nvSpPr>
          <p:cNvPr id="5" name="Rectangle 3"/>
          <p:cNvSpPr txBox="1">
            <a:spLocks noChangeArrowheads="1"/>
          </p:cNvSpPr>
          <p:nvPr/>
        </p:nvSpPr>
        <p:spPr bwMode="auto">
          <a:xfrm>
            <a:off x="283071" y="945397"/>
            <a:ext cx="11743614" cy="584954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David Becomes King over Judah: </a:t>
            </a:r>
            <a:r>
              <a:rPr lang="en-US" sz="2800" b="1" i="0" spc="-10" dirty="0" smtClean="0">
                <a:solidFill>
                  <a:srgbClr val="000000"/>
                </a:solidFill>
                <a:latin typeface="Candara" charset="0"/>
                <a:ea typeface="ＭＳ Ｐゴシック" charset="0"/>
                <a:cs typeface="MS PGothic" charset="0"/>
              </a:rPr>
              <a:t>By </a:t>
            </a:r>
            <a:r>
              <a:rPr lang="en-US" sz="2800" b="1" i="0" spc="-10" dirty="0">
                <a:solidFill>
                  <a:srgbClr val="000000"/>
                </a:solidFill>
                <a:latin typeface="Candara" charset="0"/>
                <a:ea typeface="ＭＳ Ｐゴシック" charset="0"/>
                <a:cs typeface="MS PGothic" charset="0"/>
              </a:rPr>
              <a:t>the guidance of the LORD (2:1-7)</a:t>
            </a:r>
          </a:p>
          <a:p>
            <a:pPr marL="458788" indent="-458788">
              <a:spcBef>
                <a:spcPct val="0"/>
              </a:spcBef>
            </a:pPr>
            <a:endParaRPr lang="en-US" sz="8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1</a:t>
            </a:r>
            <a:r>
              <a:rPr lang="en-US" sz="2600" spc="-10" dirty="0">
                <a:solidFill>
                  <a:srgbClr val="000000"/>
                </a:solidFill>
                <a:latin typeface="Candara" charset="0"/>
                <a:ea typeface="ＭＳ Ｐゴシック" charset="0"/>
                <a:cs typeface="MS PGothic" charset="0"/>
              </a:rPr>
              <a:t> </a:t>
            </a:r>
            <a:r>
              <a:rPr lang="en-US" sz="2600" spc="-10" dirty="0" smtClean="0">
                <a:solidFill>
                  <a:srgbClr val="000000"/>
                </a:solidFill>
                <a:latin typeface="Candara" charset="0"/>
                <a:ea typeface="ＭＳ Ｐゴシック" charset="0"/>
                <a:cs typeface="MS PGothic" charset="0"/>
              </a:rPr>
              <a:t>After </a:t>
            </a:r>
            <a:r>
              <a:rPr lang="en-US" sz="2600" spc="-10" dirty="0">
                <a:solidFill>
                  <a:srgbClr val="000000"/>
                </a:solidFill>
                <a:latin typeface="Candara" charset="0"/>
                <a:ea typeface="ＭＳ Ｐゴシック" charset="0"/>
                <a:cs typeface="MS PGothic" charset="0"/>
              </a:rPr>
              <a:t>this David inquired of the LORD, “Shall I go up into any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of the cities of Judah?” And the LORD said to him, “Go up.” David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said, “To which shall I go up?” And he said, “To Hebron.” </a:t>
            </a:r>
            <a:r>
              <a:rPr lang="en-US" sz="2600" spc="-10" baseline="30000" dirty="0">
                <a:solidFill>
                  <a:srgbClr val="000000"/>
                </a:solidFill>
                <a:latin typeface="Candara" charset="0"/>
                <a:ea typeface="ＭＳ Ｐゴシック" charset="0"/>
                <a:cs typeface="MS PGothic" charset="0"/>
              </a:rPr>
              <a:t>2</a:t>
            </a:r>
            <a:r>
              <a:rPr lang="en-US" sz="2600" spc="-10" dirty="0">
                <a:solidFill>
                  <a:srgbClr val="000000"/>
                </a:solidFill>
                <a:latin typeface="Candara" charset="0"/>
                <a:ea typeface="ＭＳ Ｐゴシック" charset="0"/>
                <a:cs typeface="MS PGothic" charset="0"/>
              </a:rPr>
              <a:t> So David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went up there, and his two wives also, Ahinoam of Jezreel and Abigail</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the widow of Nabal of Carmel. </a:t>
            </a:r>
            <a:r>
              <a:rPr lang="en-US" sz="2600" spc="-10" baseline="30000" dirty="0">
                <a:solidFill>
                  <a:srgbClr val="000000"/>
                </a:solidFill>
                <a:latin typeface="Candara" charset="0"/>
                <a:ea typeface="ＭＳ Ｐゴシック" charset="0"/>
                <a:cs typeface="MS PGothic" charset="0"/>
              </a:rPr>
              <a:t>3</a:t>
            </a:r>
            <a:r>
              <a:rPr lang="en-US" sz="2600" spc="-10" dirty="0">
                <a:solidFill>
                  <a:srgbClr val="000000"/>
                </a:solidFill>
                <a:latin typeface="Candara" charset="0"/>
                <a:ea typeface="ＭＳ Ｐゴシック" charset="0"/>
                <a:cs typeface="MS PGothic" charset="0"/>
              </a:rPr>
              <a:t> And David brought up his men who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were with him, everyone with his household, and they lived in the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towns of Hebron. </a:t>
            </a:r>
            <a:r>
              <a:rPr lang="en-US" sz="2600" spc="-10" baseline="30000" dirty="0">
                <a:solidFill>
                  <a:srgbClr val="000000"/>
                </a:solidFill>
                <a:latin typeface="Candara" charset="0"/>
                <a:ea typeface="ＭＳ Ｐゴシック" charset="0"/>
                <a:cs typeface="MS PGothic" charset="0"/>
              </a:rPr>
              <a:t>4</a:t>
            </a:r>
            <a:r>
              <a:rPr lang="en-US" sz="2600" spc="-10" dirty="0">
                <a:solidFill>
                  <a:srgbClr val="000000"/>
                </a:solidFill>
                <a:latin typeface="Candara" charset="0"/>
                <a:ea typeface="ＭＳ Ｐゴシック" charset="0"/>
                <a:cs typeface="MS PGothic" charset="0"/>
              </a:rPr>
              <a:t> And the men of Judah came, and there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they anointed David king over the house of Judah</a:t>
            </a:r>
            <a:r>
              <a:rPr lang="en-US" sz="2600" spc="-10" dirty="0" smtClean="0">
                <a:solidFill>
                  <a:srgbClr val="000000"/>
                </a:solidFill>
                <a:latin typeface="Candara" charset="0"/>
                <a:ea typeface="ＭＳ Ｐゴシック" charset="0"/>
                <a:cs typeface="MS PGothic" charset="0"/>
              </a:rPr>
              <a:t>.</a:t>
            </a:r>
            <a:endParaRPr lang="en-US" sz="26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791321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457200"/>
          </a:xfrm>
        </p:spPr>
        <p:txBody>
          <a:bodyPr/>
          <a:lstStyle/>
          <a:p>
            <a:r>
              <a:rPr lang="en-US" sz="3200" b="1" spc="-60" dirty="0">
                <a:latin typeface="Candara" charset="0"/>
                <a:ea typeface="MS PGothic" charset="0"/>
                <a:cs typeface="Arial" charset="0"/>
              </a:rPr>
              <a:t>TWO KINGS: DAVID OVER JUDAH &amp; ISH-BOSHETH OVER </a:t>
            </a:r>
            <a:r>
              <a:rPr lang="en-US" sz="3200" b="1" spc="-60" dirty="0" smtClean="0">
                <a:latin typeface="Candara" charset="0"/>
                <a:ea typeface="MS PGothic" charset="0"/>
                <a:cs typeface="Arial" charset="0"/>
              </a:rPr>
              <a:t>ISRAEL</a:t>
            </a:r>
            <a:endParaRPr lang="en-US" sz="3200" b="1" spc="-60" dirty="0">
              <a:latin typeface="Candara" charset="0"/>
              <a:ea typeface="MS PGothic" charset="0"/>
              <a:cs typeface="Arial" charset="0"/>
            </a:endParaRPr>
          </a:p>
        </p:txBody>
      </p:sp>
      <p:sp>
        <p:nvSpPr>
          <p:cNvPr id="5" name="Rectangle 3"/>
          <p:cNvSpPr txBox="1">
            <a:spLocks noChangeArrowheads="1"/>
          </p:cNvSpPr>
          <p:nvPr/>
        </p:nvSpPr>
        <p:spPr bwMode="auto">
          <a:xfrm>
            <a:off x="283071" y="945397"/>
            <a:ext cx="11743614" cy="584954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David Becomes King over Judah: </a:t>
            </a:r>
            <a:r>
              <a:rPr lang="en-US" sz="2800" b="1" i="0" spc="-10" dirty="0" smtClean="0">
                <a:solidFill>
                  <a:srgbClr val="000000"/>
                </a:solidFill>
                <a:latin typeface="Candara" charset="0"/>
                <a:ea typeface="ＭＳ Ｐゴシック" charset="0"/>
                <a:cs typeface="MS PGothic" charset="0"/>
              </a:rPr>
              <a:t>By </a:t>
            </a:r>
            <a:r>
              <a:rPr lang="en-US" sz="2800" b="1" i="0" spc="-10" dirty="0">
                <a:solidFill>
                  <a:srgbClr val="000000"/>
                </a:solidFill>
                <a:latin typeface="Candara" charset="0"/>
                <a:ea typeface="ＭＳ Ｐゴシック" charset="0"/>
                <a:cs typeface="MS PGothic" charset="0"/>
              </a:rPr>
              <a:t>the guidance of the LORD (2:1-7)</a:t>
            </a:r>
          </a:p>
          <a:p>
            <a:pPr marL="458788" indent="-458788">
              <a:spcBef>
                <a:spcPct val="0"/>
              </a:spcBef>
            </a:pPr>
            <a:endParaRPr lang="en-US" sz="8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dirty="0">
                <a:solidFill>
                  <a:srgbClr val="000000"/>
                </a:solidFill>
                <a:latin typeface="Candara" charset="0"/>
                <a:ea typeface="ＭＳ Ｐゴシック" charset="0"/>
                <a:cs typeface="MS PGothic" charset="0"/>
              </a:rPr>
              <a:t>  </a:t>
            </a:r>
            <a:r>
              <a:rPr lang="en-US" sz="2600" spc="-10" dirty="0" smtClean="0">
                <a:solidFill>
                  <a:srgbClr val="000000"/>
                </a:solidFill>
                <a:latin typeface="Candara" charset="0"/>
                <a:ea typeface="ＭＳ Ｐゴシック" charset="0"/>
                <a:cs typeface="MS PGothic" charset="0"/>
              </a:rPr>
              <a:t>When </a:t>
            </a:r>
            <a:r>
              <a:rPr lang="en-US" sz="2600" spc="-10" dirty="0">
                <a:solidFill>
                  <a:srgbClr val="000000"/>
                </a:solidFill>
                <a:latin typeface="Candara" charset="0"/>
                <a:ea typeface="ＭＳ Ｐゴシック" charset="0"/>
                <a:cs typeface="MS PGothic" charset="0"/>
              </a:rPr>
              <a:t>they told David, “It was the men of Jabesh-gilead who buried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Saul,” </a:t>
            </a:r>
            <a:r>
              <a:rPr lang="en-US" sz="2600" spc="-10" baseline="30000" dirty="0">
                <a:solidFill>
                  <a:srgbClr val="000000"/>
                </a:solidFill>
                <a:latin typeface="Candara" charset="0"/>
                <a:ea typeface="ＭＳ Ｐゴシック" charset="0"/>
                <a:cs typeface="MS PGothic" charset="0"/>
              </a:rPr>
              <a:t>5</a:t>
            </a:r>
            <a:r>
              <a:rPr lang="en-US" sz="2600" spc="-10" dirty="0">
                <a:solidFill>
                  <a:srgbClr val="000000"/>
                </a:solidFill>
                <a:latin typeface="Candara" charset="0"/>
                <a:ea typeface="ＭＳ Ｐゴシック" charset="0"/>
                <a:cs typeface="MS PGothic" charset="0"/>
              </a:rPr>
              <a:t> David sent messengers to the men of Jabesh-gilead and said to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them, “May you be blessed by the LORD, because you showed this loyalty to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Saul your lord and buried him. </a:t>
            </a:r>
            <a:r>
              <a:rPr lang="en-US" sz="2600" spc="-10" baseline="30000" dirty="0">
                <a:solidFill>
                  <a:srgbClr val="000000"/>
                </a:solidFill>
                <a:latin typeface="Candara" charset="0"/>
                <a:ea typeface="ＭＳ Ｐゴシック" charset="0"/>
                <a:cs typeface="MS PGothic" charset="0"/>
              </a:rPr>
              <a:t>6</a:t>
            </a:r>
            <a:r>
              <a:rPr lang="en-US" sz="2600" spc="-10" dirty="0">
                <a:solidFill>
                  <a:srgbClr val="000000"/>
                </a:solidFill>
                <a:latin typeface="Candara" charset="0"/>
                <a:ea typeface="ＭＳ Ｐゴシック" charset="0"/>
                <a:cs typeface="MS PGothic" charset="0"/>
              </a:rPr>
              <a:t> Now may the LORD show steadfast love and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faithfulness to you. And I will do good to you because you have done this thing.</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7</a:t>
            </a:r>
            <a:r>
              <a:rPr lang="en-US" sz="2600" spc="-10" dirty="0">
                <a:solidFill>
                  <a:srgbClr val="000000"/>
                </a:solidFill>
                <a:latin typeface="Candara" charset="0"/>
                <a:ea typeface="ＭＳ Ｐゴシック" charset="0"/>
                <a:cs typeface="MS PGothic" charset="0"/>
              </a:rPr>
              <a:t> Now therefore let your hands be strong, and be valiant, for Saul your lord is</a:t>
            </a:r>
          </a:p>
          <a:p>
            <a:pPr marL="0" indent="0" algn="ctr">
              <a:spcBef>
                <a:spcPts val="0"/>
              </a:spcBef>
              <a:buNone/>
            </a:pPr>
            <a:r>
              <a:rPr lang="en-US" sz="2600" spc="-10" dirty="0">
                <a:solidFill>
                  <a:srgbClr val="000000"/>
                </a:solidFill>
                <a:latin typeface="Candara" charset="0"/>
                <a:ea typeface="ＭＳ Ｐゴシック" charset="0"/>
                <a:cs typeface="MS PGothic" charset="0"/>
              </a:rPr>
              <a:t>dead, and the house of Judah has anointed me king over them.” (vs. 1-7</a:t>
            </a:r>
            <a:r>
              <a:rPr lang="en-US" sz="2600" spc="-10" dirty="0" smtClean="0">
                <a:solidFill>
                  <a:srgbClr val="000000"/>
                </a:solidFill>
                <a:latin typeface="Candara" charset="0"/>
                <a:ea typeface="ＭＳ Ｐゴシック" charset="0"/>
                <a:cs typeface="MS PGothic" charset="0"/>
              </a:rPr>
              <a:t>)</a:t>
            </a:r>
          </a:p>
          <a:p>
            <a:pPr marL="0" indent="0" algn="ctr">
              <a:spcBef>
                <a:spcPts val="0"/>
              </a:spcBef>
              <a:buNone/>
            </a:pPr>
            <a:endParaRPr lang="en-US" sz="10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David’s habitual posture was to inquire of the LORD (e.g., in saving Keilah, dealing with the </a:t>
            </a:r>
            <a:r>
              <a:rPr lang="en-US" sz="2600" b="1" i="0" dirty="0" err="1" smtClean="0">
                <a:solidFill>
                  <a:srgbClr val="000000"/>
                </a:solidFill>
                <a:latin typeface="Candara" charset="0"/>
                <a:ea typeface="ＭＳ Ｐゴシック" charset="0"/>
                <a:cs typeface="Candara" charset="0"/>
              </a:rPr>
              <a:t>Ziklag</a:t>
            </a:r>
            <a:r>
              <a:rPr lang="en-US" sz="2600" b="1" i="0" dirty="0" smtClean="0">
                <a:solidFill>
                  <a:srgbClr val="000000"/>
                </a:solidFill>
                <a:latin typeface="Candara" charset="0"/>
                <a:ea typeface="ＭＳ Ｐゴシック" charset="0"/>
                <a:cs typeface="Candara" charset="0"/>
              </a:rPr>
              <a:t> crisis, etc.); even here in becoming king finally.</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David had discerned to move to Judah but still asked for specific guidance.</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Jabesh-gilead was a pro-Saul city that was not a part of Judah; yet, David reached out to them as the leader of all people of God (i.e., heart for God).</a:t>
            </a:r>
            <a:endParaRPr lang="en-US" sz="26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31612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78975" y="0"/>
            <a:ext cx="4634049" cy="6858000"/>
          </a:xfrm>
          <a:prstGeom prst="rect">
            <a:avLst/>
          </a:prstGeom>
        </p:spPr>
      </p:pic>
      <p:sp>
        <p:nvSpPr>
          <p:cNvPr id="6" name="TextBox 5"/>
          <p:cNvSpPr txBox="1"/>
          <p:nvPr/>
        </p:nvSpPr>
        <p:spPr>
          <a:xfrm>
            <a:off x="8413024" y="6248400"/>
            <a:ext cx="3321776" cy="369332"/>
          </a:xfrm>
          <a:prstGeom prst="rect">
            <a:avLst/>
          </a:prstGeom>
          <a:noFill/>
        </p:spPr>
        <p:txBody>
          <a:bodyPr wrap="square" rtlCol="0">
            <a:spAutoFit/>
          </a:bodyPr>
          <a:lstStyle/>
          <a:p>
            <a:r>
              <a:rPr lang="en-US" sz="1800" b="1" i="0" dirty="0" smtClean="0">
                <a:latin typeface="Candara" charset="0"/>
                <a:ea typeface="Candara" charset="0"/>
                <a:cs typeface="Candara" charset="0"/>
              </a:rPr>
              <a:t>* Source: </a:t>
            </a:r>
            <a:r>
              <a:rPr lang="en-US" sz="1800" dirty="0" smtClean="0">
                <a:latin typeface="Candara" charset="0"/>
                <a:ea typeface="Candara" charset="0"/>
                <a:cs typeface="Candara" charset="0"/>
              </a:rPr>
              <a:t>ESV Study Bible Maps </a:t>
            </a:r>
            <a:endParaRPr lang="en-US" sz="1800" dirty="0">
              <a:latin typeface="Candara" charset="0"/>
              <a:ea typeface="Candara" charset="0"/>
              <a:cs typeface="Candara" charset="0"/>
            </a:endParaRPr>
          </a:p>
        </p:txBody>
      </p:sp>
    </p:spTree>
    <p:extLst>
      <p:ext uri="{BB962C8B-B14F-4D97-AF65-F5344CB8AC3E}">
        <p14:creationId xmlns:p14="http://schemas.microsoft.com/office/powerpoint/2010/main" val="1375693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457200"/>
          </a:xfrm>
        </p:spPr>
        <p:txBody>
          <a:bodyPr/>
          <a:lstStyle/>
          <a:p>
            <a:r>
              <a:rPr lang="en-US" sz="3200" b="1" spc="-60" dirty="0">
                <a:latin typeface="Candara" charset="0"/>
                <a:ea typeface="MS PGothic" charset="0"/>
                <a:cs typeface="Arial" charset="0"/>
              </a:rPr>
              <a:t>TWO KINGS: DAVID OVER JUDAH &amp; ISH-BOSHETH OVER </a:t>
            </a:r>
            <a:r>
              <a:rPr lang="en-US" sz="3200" b="1" spc="-60" dirty="0" smtClean="0">
                <a:latin typeface="Candara" charset="0"/>
                <a:ea typeface="MS PGothic" charset="0"/>
                <a:cs typeface="Arial" charset="0"/>
              </a:rPr>
              <a:t>ISRAEL</a:t>
            </a:r>
            <a:endParaRPr lang="en-US" sz="3200" b="1" spc="-60" dirty="0">
              <a:latin typeface="Candara" charset="0"/>
              <a:ea typeface="MS PGothic" charset="0"/>
              <a:cs typeface="Arial" charset="0"/>
            </a:endParaRPr>
          </a:p>
        </p:txBody>
      </p:sp>
      <p:sp>
        <p:nvSpPr>
          <p:cNvPr id="5" name="Rectangle 3"/>
          <p:cNvSpPr txBox="1">
            <a:spLocks noChangeArrowheads="1"/>
          </p:cNvSpPr>
          <p:nvPr/>
        </p:nvSpPr>
        <p:spPr bwMode="auto">
          <a:xfrm>
            <a:off x="283071" y="945397"/>
            <a:ext cx="11743614" cy="584954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a:solidFill>
                  <a:srgbClr val="FF0000"/>
                </a:solidFill>
                <a:latin typeface="Candara" charset="0"/>
                <a:ea typeface="ＭＳ Ｐゴシック" charset="0"/>
                <a:cs typeface="MS PGothic" charset="0"/>
              </a:rPr>
              <a:t>Ish-bosheth Becomes King over Israel: </a:t>
            </a:r>
            <a:r>
              <a:rPr lang="en-US" sz="2800" b="1" i="0" spc="-10" dirty="0">
                <a:solidFill>
                  <a:srgbClr val="000000"/>
                </a:solidFill>
                <a:latin typeface="Candara" charset="0"/>
                <a:ea typeface="ＭＳ Ｐゴシック" charset="0"/>
                <a:cs typeface="MS PGothic" charset="0"/>
              </a:rPr>
              <a:t>By the will of a king-maker (2:8-11) </a:t>
            </a:r>
            <a:endParaRPr lang="en-US" sz="2800" b="1" i="0" spc="-10" dirty="0" smtClean="0">
              <a:solidFill>
                <a:srgbClr val="000000"/>
              </a:solidFill>
              <a:latin typeface="Candara" charset="0"/>
              <a:ea typeface="ＭＳ Ｐゴシック" charset="0"/>
              <a:cs typeface="MS PGothic" charset="0"/>
            </a:endParaRPr>
          </a:p>
          <a:p>
            <a:pPr marL="458788" indent="-458788">
              <a:spcBef>
                <a:spcPct val="0"/>
              </a:spcBef>
            </a:pPr>
            <a:endParaRPr lang="en-US" sz="8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8</a:t>
            </a:r>
            <a:r>
              <a:rPr lang="en-US" sz="2600" spc="-10" dirty="0">
                <a:solidFill>
                  <a:srgbClr val="000000"/>
                </a:solidFill>
                <a:latin typeface="Candara" charset="0"/>
                <a:ea typeface="ＭＳ Ｐゴシック" charset="0"/>
                <a:cs typeface="MS PGothic" charset="0"/>
              </a:rPr>
              <a:t> But Abner the son of </a:t>
            </a:r>
            <a:r>
              <a:rPr lang="en-US" sz="2600" spc="-10" dirty="0" err="1">
                <a:solidFill>
                  <a:srgbClr val="000000"/>
                </a:solidFill>
                <a:latin typeface="Candara" charset="0"/>
                <a:ea typeface="ＭＳ Ｐゴシック" charset="0"/>
                <a:cs typeface="MS PGothic" charset="0"/>
              </a:rPr>
              <a:t>Ner</a:t>
            </a:r>
            <a:r>
              <a:rPr lang="en-US" sz="2600" spc="-10" dirty="0">
                <a:solidFill>
                  <a:srgbClr val="000000"/>
                </a:solidFill>
                <a:latin typeface="Candara" charset="0"/>
                <a:ea typeface="ＭＳ Ｐゴシック" charset="0"/>
                <a:cs typeface="MS PGothic" charset="0"/>
              </a:rPr>
              <a:t>, commander of Saul's army, took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Ish-bosheth the son of Saul and brought him over to Mahanaim, </a:t>
            </a:r>
            <a:r>
              <a:rPr lang="en-US" sz="2600" spc="-10" baseline="30000" dirty="0">
                <a:solidFill>
                  <a:srgbClr val="000000"/>
                </a:solidFill>
                <a:latin typeface="Candara" charset="0"/>
                <a:ea typeface="ＭＳ Ｐゴシック" charset="0"/>
                <a:cs typeface="MS PGothic" charset="0"/>
              </a:rPr>
              <a:t>9</a:t>
            </a:r>
            <a:r>
              <a:rPr lang="en-US" sz="2600" spc="-10" dirty="0">
                <a:solidFill>
                  <a:srgbClr val="000000"/>
                </a:solidFill>
                <a:latin typeface="Candara" charset="0"/>
                <a:ea typeface="ＭＳ Ｐゴシック" charset="0"/>
                <a:cs typeface="MS PGothic" charset="0"/>
              </a:rPr>
              <a:t> and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he made him king over Gilead and the Ashurites and Jezreel and Ephraim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and Benjamin and all Israel. </a:t>
            </a:r>
            <a:r>
              <a:rPr lang="en-US" sz="2600" spc="-10" baseline="30000" dirty="0">
                <a:solidFill>
                  <a:srgbClr val="000000"/>
                </a:solidFill>
                <a:latin typeface="Candara" charset="0"/>
                <a:ea typeface="ＭＳ Ｐゴシック" charset="0"/>
                <a:cs typeface="MS PGothic" charset="0"/>
              </a:rPr>
              <a:t>10</a:t>
            </a:r>
            <a:r>
              <a:rPr lang="en-US" sz="2600" spc="-10" dirty="0">
                <a:solidFill>
                  <a:srgbClr val="000000"/>
                </a:solidFill>
                <a:latin typeface="Candara" charset="0"/>
                <a:ea typeface="ＭＳ Ｐゴシック" charset="0"/>
                <a:cs typeface="MS PGothic" charset="0"/>
              </a:rPr>
              <a:t> Ish-bosheth, Saul's son, was forty years old when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he began to reign over Israel, and he reigned two years. But the house of </a:t>
            </a:r>
          </a:p>
          <a:p>
            <a:pPr marL="0" indent="0" algn="ctr">
              <a:spcBef>
                <a:spcPts val="0"/>
              </a:spcBef>
              <a:buNone/>
            </a:pPr>
            <a:r>
              <a:rPr lang="en-US" sz="2600" spc="-10" dirty="0">
                <a:solidFill>
                  <a:srgbClr val="000000"/>
                </a:solidFill>
                <a:latin typeface="Candara" charset="0"/>
                <a:ea typeface="ＭＳ Ｐゴシック" charset="0"/>
                <a:cs typeface="MS PGothic" charset="0"/>
              </a:rPr>
              <a:t>Judah followed David. </a:t>
            </a:r>
            <a:r>
              <a:rPr lang="en-US" sz="2600" spc="-10" baseline="30000" dirty="0">
                <a:solidFill>
                  <a:srgbClr val="000000"/>
                </a:solidFill>
                <a:latin typeface="Candara" charset="0"/>
                <a:ea typeface="ＭＳ Ｐゴシック" charset="0"/>
                <a:cs typeface="MS PGothic" charset="0"/>
              </a:rPr>
              <a:t>11</a:t>
            </a:r>
            <a:r>
              <a:rPr lang="en-US" sz="2600" spc="-10" dirty="0">
                <a:solidFill>
                  <a:srgbClr val="000000"/>
                </a:solidFill>
                <a:latin typeface="Candara" charset="0"/>
                <a:ea typeface="ＭＳ Ｐゴシック" charset="0"/>
                <a:cs typeface="MS PGothic" charset="0"/>
              </a:rPr>
              <a:t> And the time that David was king in Hebron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over the house of Judah was seven years and six months. (vs. 8-11) </a:t>
            </a:r>
            <a:endParaRPr lang="en-US" sz="2600" spc="-10" dirty="0" smtClean="0">
              <a:solidFill>
                <a:srgbClr val="000000"/>
              </a:solidFill>
              <a:latin typeface="Candara" charset="0"/>
              <a:ea typeface="ＭＳ Ｐゴシック" charset="0"/>
              <a:cs typeface="MS PGothic" charset="0"/>
            </a:endParaRPr>
          </a:p>
          <a:p>
            <a:pPr marL="0" indent="0" algn="ctr">
              <a:spcBef>
                <a:spcPts val="0"/>
              </a:spcBef>
              <a:buNone/>
            </a:pPr>
            <a:endParaRPr lang="en-US" sz="10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Ish-bosheth was Saul’s 4</a:t>
            </a:r>
            <a:r>
              <a:rPr lang="en-US" sz="2600" b="1" i="0" baseline="30000" dirty="0" smtClean="0">
                <a:solidFill>
                  <a:srgbClr val="000000"/>
                </a:solidFill>
                <a:latin typeface="Candara" charset="0"/>
                <a:ea typeface="ＭＳ Ｐゴシック" charset="0"/>
                <a:cs typeface="Candara" charset="0"/>
              </a:rPr>
              <a:t>th</a:t>
            </a:r>
            <a:r>
              <a:rPr lang="en-US" sz="2600" b="1" i="0" dirty="0" smtClean="0">
                <a:solidFill>
                  <a:srgbClr val="000000"/>
                </a:solidFill>
                <a:latin typeface="Candara" charset="0"/>
                <a:ea typeface="ＭＳ Ｐゴシック" charset="0"/>
                <a:cs typeface="Candara" charset="0"/>
              </a:rPr>
              <a:t> son who didn’t go to the war on Mount </a:t>
            </a:r>
            <a:r>
              <a:rPr lang="en-US" sz="2600" b="1" i="0" dirty="0" err="1" smtClean="0">
                <a:solidFill>
                  <a:srgbClr val="000000"/>
                </a:solidFill>
                <a:latin typeface="Candara" charset="0"/>
                <a:ea typeface="ＭＳ Ｐゴシック" charset="0"/>
                <a:cs typeface="Candara" charset="0"/>
              </a:rPr>
              <a:t>Gilboa</a:t>
            </a:r>
            <a:r>
              <a:rPr lang="en-US" sz="2600" b="1" i="0" dirty="0">
                <a:solidFill>
                  <a:srgbClr val="000000"/>
                </a:solidFill>
                <a:latin typeface="Candara" charset="0"/>
                <a:ea typeface="ＭＳ Ｐゴシック" charset="0"/>
                <a:cs typeface="Candara" charset="0"/>
              </a:rPr>
              <a:t>.</a:t>
            </a:r>
            <a:endParaRPr lang="en-US" sz="2600" b="1" i="0" dirty="0" smtClean="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Ish-bosheth was a little more than a figure head for Abner’s greed for power; he was king—but in reality, Abner had the control over Israel.</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Notice that David waited another seven and a half years to become king of all Israel. Why? How was David so patiently wait on the Lord?</a:t>
            </a:r>
            <a:endParaRPr lang="en-US" sz="2600" b="1" i="0" dirty="0">
              <a:solidFill>
                <a:srgbClr val="000000"/>
              </a:solidFill>
              <a:latin typeface="Candara" charset="0"/>
              <a:ea typeface="ＭＳ Ｐゴシック" charset="0"/>
              <a:cs typeface="Candara" charset="0"/>
            </a:endParaRPr>
          </a:p>
        </p:txBody>
      </p:sp>
    </p:spTree>
    <p:extLst>
      <p:ext uri="{BB962C8B-B14F-4D97-AF65-F5344CB8AC3E}">
        <p14:creationId xmlns:p14="http://schemas.microsoft.com/office/powerpoint/2010/main" val="44338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1993" y="504779"/>
            <a:ext cx="12130006" cy="439118"/>
          </a:xfrm>
        </p:spPr>
        <p:txBody>
          <a:bodyPr/>
          <a:lstStyle/>
          <a:p>
            <a:r>
              <a:rPr lang="en-US" sz="3200" b="1" spc="-60" dirty="0">
                <a:latin typeface="Candara" charset="0"/>
                <a:ea typeface="MS PGothic" charset="0"/>
                <a:cs typeface="Arial" charset="0"/>
              </a:rPr>
              <a:t>THREE LESSONS FROM HOW DAVID </a:t>
            </a:r>
            <a:r>
              <a:rPr lang="en-US" sz="3200" b="1" spc="-60" dirty="0" smtClean="0">
                <a:latin typeface="Candara" charset="0"/>
                <a:ea typeface="MS PGothic" charset="0"/>
                <a:cs typeface="Arial" charset="0"/>
              </a:rPr>
              <a:t>&amp; </a:t>
            </a:r>
            <a:r>
              <a:rPr lang="en-US" sz="3200" b="1" spc="-60" dirty="0">
                <a:latin typeface="Candara" charset="0"/>
                <a:ea typeface="MS PGothic" charset="0"/>
                <a:cs typeface="Arial" charset="0"/>
              </a:rPr>
              <a:t>ISH-BOSHETH BECAME KINGS</a:t>
            </a:r>
          </a:p>
        </p:txBody>
      </p:sp>
      <p:sp>
        <p:nvSpPr>
          <p:cNvPr id="5" name="Rectangle 3"/>
          <p:cNvSpPr txBox="1">
            <a:spLocks noChangeArrowheads="1"/>
          </p:cNvSpPr>
          <p:nvPr/>
        </p:nvSpPr>
        <p:spPr bwMode="auto">
          <a:xfrm>
            <a:off x="362607" y="1061885"/>
            <a:ext cx="11619186" cy="5733054"/>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dirty="0" smtClean="0">
                <a:solidFill>
                  <a:srgbClr val="000000"/>
                </a:solidFill>
                <a:latin typeface="Candara" charset="0"/>
                <a:ea typeface="ＭＳ Ｐゴシック" charset="0"/>
                <a:cs typeface="MS PGothic" charset="0"/>
              </a:rPr>
              <a:t>Lesson #1: </a:t>
            </a:r>
            <a:r>
              <a:rPr lang="en-US" sz="2800" b="1" i="0" dirty="0">
                <a:solidFill>
                  <a:srgbClr val="000000"/>
                </a:solidFill>
                <a:latin typeface="Candara" charset="0"/>
                <a:ea typeface="ＭＳ Ｐゴシック" charset="0"/>
                <a:cs typeface="MS PGothic" charset="0"/>
              </a:rPr>
              <a:t>David prayed first to </a:t>
            </a:r>
            <a:r>
              <a:rPr lang="en-US" sz="2800" b="1" i="0" dirty="0">
                <a:solidFill>
                  <a:srgbClr val="FF0000"/>
                </a:solidFill>
                <a:latin typeface="Candara" charset="0"/>
                <a:ea typeface="ＭＳ Ｐゴシック" charset="0"/>
                <a:cs typeface="MS PGothic" charset="0"/>
              </a:rPr>
              <a:t>inquire of the LORD BEFORE he makes a major decision,</a:t>
            </a:r>
            <a:r>
              <a:rPr lang="en-US" sz="2800" b="1" i="0" dirty="0">
                <a:solidFill>
                  <a:srgbClr val="000000"/>
                </a:solidFill>
                <a:latin typeface="Candara" charset="0"/>
                <a:ea typeface="ＭＳ Ｐゴシック" charset="0"/>
                <a:cs typeface="MS PGothic" charset="0"/>
              </a:rPr>
              <a:t> seeking God’s guidance in each step. </a:t>
            </a:r>
            <a:r>
              <a:rPr lang="en-US" sz="2800" b="1" i="0" dirty="0" smtClean="0">
                <a:solidFill>
                  <a:srgbClr val="FF0000"/>
                </a:solidFill>
                <a:latin typeface="Candara" charset="0"/>
                <a:ea typeface="ＭＳ Ｐゴシック" charset="0"/>
                <a:cs typeface="MS PGothic" charset="0"/>
              </a:rPr>
              <a:t>  </a:t>
            </a:r>
            <a:endParaRPr lang="en-US" sz="1000" b="1" i="0" spc="-10" dirty="0" smtClean="0">
              <a:solidFill>
                <a:srgbClr val="FF0000"/>
              </a:solidFill>
              <a:latin typeface="Candara" charset="0"/>
              <a:ea typeface="ＭＳ Ｐゴシック" charset="0"/>
              <a:cs typeface="MS PGothic" charset="0"/>
            </a:endParaRPr>
          </a:p>
          <a:p>
            <a:pPr marL="0" indent="0" algn="ctr">
              <a:spcBef>
                <a:spcPts val="0"/>
              </a:spcBef>
              <a:buFontTx/>
              <a:buNone/>
            </a:pPr>
            <a:endParaRPr lang="en-US" sz="800" spc="-10" dirty="0" smtClean="0">
              <a:solidFill>
                <a:srgbClr val="000000"/>
              </a:solidFill>
              <a:latin typeface="Candara" charset="0"/>
              <a:ea typeface="ＭＳ Ｐゴシック" charset="0"/>
              <a:cs typeface="MS PGothic" charset="0"/>
            </a:endParaRPr>
          </a:p>
          <a:p>
            <a:pPr marL="0" indent="0" algn="ctr">
              <a:spcBef>
                <a:spcPts val="0"/>
              </a:spcBef>
              <a:buFontTx/>
              <a:buNone/>
            </a:pPr>
            <a:r>
              <a:rPr lang="en-US" sz="2600" spc="-10" baseline="30000" dirty="0" smtClean="0">
                <a:solidFill>
                  <a:srgbClr val="000000"/>
                </a:solidFill>
                <a:latin typeface="Candara" charset="0"/>
                <a:ea typeface="ＭＳ Ｐゴシック" charset="0"/>
                <a:cs typeface="MS PGothic" charset="0"/>
              </a:rPr>
              <a:t>1</a:t>
            </a:r>
            <a:r>
              <a:rPr lang="en-US" sz="2600" spc="-10" dirty="0" smtClean="0">
                <a:solidFill>
                  <a:srgbClr val="000000"/>
                </a:solidFill>
                <a:latin typeface="Candara" charset="0"/>
                <a:ea typeface="ＭＳ Ｐゴシック" charset="0"/>
                <a:cs typeface="MS PGothic" charset="0"/>
              </a:rPr>
              <a:t> </a:t>
            </a:r>
            <a:r>
              <a:rPr lang="en-US" sz="2600" spc="-10" dirty="0">
                <a:solidFill>
                  <a:srgbClr val="000000"/>
                </a:solidFill>
                <a:latin typeface="Candara" charset="0"/>
                <a:ea typeface="ＭＳ Ｐゴシック" charset="0"/>
                <a:cs typeface="MS PGothic" charset="0"/>
              </a:rPr>
              <a:t>After this David inquired of the LORD, </a:t>
            </a:r>
            <a:r>
              <a:rPr lang="en-US" sz="2600" spc="-10" dirty="0" smtClean="0">
                <a:solidFill>
                  <a:srgbClr val="000000"/>
                </a:solidFill>
                <a:latin typeface="Candara" charset="0"/>
                <a:ea typeface="ＭＳ Ｐゴシック" charset="0"/>
                <a:cs typeface="MS PGothic" charset="0"/>
              </a:rPr>
              <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a:t>
            </a:r>
            <a:r>
              <a:rPr lang="en-US" sz="2600" spc="-10" dirty="0">
                <a:solidFill>
                  <a:srgbClr val="000000"/>
                </a:solidFill>
                <a:latin typeface="Candara" charset="0"/>
                <a:ea typeface="ＭＳ Ｐゴシック" charset="0"/>
                <a:cs typeface="MS PGothic" charset="0"/>
              </a:rPr>
              <a:t>Shall I go up into any </a:t>
            </a:r>
            <a:r>
              <a:rPr lang="en-US" sz="2600" spc="-10" dirty="0" smtClean="0">
                <a:solidFill>
                  <a:srgbClr val="000000"/>
                </a:solidFill>
                <a:latin typeface="Candara" charset="0"/>
                <a:ea typeface="ＭＳ Ｐゴシック" charset="0"/>
                <a:cs typeface="MS PGothic" charset="0"/>
              </a:rPr>
              <a:t>of </a:t>
            </a:r>
            <a:r>
              <a:rPr lang="en-US" sz="2600" spc="-10" dirty="0">
                <a:solidFill>
                  <a:srgbClr val="000000"/>
                </a:solidFill>
                <a:latin typeface="Candara" charset="0"/>
                <a:ea typeface="ＭＳ Ｐゴシック" charset="0"/>
                <a:cs typeface="MS PGothic" charset="0"/>
              </a:rPr>
              <a:t>the cities of Judah</a:t>
            </a:r>
            <a:r>
              <a:rPr lang="en-US" sz="2600" spc="-10" dirty="0" smtClean="0">
                <a:solidFill>
                  <a:srgbClr val="000000"/>
                </a:solidFill>
                <a:latin typeface="Candara" charset="0"/>
                <a:ea typeface="ＭＳ Ｐゴシック" charset="0"/>
                <a:cs typeface="MS PGothic" charset="0"/>
              </a:rPr>
              <a:t>?”. . .  </a:t>
            </a:r>
            <a:r>
              <a:rPr lang="en-US" sz="2600" spc="-10" dirty="0">
                <a:solidFill>
                  <a:srgbClr val="000000"/>
                </a:solidFill>
                <a:latin typeface="Candara" charset="0"/>
                <a:ea typeface="ＭＳ Ｐゴシック" charset="0"/>
                <a:cs typeface="MS PGothic" charset="0"/>
              </a:rPr>
              <a:t> </a:t>
            </a:r>
          </a:p>
          <a:p>
            <a:pPr marL="0" indent="0" algn="ctr">
              <a:spcBef>
                <a:spcPts val="0"/>
              </a:spcBef>
              <a:buFontTx/>
              <a:buNone/>
            </a:pPr>
            <a:r>
              <a:rPr lang="en-US" sz="2600" spc="-10" dirty="0">
                <a:solidFill>
                  <a:srgbClr val="000000"/>
                </a:solidFill>
                <a:latin typeface="Candara" charset="0"/>
                <a:ea typeface="ＭＳ Ｐゴシック" charset="0"/>
                <a:cs typeface="MS PGothic" charset="0"/>
              </a:rPr>
              <a:t>2 Samuel </a:t>
            </a:r>
            <a:r>
              <a:rPr lang="en-US" sz="2600" spc="-10" dirty="0" smtClean="0">
                <a:solidFill>
                  <a:srgbClr val="000000"/>
                </a:solidFill>
                <a:latin typeface="Candara" charset="0"/>
                <a:ea typeface="ＭＳ Ｐゴシック" charset="0"/>
                <a:cs typeface="MS PGothic" charset="0"/>
              </a:rPr>
              <a:t>2:1</a:t>
            </a:r>
          </a:p>
          <a:p>
            <a:pPr marL="0" indent="0" algn="ctr">
              <a:spcBef>
                <a:spcPts val="0"/>
              </a:spcBef>
              <a:buFontTx/>
              <a:buNone/>
            </a:pPr>
            <a:r>
              <a:rPr lang="en-US" sz="800" spc="-10" dirty="0">
                <a:solidFill>
                  <a:srgbClr val="000000"/>
                </a:solidFill>
                <a:latin typeface="Candara" charset="0"/>
                <a:ea typeface="ＭＳ Ｐゴシック" charset="0"/>
                <a:cs typeface="MS PGothic" charset="0"/>
              </a:rPr>
              <a:t/>
            </a:r>
            <a:br>
              <a:rPr lang="en-US" sz="800" spc="-10" dirty="0">
                <a:solidFill>
                  <a:srgbClr val="000000"/>
                </a:solidFill>
                <a:latin typeface="Candara" charset="0"/>
                <a:ea typeface="ＭＳ Ｐゴシック" charset="0"/>
                <a:cs typeface="MS PGothic" charset="0"/>
              </a:rPr>
            </a:br>
            <a:r>
              <a:rPr lang="en-US" sz="2600" spc="-10" baseline="30000" dirty="0">
                <a:solidFill>
                  <a:srgbClr val="000000"/>
                </a:solidFill>
                <a:latin typeface="Candara" charset="0"/>
                <a:ea typeface="ＭＳ Ｐゴシック" charset="0"/>
                <a:cs typeface="MS PGothic" charset="0"/>
              </a:rPr>
              <a:t>8</a:t>
            </a:r>
            <a:r>
              <a:rPr lang="en-US" sz="2600" spc="-10" dirty="0">
                <a:solidFill>
                  <a:srgbClr val="000000"/>
                </a:solidFill>
                <a:latin typeface="Candara" charset="0"/>
                <a:ea typeface="ＭＳ Ｐゴシック" charset="0"/>
                <a:cs typeface="MS PGothic" charset="0"/>
              </a:rPr>
              <a:t> I have set the LORD always before me;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because he is at my right hand, I shall not be shaken.</a:t>
            </a:r>
          </a:p>
          <a:p>
            <a:pPr marL="0" indent="0" algn="ctr">
              <a:spcBef>
                <a:spcPts val="0"/>
              </a:spcBef>
              <a:buFontTx/>
              <a:buNone/>
            </a:pPr>
            <a:r>
              <a:rPr lang="en-US" sz="2600" spc="-10" dirty="0">
                <a:solidFill>
                  <a:srgbClr val="000000"/>
                </a:solidFill>
                <a:latin typeface="Candara" charset="0"/>
                <a:ea typeface="ＭＳ Ｐゴシック" charset="0"/>
                <a:cs typeface="MS PGothic" charset="0"/>
              </a:rPr>
              <a:t>Psalm 16:8</a:t>
            </a:r>
          </a:p>
          <a:p>
            <a:pPr marL="0" indent="0" algn="ctr">
              <a:spcBef>
                <a:spcPts val="0"/>
              </a:spcBef>
              <a:buFontTx/>
              <a:buNone/>
            </a:pPr>
            <a:endParaRPr lang="en-US" sz="8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This was one of the key marks of David whose heart was after God’s own heart—his reliance was on God’s guidance not on his own mind or men.</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This was his godly habit—a predetermined resolution for God’s guidance not by praying just to say that he prayed but to utterly depend on God.</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The key axiom is to “pray FIRST and then do according to God’s guidance.”</a:t>
            </a: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600" spc="-10" dirty="0" smtClean="0">
              <a:solidFill>
                <a:srgbClr val="000000"/>
              </a:solidFill>
              <a:latin typeface="Candara" charset="0"/>
              <a:ea typeface="ＭＳ Ｐゴシック" charset="0"/>
              <a:cs typeface="MS PGothic" charset="0"/>
            </a:endParaRPr>
          </a:p>
          <a:p>
            <a:pPr marL="0" indent="0" algn="ctr">
              <a:spcBef>
                <a:spcPts val="0"/>
              </a:spcBef>
              <a:buFontTx/>
              <a:buNone/>
            </a:pPr>
            <a:endParaRPr lang="en-US" sz="1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50336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77492" y="504779"/>
            <a:ext cx="12114508" cy="439118"/>
          </a:xfrm>
        </p:spPr>
        <p:txBody>
          <a:bodyPr/>
          <a:lstStyle/>
          <a:p>
            <a:r>
              <a:rPr lang="en-US" sz="3200" b="1" spc="-60" dirty="0">
                <a:latin typeface="Candara" charset="0"/>
                <a:ea typeface="MS PGothic" charset="0"/>
                <a:cs typeface="Arial" charset="0"/>
              </a:rPr>
              <a:t>THREE LESSONS FROM HOW DAVID </a:t>
            </a:r>
            <a:r>
              <a:rPr lang="en-US" sz="3200" b="1" spc="-60" dirty="0" smtClean="0">
                <a:latin typeface="Candara" charset="0"/>
                <a:ea typeface="MS PGothic" charset="0"/>
                <a:cs typeface="Arial" charset="0"/>
              </a:rPr>
              <a:t>&amp; </a:t>
            </a:r>
            <a:r>
              <a:rPr lang="en-US" sz="3200" b="1" spc="-60" dirty="0">
                <a:latin typeface="Candara" charset="0"/>
                <a:ea typeface="MS PGothic" charset="0"/>
                <a:cs typeface="Arial" charset="0"/>
              </a:rPr>
              <a:t>ISH-BOSHETH BECAME KINGS</a:t>
            </a:r>
          </a:p>
        </p:txBody>
      </p:sp>
      <p:sp>
        <p:nvSpPr>
          <p:cNvPr id="5" name="Rectangle 3"/>
          <p:cNvSpPr txBox="1">
            <a:spLocks noChangeArrowheads="1"/>
          </p:cNvSpPr>
          <p:nvPr/>
        </p:nvSpPr>
        <p:spPr bwMode="auto">
          <a:xfrm>
            <a:off x="362607" y="1061885"/>
            <a:ext cx="11619186" cy="5733054"/>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dirty="0" smtClean="0">
                <a:solidFill>
                  <a:srgbClr val="000000"/>
                </a:solidFill>
                <a:latin typeface="Candara" charset="0"/>
                <a:ea typeface="ＭＳ Ｐゴシック" charset="0"/>
                <a:cs typeface="MS PGothic" charset="0"/>
              </a:rPr>
              <a:t>Lesson #2: </a:t>
            </a:r>
            <a:r>
              <a:rPr lang="en-US" sz="2800" b="1" i="0" dirty="0">
                <a:solidFill>
                  <a:srgbClr val="000000"/>
                </a:solidFill>
                <a:latin typeface="Candara" charset="0"/>
                <a:ea typeface="ＭＳ Ｐゴシック" charset="0"/>
                <a:cs typeface="MS PGothic" charset="0"/>
              </a:rPr>
              <a:t>David actively </a:t>
            </a:r>
            <a:r>
              <a:rPr lang="en-US" sz="2800" b="1" i="0" dirty="0">
                <a:solidFill>
                  <a:srgbClr val="FF0000"/>
                </a:solidFill>
                <a:latin typeface="Candara" charset="0"/>
                <a:ea typeface="ＭＳ Ｐゴシック" charset="0"/>
                <a:cs typeface="MS PGothic" charset="0"/>
              </a:rPr>
              <a:t>used a sound mind to discern his steps toward becoming a king for all people </a:t>
            </a:r>
            <a:r>
              <a:rPr lang="en-US" sz="2800" b="1" i="0" dirty="0">
                <a:solidFill>
                  <a:srgbClr val="000000"/>
                </a:solidFill>
                <a:latin typeface="Candara" charset="0"/>
                <a:ea typeface="ＭＳ Ｐゴシック" charset="0"/>
                <a:cs typeface="MS PGothic" charset="0"/>
              </a:rPr>
              <a:t>of Judah and </a:t>
            </a:r>
            <a:r>
              <a:rPr lang="en-US" sz="2800" b="1" i="0" dirty="0" smtClean="0">
                <a:solidFill>
                  <a:srgbClr val="000000"/>
                </a:solidFill>
                <a:latin typeface="Candara" charset="0"/>
                <a:ea typeface="ＭＳ Ｐゴシック" charset="0"/>
                <a:cs typeface="MS PGothic" charset="0"/>
              </a:rPr>
              <a:t>Israel. </a:t>
            </a:r>
            <a:r>
              <a:rPr lang="en-US" sz="2800" b="1" i="0" dirty="0" smtClean="0">
                <a:solidFill>
                  <a:srgbClr val="FF0000"/>
                </a:solidFill>
                <a:latin typeface="Candara" charset="0"/>
                <a:ea typeface="ＭＳ Ｐゴシック" charset="0"/>
                <a:cs typeface="MS PGothic" charset="0"/>
              </a:rPr>
              <a:t>  </a:t>
            </a:r>
            <a:endParaRPr lang="en-US" sz="1000" b="1" i="0" spc="-10" dirty="0" smtClean="0">
              <a:solidFill>
                <a:srgbClr val="FF0000"/>
              </a:solidFill>
              <a:latin typeface="Candara" charset="0"/>
              <a:ea typeface="ＭＳ Ｐゴシック" charset="0"/>
              <a:cs typeface="MS PGothic" charset="0"/>
            </a:endParaRPr>
          </a:p>
          <a:p>
            <a:pPr marL="0" indent="0" algn="ctr">
              <a:spcBef>
                <a:spcPts val="0"/>
              </a:spcBef>
              <a:buFontTx/>
              <a:buNone/>
            </a:pPr>
            <a:endParaRPr lang="en-US" sz="800" spc="-10" dirty="0" smtClean="0">
              <a:solidFill>
                <a:srgbClr val="000000"/>
              </a:solidFill>
              <a:latin typeface="Candara" charset="0"/>
              <a:ea typeface="ＭＳ Ｐゴシック" charset="0"/>
              <a:cs typeface="MS PGothic" charset="0"/>
            </a:endParaRPr>
          </a:p>
          <a:p>
            <a:pPr marL="0" indent="0" algn="ctr">
              <a:spcBef>
                <a:spcPts val="0"/>
              </a:spcBef>
              <a:buFontTx/>
              <a:buNone/>
            </a:pPr>
            <a:r>
              <a:rPr lang="en-US" sz="2600" spc="-10" baseline="30000" dirty="0" smtClean="0">
                <a:solidFill>
                  <a:srgbClr val="000000"/>
                </a:solidFill>
                <a:latin typeface="Candara" charset="0"/>
                <a:ea typeface="ＭＳ Ｐゴシック" charset="0"/>
                <a:cs typeface="MS PGothic" charset="0"/>
              </a:rPr>
              <a:t>7</a:t>
            </a:r>
            <a:r>
              <a:rPr lang="en-US" sz="2600" spc="-10" dirty="0">
                <a:solidFill>
                  <a:srgbClr val="000000"/>
                </a:solidFill>
                <a:latin typeface="Candara" charset="0"/>
                <a:ea typeface="ＭＳ Ｐゴシック" charset="0"/>
                <a:cs typeface="MS PGothic" charset="0"/>
              </a:rPr>
              <a:t> For God has not given us a spirit of fear,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but of power and of love and of a sound mind.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2 Timothy 1:7 [NKJV</a:t>
            </a:r>
            <a:r>
              <a:rPr lang="en-US" sz="2600" spc="-10" dirty="0" smtClean="0">
                <a:solidFill>
                  <a:srgbClr val="000000"/>
                </a:solidFill>
                <a:latin typeface="Candara" charset="0"/>
                <a:ea typeface="ＭＳ Ｐゴシック" charset="0"/>
                <a:cs typeface="MS PGothic" charset="0"/>
              </a:rPr>
              <a:t>]</a:t>
            </a:r>
          </a:p>
          <a:p>
            <a:pPr marL="0" indent="0" algn="ctr">
              <a:spcBef>
                <a:spcPts val="0"/>
              </a:spcBef>
              <a:buFontTx/>
              <a:buNone/>
            </a:pPr>
            <a:endParaRPr lang="en-US" sz="800" spc="-10" dirty="0">
              <a:solidFill>
                <a:srgbClr val="000000"/>
              </a:solidFill>
              <a:latin typeface="Candara" charset="0"/>
              <a:ea typeface="ＭＳ Ｐゴシック" charset="0"/>
              <a:cs typeface="MS PGothic" charset="0"/>
            </a:endParaRPr>
          </a:p>
          <a:p>
            <a:pPr marL="0" indent="0" algn="ctr">
              <a:spcBef>
                <a:spcPts val="0"/>
              </a:spcBef>
              <a:buFontTx/>
              <a:buNone/>
            </a:pPr>
            <a:r>
              <a:rPr lang="en-US" sz="2600" spc="-10" baseline="30000" dirty="0">
                <a:solidFill>
                  <a:srgbClr val="000000"/>
                </a:solidFill>
                <a:latin typeface="Candara" charset="0"/>
                <a:ea typeface="ＭＳ Ｐゴシック" charset="0"/>
                <a:cs typeface="MS PGothic" charset="0"/>
              </a:rPr>
              <a:t>8</a:t>
            </a:r>
            <a:r>
              <a:rPr lang="en-US" sz="2600" spc="-10" dirty="0">
                <a:solidFill>
                  <a:srgbClr val="000000"/>
                </a:solidFill>
                <a:latin typeface="Candara" charset="0"/>
                <a:ea typeface="ＭＳ Ｐゴシック" charset="0"/>
                <a:cs typeface="MS PGothic" charset="0"/>
              </a:rPr>
              <a:t> The wisdom of the prudent is to discern his way,</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but the folly of fools is deceiving.</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Proverbs 14:8</a:t>
            </a:r>
          </a:p>
          <a:p>
            <a:pPr marL="0" indent="0" algn="ctr">
              <a:spcBef>
                <a:spcPts val="0"/>
              </a:spcBef>
              <a:buFontTx/>
              <a:buNone/>
            </a:pPr>
            <a:endParaRPr lang="en-US" sz="8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Two common pitfalls in seeking God’s guidance are (1) </a:t>
            </a:r>
            <a:r>
              <a:rPr lang="en-US" sz="2600" b="1" dirty="0">
                <a:solidFill>
                  <a:srgbClr val="000000"/>
                </a:solidFill>
                <a:latin typeface="Candara" charset="0"/>
                <a:ea typeface="ＭＳ Ｐゴシック" charset="0"/>
                <a:cs typeface="Candara" charset="0"/>
              </a:rPr>
              <a:t>self-reliance</a:t>
            </a:r>
            <a:r>
              <a:rPr lang="en-US" sz="2600" b="1" i="0" dirty="0">
                <a:solidFill>
                  <a:srgbClr val="000000"/>
                </a:solidFill>
                <a:latin typeface="Candara" charset="0"/>
                <a:ea typeface="ＭＳ Ｐゴシック" charset="0"/>
                <a:cs typeface="Candara" charset="0"/>
              </a:rPr>
              <a:t> (doing it our way) and (2) </a:t>
            </a:r>
            <a:r>
              <a:rPr lang="en-US" sz="2600" b="1" dirty="0">
                <a:solidFill>
                  <a:srgbClr val="000000"/>
                </a:solidFill>
                <a:latin typeface="Candara" charset="0"/>
                <a:ea typeface="ＭＳ Ｐゴシック" charset="0"/>
                <a:cs typeface="Candara" charset="0"/>
              </a:rPr>
              <a:t>imprudent passivity </a:t>
            </a:r>
            <a:r>
              <a:rPr lang="en-US" sz="2600" b="1" i="0" dirty="0">
                <a:solidFill>
                  <a:srgbClr val="000000"/>
                </a:solidFill>
                <a:latin typeface="Candara" charset="0"/>
                <a:ea typeface="ＭＳ Ｐゴシック" charset="0"/>
                <a:cs typeface="Candara" charset="0"/>
              </a:rPr>
              <a:t>(only seeking supernatural signs).</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However, God works through our sound mind [i.e., </a:t>
            </a:r>
            <a:r>
              <a:rPr lang="en-US" sz="2600" b="1" dirty="0">
                <a:solidFill>
                  <a:srgbClr val="000000"/>
                </a:solidFill>
                <a:latin typeface="Candara" charset="0"/>
                <a:ea typeface="ＭＳ Ｐゴシック" charset="0"/>
                <a:cs typeface="Candara" charset="0"/>
              </a:rPr>
              <a:t>prudent discernment</a:t>
            </a:r>
            <a:r>
              <a:rPr lang="en-US" sz="2600" b="1" i="0" dirty="0">
                <a:solidFill>
                  <a:srgbClr val="000000"/>
                </a:solidFill>
                <a:latin typeface="Candara" charset="0"/>
                <a:ea typeface="ＭＳ Ｐゴシック" charset="0"/>
                <a:cs typeface="Candara" charset="0"/>
              </a:rPr>
              <a:t>] as well as </a:t>
            </a:r>
            <a:r>
              <a:rPr lang="en-US" sz="2600" b="1" i="0" dirty="0" smtClean="0">
                <a:solidFill>
                  <a:srgbClr val="000000"/>
                </a:solidFill>
                <a:latin typeface="Candara" charset="0"/>
                <a:ea typeface="ＭＳ Ｐゴシック" charset="0"/>
                <a:cs typeface="Candara" charset="0"/>
              </a:rPr>
              <a:t>through supernatural </a:t>
            </a:r>
            <a:r>
              <a:rPr lang="en-US" sz="2600" b="1" i="0" dirty="0">
                <a:solidFill>
                  <a:srgbClr val="000000"/>
                </a:solidFill>
                <a:latin typeface="Candara" charset="0"/>
                <a:ea typeface="ＭＳ Ｐゴシック" charset="0"/>
                <a:cs typeface="Candara" charset="0"/>
              </a:rPr>
              <a:t>signs in guiding us toward God’s will</a:t>
            </a:r>
            <a:r>
              <a:rPr lang="en-US" sz="2600" b="1" i="0" dirty="0" smtClean="0">
                <a:solidFill>
                  <a:srgbClr val="000000"/>
                </a:solidFill>
                <a:latin typeface="Candara" charset="0"/>
                <a:ea typeface="ＭＳ Ｐゴシック" charset="0"/>
                <a:cs typeface="Candara" charset="0"/>
              </a:rPr>
              <a:t>.</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We are to seek godly and wise counsel as we actively use a sound mind.</a:t>
            </a: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600" spc="-10" dirty="0" smtClean="0">
              <a:solidFill>
                <a:srgbClr val="000000"/>
              </a:solidFill>
              <a:latin typeface="Candara" charset="0"/>
              <a:ea typeface="ＭＳ Ｐゴシック" charset="0"/>
              <a:cs typeface="MS PGothic" charset="0"/>
            </a:endParaRPr>
          </a:p>
          <a:p>
            <a:pPr marL="0" indent="0" algn="ctr">
              <a:spcBef>
                <a:spcPts val="0"/>
              </a:spcBef>
              <a:buFontTx/>
              <a:buNone/>
            </a:pPr>
            <a:endParaRPr lang="en-US" sz="1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32628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57430</TotalTime>
  <Words>563</Words>
  <Application>Microsoft Macintosh PowerPoint</Application>
  <PresentationFormat>Widescreen</PresentationFormat>
  <Paragraphs>84</Paragraphs>
  <Slides>13</Slides>
  <Notes>11</Notes>
  <HiddenSlides>0</HiddenSlides>
  <MMClips>0</MMClips>
  <ScaleCrop>false</ScaleCrop>
  <HeadingPairs>
    <vt:vector size="6" baseType="variant">
      <vt:variant>
        <vt:lpstr>Fonts Used</vt:lpstr>
      </vt:variant>
      <vt:variant>
        <vt:i4>9</vt:i4>
      </vt:variant>
      <vt:variant>
        <vt:lpstr>Theme</vt:lpstr>
      </vt:variant>
      <vt:variant>
        <vt:i4>23</vt:i4>
      </vt:variant>
      <vt:variant>
        <vt:lpstr>Slide Titles</vt:lpstr>
      </vt:variant>
      <vt:variant>
        <vt:i4>13</vt:i4>
      </vt:variant>
    </vt:vector>
  </HeadingPairs>
  <TitlesOfParts>
    <vt:vector size="45" baseType="lpstr">
      <vt:lpstr>Calibri</vt:lpstr>
      <vt:lpstr>Calibri Light</vt:lpstr>
      <vt:lpstr>Candara</vt:lpstr>
      <vt:lpstr>Eras Bold ITC</vt:lpstr>
      <vt:lpstr>Eras Medium ITC</vt:lpstr>
      <vt:lpstr>MS PGothic</vt:lpstr>
      <vt:lpstr>ＭＳ Ｐゴシック</vt:lpstr>
      <vt:lpstr>Wingdings</vt:lpstr>
      <vt:lpstr>Arial</vt:lpstr>
      <vt:lpstr>Default Design</vt:lpstr>
      <vt:lpstr>1_Default Design</vt:lpstr>
      <vt:lpstr>2_Default Design</vt:lpstr>
      <vt:lpstr>3_Default Design</vt:lpstr>
      <vt:lpstr>4_Default Design</vt:lpstr>
      <vt:lpstr>5_Default Design</vt:lpstr>
      <vt:lpstr>Office Theme</vt:lpstr>
      <vt:lpstr>6_Default Design</vt:lpstr>
      <vt:lpstr>7_Default Design</vt:lpstr>
      <vt:lpstr>8_Default Design</vt:lpstr>
      <vt:lpstr>9_Default Design</vt:lpstr>
      <vt:lpstr>10_Default Design</vt:lpstr>
      <vt:lpstr>11_Default Design</vt:lpstr>
      <vt:lpstr>12_Default Design</vt:lpstr>
      <vt:lpstr>13_Default Design</vt:lpstr>
      <vt:lpstr>4_Office Theme</vt:lpstr>
      <vt:lpstr>14_Default Design</vt:lpstr>
      <vt:lpstr>15_Default Design</vt:lpstr>
      <vt:lpstr>16_Default Design</vt:lpstr>
      <vt:lpstr>17_Default Design</vt:lpstr>
      <vt:lpstr>18_Default Design</vt:lpstr>
      <vt:lpstr>2_Normal</vt:lpstr>
      <vt:lpstr>19_Default Design</vt:lpstr>
      <vt:lpstr>PowerPoint Presentation</vt:lpstr>
      <vt:lpstr>David and Ish-bosheth</vt:lpstr>
      <vt:lpstr>WHAT DOES IT TAKE FOR ONE TO BECOME A KING IN ISRAEL?</vt:lpstr>
      <vt:lpstr>TWO KINGS: DAVID OVER JUDAH &amp; ISH-BOSHETH OVER ISRAEL</vt:lpstr>
      <vt:lpstr>TWO KINGS: DAVID OVER JUDAH &amp; ISH-BOSHETH OVER ISRAEL</vt:lpstr>
      <vt:lpstr>PowerPoint Presentation</vt:lpstr>
      <vt:lpstr>TWO KINGS: DAVID OVER JUDAH &amp; ISH-BOSHETH OVER ISRAEL</vt:lpstr>
      <vt:lpstr>THREE LESSONS FROM HOW DAVID &amp; ISH-BOSHETH BECAME KINGS</vt:lpstr>
      <vt:lpstr>THREE LESSONS FROM HOW DAVID &amp; ISH-BOSHETH BECAME KINGS</vt:lpstr>
      <vt:lpstr>THREE LESSONS FROM HOW DAVID &amp; ISH-BOSHETH BECAME KINGS</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3530</cp:revision>
  <cp:lastPrinted>2017-06-04T13:38:09Z</cp:lastPrinted>
  <dcterms:created xsi:type="dcterms:W3CDTF">2007-10-20T20:09:35Z</dcterms:created>
  <dcterms:modified xsi:type="dcterms:W3CDTF">2017-07-29T19:05:14Z</dcterms:modified>
  <cp:category/>
</cp:coreProperties>
</file>