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35" r:id="rId22"/>
    <p:sldMasterId id="2147484447" r:id="rId23"/>
    <p:sldMasterId id="2147484495" r:id="rId24"/>
    <p:sldMasterId id="2147484507" r:id="rId25"/>
    <p:sldMasterId id="2147484531" r:id="rId26"/>
    <p:sldMasterId id="2147484543" r:id="rId27"/>
    <p:sldMasterId id="2147484555" r:id="rId28"/>
    <p:sldMasterId id="2147484567" r:id="rId29"/>
    <p:sldMasterId id="2147484579" r:id="rId30"/>
  </p:sldMasterIdLst>
  <p:notesMasterIdLst>
    <p:notesMasterId r:id="rId63"/>
  </p:notesMasterIdLst>
  <p:handoutMasterIdLst>
    <p:handoutMasterId r:id="rId64"/>
  </p:handoutMasterIdLst>
  <p:sldIdLst>
    <p:sldId id="281" r:id="rId31"/>
    <p:sldId id="1108" r:id="rId32"/>
    <p:sldId id="1080" r:id="rId33"/>
    <p:sldId id="1081" r:id="rId34"/>
    <p:sldId id="1085" r:id="rId35"/>
    <p:sldId id="1083" r:id="rId36"/>
    <p:sldId id="1086" r:id="rId37"/>
    <p:sldId id="1087" r:id="rId38"/>
    <p:sldId id="1112" r:id="rId39"/>
    <p:sldId id="1088" r:id="rId40"/>
    <p:sldId id="1089" r:id="rId41"/>
    <p:sldId id="1090" r:id="rId42"/>
    <p:sldId id="1091" r:id="rId43"/>
    <p:sldId id="1092" r:id="rId44"/>
    <p:sldId id="1093" r:id="rId45"/>
    <p:sldId id="1095" r:id="rId46"/>
    <p:sldId id="1096" r:id="rId47"/>
    <p:sldId id="1097" r:id="rId48"/>
    <p:sldId id="1113" r:id="rId49"/>
    <p:sldId id="1098" r:id="rId50"/>
    <p:sldId id="1103" r:id="rId51"/>
    <p:sldId id="1104" r:id="rId52"/>
    <p:sldId id="1105" r:id="rId53"/>
    <p:sldId id="1114" r:id="rId54"/>
    <p:sldId id="1115" r:id="rId55"/>
    <p:sldId id="1067" r:id="rId56"/>
    <p:sldId id="1068" r:id="rId57"/>
    <p:sldId id="1070" r:id="rId58"/>
    <p:sldId id="1106" r:id="rId59"/>
    <p:sldId id="1107" r:id="rId60"/>
    <p:sldId id="1071" r:id="rId61"/>
    <p:sldId id="949" r:id="rId6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5" autoAdjust="0"/>
    <p:restoredTop sz="95442"/>
  </p:normalViewPr>
  <p:slideViewPr>
    <p:cSldViewPr>
      <p:cViewPr>
        <p:scale>
          <a:sx n="76" d="100"/>
          <a:sy n="76" d="100"/>
        </p:scale>
        <p:origin x="320" y="1048"/>
      </p:cViewPr>
      <p:guideLst>
        <p:guide orient="horz" pos="96"/>
        <p:guide pos="3840"/>
        <p:guide pos="7152"/>
        <p:guide pos="528"/>
      </p:guideLst>
    </p:cSldViewPr>
  </p:slideViewPr>
  <p:outlineViewPr>
    <p:cViewPr>
      <p:scale>
        <a:sx n="33" d="100"/>
        <a:sy n="33" d="100"/>
      </p:scale>
      <p:origin x="0" y="-14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20.xml"/><Relationship Id="rId51" Type="http://schemas.openxmlformats.org/officeDocument/2006/relationships/slide" Target="slides/slide21.xml"/><Relationship Id="rId52" Type="http://schemas.openxmlformats.org/officeDocument/2006/relationships/slide" Target="slides/slide22.xml"/><Relationship Id="rId53" Type="http://schemas.openxmlformats.org/officeDocument/2006/relationships/slide" Target="slides/slide23.xml"/><Relationship Id="rId54" Type="http://schemas.openxmlformats.org/officeDocument/2006/relationships/slide" Target="slides/slide24.xml"/><Relationship Id="rId55" Type="http://schemas.openxmlformats.org/officeDocument/2006/relationships/slide" Target="slides/slide25.xml"/><Relationship Id="rId56" Type="http://schemas.openxmlformats.org/officeDocument/2006/relationships/slide" Target="slides/slide26.xml"/><Relationship Id="rId57" Type="http://schemas.openxmlformats.org/officeDocument/2006/relationships/slide" Target="slides/slide27.xml"/><Relationship Id="rId58" Type="http://schemas.openxmlformats.org/officeDocument/2006/relationships/slide" Target="slides/slide28.xml"/><Relationship Id="rId59" Type="http://schemas.openxmlformats.org/officeDocument/2006/relationships/slide" Target="slides/slide29.xml"/><Relationship Id="rId40" Type="http://schemas.openxmlformats.org/officeDocument/2006/relationships/slide" Target="slides/slide10.xml"/><Relationship Id="rId41" Type="http://schemas.openxmlformats.org/officeDocument/2006/relationships/slide" Target="slides/slide11.xml"/><Relationship Id="rId42" Type="http://schemas.openxmlformats.org/officeDocument/2006/relationships/slide" Target="slides/slide12.xml"/><Relationship Id="rId43" Type="http://schemas.openxmlformats.org/officeDocument/2006/relationships/slide" Target="slides/slide13.xml"/><Relationship Id="rId44" Type="http://schemas.openxmlformats.org/officeDocument/2006/relationships/slide" Target="slides/slide14.xml"/><Relationship Id="rId45" Type="http://schemas.openxmlformats.org/officeDocument/2006/relationships/slide" Target="slides/slide15.xml"/><Relationship Id="rId46" Type="http://schemas.openxmlformats.org/officeDocument/2006/relationships/slide" Target="slides/slide16.xml"/><Relationship Id="rId47" Type="http://schemas.openxmlformats.org/officeDocument/2006/relationships/slide" Target="slides/slide17.xml"/><Relationship Id="rId48" Type="http://schemas.openxmlformats.org/officeDocument/2006/relationships/slide" Target="slides/slide18.xml"/><Relationship Id="rId4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 Target="slides/slide1.xml"/><Relationship Id="rId32" Type="http://schemas.openxmlformats.org/officeDocument/2006/relationships/slide" Target="slides/slide2.xml"/><Relationship Id="rId33" Type="http://schemas.openxmlformats.org/officeDocument/2006/relationships/slide" Target="slides/slide3.xml"/><Relationship Id="rId34" Type="http://schemas.openxmlformats.org/officeDocument/2006/relationships/slide" Target="slides/slide4.xml"/><Relationship Id="rId35" Type="http://schemas.openxmlformats.org/officeDocument/2006/relationships/slide" Target="slides/slide5.xml"/><Relationship Id="rId36" Type="http://schemas.openxmlformats.org/officeDocument/2006/relationships/slide" Target="slides/slide6.xml"/><Relationship Id="rId37" Type="http://schemas.openxmlformats.org/officeDocument/2006/relationships/slide" Target="slides/slide7.xml"/><Relationship Id="rId38" Type="http://schemas.openxmlformats.org/officeDocument/2006/relationships/slide" Target="slides/slide8.xml"/><Relationship Id="rId39" Type="http://schemas.openxmlformats.org/officeDocument/2006/relationships/slide" Target="slides/slide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slide" Target="slides/slide30.xml"/><Relationship Id="rId61" Type="http://schemas.openxmlformats.org/officeDocument/2006/relationships/slide" Target="slides/slide31.xml"/><Relationship Id="rId62" Type="http://schemas.openxmlformats.org/officeDocument/2006/relationships/slide" Target="slides/slide3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27521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3200" dirty="0" smtClean="0">
                <a:latin typeface="Candara" charset="0"/>
                <a:ea typeface="Candara" charset="0"/>
                <a:cs typeface="Candara" charset="0"/>
              </a:rPr>
              <a:t>Which is a worse crime – to murder you best friend or to reject God’s offer of eternal life which he provided at the cost of his son. And the fact that he created you, gave you life so that you could enjoy an eternal relationship with Him.</a:t>
            </a:r>
          </a:p>
        </p:txBody>
      </p:sp>
    </p:spTree>
    <p:extLst>
      <p:ext uri="{BB962C8B-B14F-4D97-AF65-F5344CB8AC3E}">
        <p14:creationId xmlns:p14="http://schemas.microsoft.com/office/powerpoint/2010/main" val="168560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3200" dirty="0" smtClean="0">
                <a:latin typeface="Candara" charset="0"/>
                <a:ea typeface="Candara" charset="0"/>
                <a:cs typeface="Candara" charset="0"/>
              </a:rPr>
              <a:t>Not all have the same measure of condemnation, for not all have sinned against equal amounts of light. God does not condemn a person who has not heard of Christ for rejecting Him, but rather for rejecting the light he has. </a:t>
            </a:r>
          </a:p>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0094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42789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3200" dirty="0" smtClean="0">
                <a:latin typeface="Candara" charset="0"/>
                <a:ea typeface="Candara" charset="0"/>
                <a:cs typeface="Candara" charset="0"/>
              </a:rPr>
              <a:t>–the solution to the terrible lost condition of men is the preacher who is sent, the "beautiful feet" of him who goes. Ultimately, the problem is not with God's righteousness, but with ours.</a:t>
            </a:r>
            <a:endParaRPr lang="en-US" sz="3200" dirty="0">
              <a:latin typeface="Candara" charset="0"/>
              <a:ea typeface="Candara" charset="0"/>
              <a:cs typeface="Candara" charset="0"/>
            </a:endParaRPr>
          </a:p>
        </p:txBody>
      </p:sp>
    </p:spTree>
    <p:extLst>
      <p:ext uri="{BB962C8B-B14F-4D97-AF65-F5344CB8AC3E}">
        <p14:creationId xmlns:p14="http://schemas.microsoft.com/office/powerpoint/2010/main" val="17944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buFontTx/>
              <a:buChar char="-"/>
            </a:pPr>
            <a:r>
              <a:rPr lang="en-US" sz="3200" dirty="0" smtClean="0">
                <a:latin typeface="Candara" charset="0"/>
                <a:ea typeface="Candara" charset="0"/>
                <a:cs typeface="Candara" charset="0"/>
              </a:rPr>
              <a:t>floor plan posted in a prominent place - clearly marked. What’s his responsibility?</a:t>
            </a:r>
            <a:r>
              <a:rPr lang="en-US" sz="3200" baseline="0" dirty="0" smtClean="0">
                <a:latin typeface="Candara" charset="0"/>
                <a:ea typeface="Candara" charset="0"/>
                <a:cs typeface="Candara" charset="0"/>
              </a:rPr>
              <a:t> To even discuss </a:t>
            </a:r>
            <a:r>
              <a:rPr lang="en-US" sz="3200" dirty="0" smtClean="0">
                <a:latin typeface="Candara" charset="0"/>
                <a:ea typeface="Candara" charset="0"/>
                <a:cs typeface="Candara" charset="0"/>
              </a:rPr>
              <a:t>with the patients or with a colleague the possibility of some other unmarked fire escape or recalls to them the news report he read of someone who had jumped from the tenth floor of a building and lived?</a:t>
            </a:r>
          </a:p>
          <a:p>
            <a:pPr>
              <a:buFontTx/>
              <a:buChar char="-"/>
            </a:pPr>
            <a:r>
              <a:rPr lang="en-US" sz="3200" dirty="0" smtClean="0">
                <a:latin typeface="Candara" charset="0"/>
                <a:ea typeface="Candara" charset="0"/>
                <a:cs typeface="Candara" charset="0"/>
              </a:rPr>
              <a:t> could surely be charged with criminal negligence. </a:t>
            </a:r>
          </a:p>
          <a:p>
            <a:pPr>
              <a:buFontTx/>
              <a:buChar char="-"/>
            </a:pPr>
            <a:r>
              <a:rPr lang="en-US" sz="3200" dirty="0" smtClean="0">
                <a:latin typeface="Candara" charset="0"/>
                <a:ea typeface="Candara" charset="0"/>
                <a:cs typeface="Candara" charset="0"/>
              </a:rPr>
              <a:t>He must live and labor in obedience to the facts that are certain and not delay to act. He must not lead people astray on the basis of conjecture based</a:t>
            </a:r>
            <a:r>
              <a:rPr lang="en-US" sz="3200" baseline="0" dirty="0" smtClean="0">
                <a:latin typeface="Candara" charset="0"/>
                <a:ea typeface="Candara" charset="0"/>
                <a:cs typeface="Candara" charset="0"/>
              </a:rPr>
              <a:t> on</a:t>
            </a:r>
            <a:r>
              <a:rPr lang="en-US" sz="3200" dirty="0" smtClean="0">
                <a:latin typeface="Candara" charset="0"/>
                <a:ea typeface="Candara" charset="0"/>
                <a:cs typeface="Candara" charset="0"/>
              </a:rPr>
              <a:t> limited information.</a:t>
            </a:r>
            <a:endParaRPr lang="en-US" sz="3200" dirty="0">
              <a:latin typeface="Candara" charset="0"/>
              <a:ea typeface="Candara" charset="0"/>
              <a:cs typeface="Candara" charset="0"/>
            </a:endParaRPr>
          </a:p>
        </p:txBody>
      </p:sp>
    </p:spTree>
    <p:extLst>
      <p:ext uri="{BB962C8B-B14F-4D97-AF65-F5344CB8AC3E}">
        <p14:creationId xmlns:p14="http://schemas.microsoft.com/office/powerpoint/2010/main" val="60926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indent="0">
              <a:buNone/>
            </a:pPr>
            <a:r>
              <a:rPr lang="en-US" sz="3200" dirty="0" smtClean="0">
                <a:latin typeface="Candara" charset="0"/>
                <a:ea typeface="Candara" charset="0"/>
                <a:cs typeface="Candara" charset="0"/>
              </a:rPr>
              <a:t>Abraham was pleading with God for the salvation of innocent people who did not deserve to be condemned and destroyed along with the guilty. He was appealing to God's justice, and God responded with grace more than Abraham dared ask. This crucial question recorded in the first book of the Bible is answered in the last: </a:t>
            </a:r>
          </a:p>
          <a:p>
            <a:pPr marL="0" indent="0">
              <a:buNone/>
            </a:pPr>
            <a:endParaRPr lang="en-US" sz="3200" dirty="0" smtClean="0">
              <a:latin typeface="Candara" charset="0"/>
              <a:ea typeface="Candara" charset="0"/>
              <a:cs typeface="Candara" charset="0"/>
            </a:endParaRPr>
          </a:p>
          <a:p>
            <a:pPr marL="0" indent="0">
              <a:buNone/>
            </a:pPr>
            <a:r>
              <a:rPr lang="en-US" sz="3200" dirty="0" smtClean="0">
                <a:latin typeface="Candara" charset="0"/>
                <a:ea typeface="Candara" charset="0"/>
                <a:cs typeface="Candara" charset="0"/>
              </a:rPr>
              <a:t>If we understood all of God’s ways,</a:t>
            </a:r>
            <a:r>
              <a:rPr lang="en-US" sz="3200" baseline="0" dirty="0" smtClean="0">
                <a:latin typeface="Candara" charset="0"/>
                <a:ea typeface="Candara" charset="0"/>
                <a:cs typeface="Candara" charset="0"/>
              </a:rPr>
              <a:t> he’d be such a small God.</a:t>
            </a:r>
            <a:endParaRPr lang="en-US" sz="3200" dirty="0" smtClean="0">
              <a:latin typeface="Candara" charset="0"/>
              <a:ea typeface="Candara" charset="0"/>
              <a:cs typeface="Candara" charset="0"/>
            </a:endParaRPr>
          </a:p>
        </p:txBody>
      </p:sp>
    </p:spTree>
    <p:extLst>
      <p:ext uri="{BB962C8B-B14F-4D97-AF65-F5344CB8AC3E}">
        <p14:creationId xmlns:p14="http://schemas.microsoft.com/office/powerpoint/2010/main" val="104238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60890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3200" dirty="0" smtClean="0"/>
              <a:t>Missionary</a:t>
            </a:r>
            <a:r>
              <a:rPr lang="en-US" sz="3200" baseline="0" dirty="0" smtClean="0"/>
              <a:t> from the South </a:t>
            </a:r>
            <a:r>
              <a:rPr lang="en-US" sz="3200" dirty="0" smtClean="0"/>
              <a:t> believe me, if I thought these people were already saved, I would not be here.”</a:t>
            </a:r>
          </a:p>
          <a:p>
            <a:pPr marL="0" indent="0">
              <a:buNone/>
            </a:pPr>
            <a:endParaRPr lang="en-US" sz="3200" dirty="0" smtClean="0"/>
          </a:p>
        </p:txBody>
      </p:sp>
    </p:spTree>
    <p:extLst>
      <p:ext uri="{BB962C8B-B14F-4D97-AF65-F5344CB8AC3E}">
        <p14:creationId xmlns:p14="http://schemas.microsoft.com/office/powerpoint/2010/main" val="111838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is-IS" sz="3200" b="1" dirty="0" smtClean="0">
                <a:latin typeface="Candara" charset="0"/>
                <a:ea typeface="Candara" charset="0"/>
                <a:cs typeface="Candara" charset="0"/>
              </a:rPr>
              <a:t>- </a:t>
            </a:r>
            <a:r>
              <a:rPr lang="en-US" sz="3200" b="1" dirty="0" smtClean="0">
                <a:latin typeface="Candara" charset="0"/>
                <a:ea typeface="Candara" charset="0"/>
                <a:cs typeface="Candara" charset="0"/>
              </a:rPr>
              <a:t>I</a:t>
            </a:r>
            <a:r>
              <a:rPr lang="is-IS" sz="3200" b="1" dirty="0" smtClean="0">
                <a:latin typeface="Candara" charset="0"/>
                <a:ea typeface="Candara" charset="0"/>
                <a:cs typeface="Candara" charset="0"/>
              </a:rPr>
              <a:t>f it takes 29 touches ... </a:t>
            </a:r>
            <a:r>
              <a:rPr lang="en-US" sz="3200" b="1" dirty="0" smtClean="0">
                <a:latin typeface="Candara" charset="0"/>
                <a:ea typeface="Candara" charset="0"/>
                <a:cs typeface="Candara" charset="0"/>
              </a:rPr>
              <a:t>It’s not fair for either of these people and we all need to get busy.                                                                                                                                                                           </a:t>
            </a:r>
            <a:endParaRPr lang="en-US" sz="3200" dirty="0" smtClean="0">
              <a:latin typeface="Candara" charset="0"/>
              <a:ea typeface="Candara" charset="0"/>
              <a:cs typeface="Candara" charset="0"/>
            </a:endParaRPr>
          </a:p>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84300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7904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17122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68649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876433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37634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36754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91000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094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cs typeface="MS PGothic" charset="0"/>
            </a:endParaRPr>
          </a:p>
        </p:txBody>
      </p:sp>
      <p:sp>
        <p:nvSpPr>
          <p:cNvPr id="2109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fld id="{BB0BBCF6-F4C1-334B-AD37-6729DB955013}" type="slidenum">
              <a:rPr lang="en-US" sz="1200" smtClean="0">
                <a:solidFill>
                  <a:srgbClr val="000000"/>
                </a:solidFill>
              </a:rPr>
              <a:pPr eaLnBrk="1" hangingPunct="1"/>
              <a:t>27</a:t>
            </a:fld>
            <a:endParaRPr lang="en-US" sz="1200" smtClean="0">
              <a:solidFill>
                <a:srgbClr val="000000"/>
              </a:solidFill>
            </a:endParaRPr>
          </a:p>
        </p:txBody>
      </p:sp>
    </p:spTree>
    <p:extLst>
      <p:ext uri="{BB962C8B-B14F-4D97-AF65-F5344CB8AC3E}">
        <p14:creationId xmlns:p14="http://schemas.microsoft.com/office/powerpoint/2010/main" val="207554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5884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280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a typeface="ＭＳ Ｐゴシック" charset="0"/>
              <a:cs typeface="ＭＳ Ｐゴシック" charset="0"/>
            </a:endParaRPr>
          </a:p>
        </p:txBody>
      </p:sp>
      <p:sp>
        <p:nvSpPr>
          <p:cNvPr id="332803"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MS PGothic" charset="0"/>
                <a:cs typeface="MS PGothic" charset="0"/>
              </a:defRPr>
            </a:lvl1pPr>
            <a:lvl2pPr marL="742950" indent="-285750" eaLnBrk="0" hangingPunct="0">
              <a:defRPr sz="2000" i="1">
                <a:solidFill>
                  <a:schemeClr val="tx1"/>
                </a:solidFill>
                <a:latin typeface="Eras Medium ITC" charset="0"/>
                <a:ea typeface="MS PGothic" charset="0"/>
                <a:cs typeface="MS PGothic" charset="0"/>
              </a:defRPr>
            </a:lvl2pPr>
            <a:lvl3pPr marL="1143000" indent="-228600" eaLnBrk="0" hangingPunct="0">
              <a:defRPr sz="2000" i="1">
                <a:solidFill>
                  <a:schemeClr val="tx1"/>
                </a:solidFill>
                <a:latin typeface="Eras Medium ITC" charset="0"/>
                <a:ea typeface="MS PGothic" charset="0"/>
                <a:cs typeface="MS PGothic" charset="0"/>
              </a:defRPr>
            </a:lvl3pPr>
            <a:lvl4pPr marL="1600200" indent="-228600" eaLnBrk="0" hangingPunct="0">
              <a:defRPr sz="2000" i="1">
                <a:solidFill>
                  <a:schemeClr val="tx1"/>
                </a:solidFill>
                <a:latin typeface="Eras Medium ITC" charset="0"/>
                <a:ea typeface="MS PGothic" charset="0"/>
                <a:cs typeface="MS PGothic" charset="0"/>
              </a:defRPr>
            </a:lvl4pPr>
            <a:lvl5pPr marL="2057400" indent="-228600" eaLnBrk="0" hangingPunct="0">
              <a:defRPr sz="2000" i="1">
                <a:solidFill>
                  <a:schemeClr val="tx1"/>
                </a:solidFill>
                <a:latin typeface="Eras Medium ITC" charset="0"/>
                <a:ea typeface="MS PGothic" charset="0"/>
                <a:cs typeface="MS PGothic" charset="0"/>
              </a:defRPr>
            </a:lvl5pPr>
            <a:lvl6pPr marL="25146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6pPr>
            <a:lvl7pPr marL="29718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7pPr>
            <a:lvl8pPr marL="34290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8pPr>
            <a:lvl9pPr marL="38862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9pPr>
          </a:lstStyle>
          <a:p>
            <a:pPr eaLnBrk="1" hangingPunct="1"/>
            <a:fld id="{C82B8736-955E-F142-8044-596BE02B4036}" type="slidenum">
              <a:rPr lang="en-US" sz="1200" smtClean="0">
                <a:solidFill>
                  <a:srgbClr val="000000"/>
                </a:solidFill>
                <a:ea typeface="ＭＳ Ｐゴシック" charset="0"/>
                <a:cs typeface="Arial" charset="0"/>
              </a:rPr>
              <a:pPr eaLnBrk="1" hangingPunct="1"/>
              <a:t>29</a:t>
            </a:fld>
            <a:endParaRPr lang="en-US" sz="1200" smtClean="0">
              <a:solidFill>
                <a:srgbClr val="000000"/>
              </a:solidFill>
              <a:ea typeface="ＭＳ Ｐゴシック" charset="0"/>
              <a:cs typeface="Arial" charset="0"/>
            </a:endParaRPr>
          </a:p>
        </p:txBody>
      </p:sp>
    </p:spTree>
    <p:extLst>
      <p:ext uri="{BB962C8B-B14F-4D97-AF65-F5344CB8AC3E}">
        <p14:creationId xmlns:p14="http://schemas.microsoft.com/office/powerpoint/2010/main" val="26899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cs typeface="MS PGothic" charset="0"/>
            </a:endParaRPr>
          </a:p>
        </p:txBody>
      </p:sp>
      <p:sp>
        <p:nvSpPr>
          <p:cNvPr id="13209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fld id="{32198AE5-F961-C442-8C49-64D3196CC390}" type="slidenum">
              <a:rPr lang="en-US" sz="1200">
                <a:solidFill>
                  <a:srgbClr val="000000"/>
                </a:solidFill>
              </a:rPr>
              <a:pPr eaLnBrk="1" hangingPunct="1"/>
              <a:t>30</a:t>
            </a:fld>
            <a:endParaRPr lang="en-US" sz="1200">
              <a:solidFill>
                <a:srgbClr val="000000"/>
              </a:solidFill>
            </a:endParaRPr>
          </a:p>
        </p:txBody>
      </p:sp>
    </p:spTree>
    <p:extLst>
      <p:ext uri="{BB962C8B-B14F-4D97-AF65-F5344CB8AC3E}">
        <p14:creationId xmlns:p14="http://schemas.microsoft.com/office/powerpoint/2010/main" val="191088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76834"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endParaRPr>
          </a:p>
        </p:txBody>
      </p:sp>
      <p:sp>
        <p:nvSpPr>
          <p:cNvPr id="3768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MS PGothic" charset="0"/>
                <a:cs typeface="MS PGothic" charset="0"/>
              </a:defRPr>
            </a:lvl1pPr>
            <a:lvl2pPr marL="742950" indent="-285750" eaLnBrk="0" hangingPunct="0">
              <a:defRPr sz="2000" i="1">
                <a:solidFill>
                  <a:schemeClr val="tx1"/>
                </a:solidFill>
                <a:latin typeface="Eras Medium ITC" charset="0"/>
                <a:ea typeface="MS PGothic" charset="0"/>
                <a:cs typeface="MS PGothic" charset="0"/>
              </a:defRPr>
            </a:lvl2pPr>
            <a:lvl3pPr marL="1143000" indent="-228600" eaLnBrk="0" hangingPunct="0">
              <a:defRPr sz="2000" i="1">
                <a:solidFill>
                  <a:schemeClr val="tx1"/>
                </a:solidFill>
                <a:latin typeface="Eras Medium ITC" charset="0"/>
                <a:ea typeface="MS PGothic" charset="0"/>
                <a:cs typeface="MS PGothic" charset="0"/>
              </a:defRPr>
            </a:lvl3pPr>
            <a:lvl4pPr marL="1600200" indent="-228600" eaLnBrk="0" hangingPunct="0">
              <a:defRPr sz="2000" i="1">
                <a:solidFill>
                  <a:schemeClr val="tx1"/>
                </a:solidFill>
                <a:latin typeface="Eras Medium ITC" charset="0"/>
                <a:ea typeface="MS PGothic" charset="0"/>
                <a:cs typeface="MS PGothic" charset="0"/>
              </a:defRPr>
            </a:lvl4pPr>
            <a:lvl5pPr marL="2057400" indent="-228600" eaLnBrk="0" hangingPunct="0">
              <a:defRPr sz="2000" i="1">
                <a:solidFill>
                  <a:schemeClr val="tx1"/>
                </a:solidFill>
                <a:latin typeface="Eras Medium ITC" charset="0"/>
                <a:ea typeface="MS PGothic" charset="0"/>
                <a:cs typeface="MS PGothic" charset="0"/>
              </a:defRPr>
            </a:lvl5pPr>
            <a:lvl6pPr marL="25146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6pPr>
            <a:lvl7pPr marL="29718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7pPr>
            <a:lvl8pPr marL="34290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8pPr>
            <a:lvl9pPr marL="38862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9pPr>
          </a:lstStyle>
          <a:p>
            <a:pPr eaLnBrk="1" hangingPunct="1"/>
            <a:fld id="{0EF46AAC-400B-814C-BED3-D70816BB1D26}" type="slidenum">
              <a:rPr lang="en-US" sz="1200">
                <a:solidFill>
                  <a:prstClr val="black"/>
                </a:solidFill>
                <a:ea typeface="ＭＳ Ｐゴシック" charset="0"/>
                <a:cs typeface="Arial" charset="0"/>
              </a:rPr>
              <a:pPr eaLnBrk="1" hangingPunct="1"/>
              <a:t>31</a:t>
            </a:fld>
            <a:endParaRPr lang="en-US" sz="1200">
              <a:solidFill>
                <a:prstClr val="black"/>
              </a:solidFill>
              <a:ea typeface="ＭＳ Ｐゴシック" charset="0"/>
              <a:cs typeface="Arial" charset="0"/>
            </a:endParaRPr>
          </a:p>
        </p:txBody>
      </p:sp>
    </p:spTree>
    <p:extLst>
      <p:ext uri="{BB962C8B-B14F-4D97-AF65-F5344CB8AC3E}">
        <p14:creationId xmlns:p14="http://schemas.microsoft.com/office/powerpoint/2010/main" val="198230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r>
              <a:rPr lang="en-US" sz="2000" dirty="0" smtClean="0">
                <a:solidFill>
                  <a:srgbClr val="000000"/>
                </a:solidFill>
                <a:latin typeface="Candara" charset="0"/>
                <a:ea typeface="Candara" charset="0"/>
                <a:cs typeface="Candara" charset="0"/>
                <a:sym typeface="Helvetica"/>
              </a:rPr>
              <a:t>Or as the Lion said</a:t>
            </a:r>
            <a:r>
              <a:rPr lang="en-US" sz="2000" baseline="0" dirty="0" smtClean="0">
                <a:solidFill>
                  <a:srgbClr val="000000"/>
                </a:solidFill>
                <a:latin typeface="Candara" charset="0"/>
                <a:ea typeface="Candara" charset="0"/>
                <a:cs typeface="Candara" charset="0"/>
                <a:sym typeface="Helvetica"/>
              </a:rPr>
              <a:t> “There is no other stream”</a:t>
            </a:r>
            <a:endParaRPr lang="en-US" sz="3200" dirty="0">
              <a:latin typeface="Calibri" charset="0"/>
            </a:endParaRPr>
          </a:p>
        </p:txBody>
      </p:sp>
    </p:spTree>
    <p:extLst>
      <p:ext uri="{BB962C8B-B14F-4D97-AF65-F5344CB8AC3E}">
        <p14:creationId xmlns:p14="http://schemas.microsoft.com/office/powerpoint/2010/main" val="14590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208694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46695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62085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30398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62427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spcBef>
                <a:spcPts val="0"/>
              </a:spcBef>
              <a:buNone/>
              <a:defRPr sz="1800">
                <a:solidFill>
                  <a:srgbClr val="000000"/>
                </a:solidFill>
              </a:defRPr>
            </a:pPr>
            <a:endParaRPr lang="en-US" sz="3200" dirty="0">
              <a:latin typeface="Calibri" charset="0"/>
            </a:endParaRPr>
          </a:p>
        </p:txBody>
      </p:sp>
    </p:spTree>
    <p:extLst>
      <p:ext uri="{BB962C8B-B14F-4D97-AF65-F5344CB8AC3E}">
        <p14:creationId xmlns:p14="http://schemas.microsoft.com/office/powerpoint/2010/main" val="147009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10/1/17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10/1/17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10/1/17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10/1/17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10/1/17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10/1/17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10/1/17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10/1/17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10/1/17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10/1/17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10/1/17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10/1/17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10/1/17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10/1/17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3.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3.jpe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4.jpe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10/1/17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73475457"/>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1263457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654556"/>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10/1/17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10/1/17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74640309"/>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1636386722"/>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084254296"/>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10/1/17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6.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02969" y="152400"/>
            <a:ext cx="11836631" cy="6477000"/>
          </a:xfrm>
        </p:spPr>
        <p:txBody>
          <a:bodyPr/>
          <a:lstStyle/>
          <a:p>
            <a:pPr marL="0" indent="0">
              <a:buNone/>
            </a:pPr>
            <a:r>
              <a:rPr lang="en-US" sz="2800" i="1" baseline="30000" dirty="0" smtClean="0">
                <a:latin typeface="Candara" charset="0"/>
                <a:ea typeface="Candara" charset="0"/>
                <a:cs typeface="Candara" charset="0"/>
              </a:rPr>
              <a:t>18</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The wrath of God is being revealed from heaven against all the godlessness and wickedness of people, who suppress the truth by their wickedness, </a:t>
            </a:r>
            <a:r>
              <a:rPr lang="en-US" sz="2800" i="1" baseline="30000" dirty="0">
                <a:solidFill>
                  <a:srgbClr val="FF0000"/>
                </a:solidFill>
                <a:latin typeface="Candara" charset="0"/>
                <a:ea typeface="Candara" charset="0"/>
                <a:cs typeface="Candara" charset="0"/>
              </a:rPr>
              <a:t>19</a:t>
            </a:r>
            <a:r>
              <a:rPr lang="en-US" sz="2800" i="1" dirty="0">
                <a:solidFill>
                  <a:srgbClr val="FF0000"/>
                </a:solidFill>
                <a:latin typeface="Candara" charset="0"/>
                <a:ea typeface="Candara" charset="0"/>
                <a:cs typeface="Candara" charset="0"/>
              </a:rPr>
              <a:t> since what may be known about God is plain to them, because God has made it plain to them. </a:t>
            </a:r>
            <a:r>
              <a:rPr lang="en-US" sz="2800" i="1" baseline="30000" dirty="0">
                <a:solidFill>
                  <a:srgbClr val="FF0000"/>
                </a:solidFill>
                <a:latin typeface="Candara" charset="0"/>
                <a:ea typeface="Candara" charset="0"/>
                <a:cs typeface="Candara" charset="0"/>
              </a:rPr>
              <a:t>20</a:t>
            </a:r>
            <a:r>
              <a:rPr lang="en-US" sz="2800" i="1" dirty="0">
                <a:solidFill>
                  <a:srgbClr val="FF0000"/>
                </a:solidFill>
                <a:latin typeface="Candara" charset="0"/>
                <a:ea typeface="Candara" charset="0"/>
                <a:cs typeface="Candara" charset="0"/>
              </a:rPr>
              <a:t> For since the creation of the world God’s invisible qualities—his eternal power and divine nature—have been clearly seen, being understood from what has been made, so that people are without excuse</a:t>
            </a:r>
            <a:r>
              <a:rPr lang="en-US" sz="2800" i="1" dirty="0" smtClean="0">
                <a:latin typeface="Candara" charset="0"/>
                <a:ea typeface="Candara" charset="0"/>
                <a:cs typeface="Candara" charset="0"/>
              </a:rPr>
              <a:t>. </a:t>
            </a:r>
            <a:r>
              <a:rPr lang="en-US" sz="2800" i="1" baseline="30000" dirty="0" smtClean="0">
                <a:latin typeface="Candara" charset="0"/>
                <a:ea typeface="Candara" charset="0"/>
                <a:cs typeface="Candara" charset="0"/>
              </a:rPr>
              <a:t>21</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For although they knew God, they neither glorified him as God nor gave thanks to him, but their thinking became futile and their foolish hearts were darkened. </a:t>
            </a:r>
            <a:r>
              <a:rPr lang="en-US" sz="2800" i="1" baseline="30000" dirty="0">
                <a:latin typeface="Candara" charset="0"/>
                <a:ea typeface="Candara" charset="0"/>
                <a:cs typeface="Candara" charset="0"/>
              </a:rPr>
              <a:t>22</a:t>
            </a:r>
            <a:r>
              <a:rPr lang="en-US" sz="2800" i="1" dirty="0">
                <a:latin typeface="Candara" charset="0"/>
                <a:ea typeface="Candara" charset="0"/>
                <a:cs typeface="Candara" charset="0"/>
              </a:rPr>
              <a:t> Although they claimed to be wise, they became fools </a:t>
            </a:r>
            <a:r>
              <a:rPr lang="en-US" sz="2800" i="1" baseline="30000" dirty="0">
                <a:latin typeface="Candara" charset="0"/>
                <a:ea typeface="Candara" charset="0"/>
                <a:cs typeface="Candara" charset="0"/>
              </a:rPr>
              <a:t>23</a:t>
            </a:r>
            <a:r>
              <a:rPr lang="en-US" sz="2800" i="1" dirty="0">
                <a:latin typeface="Candara" charset="0"/>
                <a:ea typeface="Candara" charset="0"/>
                <a:cs typeface="Candara" charset="0"/>
              </a:rPr>
              <a:t> and exchanged the glory of the immortal God for images made to look like a mortal human being and birds and animals and reptiles.</a:t>
            </a:r>
            <a:r>
              <a:rPr lang="en-US" sz="2800" i="1" baseline="30000" dirty="0">
                <a:latin typeface="Candara" charset="0"/>
                <a:ea typeface="Candara" charset="0"/>
                <a:cs typeface="Candara" charset="0"/>
              </a:rPr>
              <a:t>24</a:t>
            </a:r>
            <a:r>
              <a:rPr lang="en-US" sz="2800" i="1" dirty="0">
                <a:latin typeface="Candara" charset="0"/>
                <a:ea typeface="Candara" charset="0"/>
                <a:cs typeface="Candara" charset="0"/>
              </a:rPr>
              <a:t> Therefore God gave them over in the sinful desires of their hearts to sexual impurity for the degrading of their bodies with one another. </a:t>
            </a:r>
            <a:r>
              <a:rPr lang="en-US" sz="2800" i="1" baseline="30000" dirty="0">
                <a:latin typeface="Candara" charset="0"/>
                <a:ea typeface="Candara" charset="0"/>
                <a:cs typeface="Candara" charset="0"/>
              </a:rPr>
              <a:t>25</a:t>
            </a:r>
            <a:r>
              <a:rPr lang="en-US" sz="2800" i="1" dirty="0">
                <a:latin typeface="Candara" charset="0"/>
                <a:ea typeface="Candara" charset="0"/>
                <a:cs typeface="Candara" charset="0"/>
              </a:rPr>
              <a:t> They exchanged the truth about God for a lie, and worshiped and served created things rather than the Creator—who is forever praised. Amen</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Romans </a:t>
            </a:r>
            <a:r>
              <a:rPr lang="en-US" sz="2800" dirty="0">
                <a:latin typeface="Candara" charset="0"/>
                <a:ea typeface="Candara" charset="0"/>
                <a:cs typeface="Candara" charset="0"/>
              </a:rPr>
              <a:t>1:18-25 </a:t>
            </a:r>
          </a:p>
          <a:p>
            <a:pPr marL="0" indent="0">
              <a:buNone/>
            </a:pPr>
            <a:endParaRPr lang="en-US" sz="2800" dirty="0">
              <a:latin typeface="Candara" charset="0"/>
              <a:ea typeface="Candara" charset="0"/>
              <a:cs typeface="Candara" charset="0"/>
            </a:endParaRPr>
          </a:p>
        </p:txBody>
      </p:sp>
      <p:sp>
        <p:nvSpPr>
          <p:cNvPr id="2" name="TextBox 1"/>
          <p:cNvSpPr txBox="1"/>
          <p:nvPr/>
        </p:nvSpPr>
        <p:spPr>
          <a:xfrm>
            <a:off x="6184669" y="1064029"/>
            <a:ext cx="184731"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95710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4638389"/>
          </a:xfrm>
        </p:spPr>
        <p:txBody>
          <a:bodyPr/>
          <a:lstStyle/>
          <a:p>
            <a:pPr marL="0" indent="0">
              <a:buNone/>
            </a:pPr>
            <a:r>
              <a:rPr lang="en-US" sz="2800" b="1" dirty="0" smtClean="0">
                <a:latin typeface="Candara" charset="0"/>
                <a:ea typeface="Candara" charset="0"/>
                <a:cs typeface="Candara" charset="0"/>
              </a:rPr>
              <a:t>What is the unpardonable sin? </a:t>
            </a:r>
          </a:p>
          <a:p>
            <a:pPr marL="0" indent="0">
              <a:buNone/>
            </a:pPr>
            <a:endParaRPr lang="en-US" sz="2800"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The punishment must fit the crime. </a:t>
            </a:r>
          </a:p>
          <a:p>
            <a:pPr marL="0" indent="0">
              <a:buNone/>
            </a:pPr>
            <a:r>
              <a:rPr lang="en-US" sz="2800" dirty="0" smtClean="0">
                <a:latin typeface="Candara" charset="0"/>
                <a:ea typeface="Candara" charset="0"/>
                <a:cs typeface="Candara" charset="0"/>
              </a:rPr>
              <a:t>Stealing a piece of bubble gum vs. stealing all the money in a bank?</a:t>
            </a:r>
          </a:p>
          <a:p>
            <a:pPr marL="0" indent="0">
              <a:buNone/>
            </a:pPr>
            <a:endParaRPr lang="en-US" sz="2800" dirty="0">
              <a:latin typeface="Candara" charset="0"/>
              <a:ea typeface="Candara" charset="0"/>
              <a:cs typeface="Candara" charset="0"/>
            </a:endParaRPr>
          </a:p>
          <a:p>
            <a:pPr marL="0" indent="0">
              <a:buNone/>
            </a:pPr>
            <a:r>
              <a:rPr lang="en-US" sz="2800" dirty="0" smtClean="0">
                <a:latin typeface="Candara" charset="0"/>
                <a:ea typeface="Candara" charset="0"/>
                <a:cs typeface="Candara" charset="0"/>
              </a:rPr>
              <a:t>The most heinous sin ever is to ignore and reject God’s love and sacrifice for us. Those that do it must spend eternity separated from God.</a:t>
            </a:r>
          </a:p>
          <a:p>
            <a:pPr marL="0" indent="0">
              <a:buNone/>
            </a:pPr>
            <a:endParaRPr lang="en-US" sz="2800" dirty="0">
              <a:latin typeface="Candara" charset="0"/>
              <a:ea typeface="Candara" charset="0"/>
              <a:cs typeface="Candara" charset="0"/>
            </a:endParaRPr>
          </a:p>
          <a:p>
            <a:pPr marL="514350" indent="-514350">
              <a:buFont typeface="+mj-lt"/>
              <a:buAutoNum type="arabicPeriod"/>
            </a:pPr>
            <a:r>
              <a:rPr lang="en-US" sz="2800" b="1" dirty="0">
                <a:latin typeface="Candara" charset="0"/>
                <a:ea typeface="Candara" charset="0"/>
                <a:cs typeface="Candara" charset="0"/>
              </a:rPr>
              <a:t>Because of sin, all stand condemned before God.</a:t>
            </a:r>
          </a:p>
          <a:p>
            <a:pPr marL="514350" indent="-514350">
              <a:buFont typeface="+mj-lt"/>
              <a:buAutoNum type="arabicPeriod"/>
            </a:pPr>
            <a:r>
              <a:rPr lang="en-US" sz="2800" b="1" dirty="0">
                <a:latin typeface="Candara" charset="0"/>
                <a:ea typeface="Candara" charset="0"/>
                <a:cs typeface="Candara" charset="0"/>
              </a:rPr>
              <a:t>Everyone is without excuse for not knowing God exists.  (Romans 1</a:t>
            </a:r>
            <a:r>
              <a:rPr lang="en-US" sz="2800" b="1" dirty="0" smtClean="0">
                <a:latin typeface="Candara" charset="0"/>
                <a:ea typeface="Candara" charset="0"/>
                <a:cs typeface="Candara" charset="0"/>
              </a:rPr>
              <a:t>)</a:t>
            </a:r>
          </a:p>
          <a:p>
            <a:pPr marL="514350" indent="-514350">
              <a:buFont typeface="+mj-lt"/>
              <a:buAutoNum type="arabicPeriod"/>
            </a:pPr>
            <a:r>
              <a:rPr lang="en-US" sz="2800" b="1" dirty="0" smtClean="0">
                <a:latin typeface="Candara" charset="0"/>
                <a:ea typeface="Candara" charset="0"/>
                <a:cs typeface="Candara" charset="0"/>
              </a:rPr>
              <a:t>Rejecting God’s love and salvation is the most heinous crime ever.</a:t>
            </a:r>
          </a:p>
          <a:p>
            <a:pPr marL="0" indent="0">
              <a:buNone/>
            </a:pPr>
            <a:endParaRPr lang="en-US" sz="2800" dirty="0" smtClean="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0686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90600"/>
            <a:ext cx="11811000" cy="5867400"/>
          </a:xfrm>
        </p:spPr>
        <p:txBody>
          <a:bodyPr/>
          <a:lstStyle/>
          <a:p>
            <a:pPr marL="0" indent="0">
              <a:buNone/>
            </a:pPr>
            <a:r>
              <a:rPr lang="en-US" sz="2800" b="1" dirty="0" smtClean="0">
                <a:latin typeface="Candara" charset="0"/>
                <a:ea typeface="Candara" charset="0"/>
                <a:cs typeface="Candara" charset="0"/>
              </a:rPr>
              <a:t>What will judgement be based upon?</a:t>
            </a:r>
          </a:p>
          <a:p>
            <a:pPr marL="0" indent="0">
              <a:buNone/>
            </a:pPr>
            <a:endParaRPr lang="en-US" sz="1400" dirty="0">
              <a:latin typeface="Candara" charset="0"/>
              <a:ea typeface="Candara" charset="0"/>
              <a:cs typeface="Candara" charset="0"/>
            </a:endParaRPr>
          </a:p>
          <a:p>
            <a:pPr marL="0" indent="0">
              <a:buNone/>
            </a:pPr>
            <a:r>
              <a:rPr lang="en-US" sz="2800" i="1" dirty="0">
                <a:latin typeface="Candara" charset="0"/>
                <a:ea typeface="Candara" charset="0"/>
                <a:cs typeface="Candara" charset="0"/>
              </a:rPr>
              <a:t>That servant who knows his master's will and does not get ready or does not do what his master wants will be beaten with many blows. But the one who does not know and does things deserving punishment will be beaten with few blows. From everyone who has been given much, much will be demanded; and from the one who has been entrusted with much, much more will be </a:t>
            </a:r>
            <a:r>
              <a:rPr lang="en-US" sz="2800" i="1" dirty="0" smtClean="0">
                <a:latin typeface="Candara" charset="0"/>
                <a:ea typeface="Candara" charset="0"/>
                <a:cs typeface="Candara" charset="0"/>
              </a:rPr>
              <a:t>asked.</a:t>
            </a:r>
          </a:p>
          <a:p>
            <a:pPr marL="0" indent="0">
              <a:buNone/>
            </a:pPr>
            <a:r>
              <a:rPr lang="en-US" sz="2800" i="1" dirty="0">
                <a:latin typeface="Candara" charset="0"/>
                <a:ea typeface="Candara" charset="0"/>
                <a:cs typeface="Candara" charset="0"/>
              </a:rPr>
              <a:t>	</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a:t>
            </a:r>
            <a:r>
              <a:rPr lang="en-US" sz="2800" dirty="0">
                <a:latin typeface="Candara" charset="0"/>
                <a:ea typeface="Candara" charset="0"/>
                <a:cs typeface="Candara" charset="0"/>
              </a:rPr>
              <a:t>Luke 12:47-48</a:t>
            </a:r>
            <a:r>
              <a:rPr lang="en-US" sz="2800" dirty="0" smtClean="0">
                <a:latin typeface="Candara" charset="0"/>
                <a:ea typeface="Candara" charset="0"/>
                <a:cs typeface="Candara" charset="0"/>
              </a:rPr>
              <a:t>)</a:t>
            </a:r>
          </a:p>
          <a:p>
            <a:pPr marL="0" indent="0">
              <a:buNone/>
            </a:pPr>
            <a:endParaRPr lang="en-US" sz="2800" dirty="0">
              <a:latin typeface="Candara" charset="0"/>
              <a:ea typeface="Candara" charset="0"/>
              <a:cs typeface="Candara" charset="0"/>
            </a:endParaRPr>
          </a:p>
          <a:p>
            <a:r>
              <a:rPr lang="en-US" sz="2800" b="1" dirty="0" smtClean="0">
                <a:latin typeface="Candara" charset="0"/>
                <a:ea typeface="Candara" charset="0"/>
                <a:cs typeface="Candara" charset="0"/>
              </a:rPr>
              <a:t>On the Judgment Day there apparently will be differing levels of punishment based on what people know of God’s will.</a:t>
            </a: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3564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6009989"/>
          </a:xfrm>
        </p:spPr>
        <p:txBody>
          <a:bodyPr/>
          <a:lstStyle/>
          <a:p>
            <a:pPr marL="0" indent="0">
              <a:buNone/>
            </a:pPr>
            <a:r>
              <a:rPr lang="en-US" sz="2800" dirty="0">
                <a:latin typeface="Candara" charset="0"/>
                <a:ea typeface="Candara" charset="0"/>
                <a:cs typeface="Candara" charset="0"/>
              </a:rPr>
              <a:t> </a:t>
            </a:r>
            <a:r>
              <a:rPr lang="en-US" sz="2800" i="1" dirty="0" smtClean="0">
                <a:latin typeface="Candara" charset="0"/>
                <a:ea typeface="Candara" charset="0"/>
                <a:cs typeface="Candara" charset="0"/>
              </a:rPr>
              <a:t>The </a:t>
            </a:r>
            <a:r>
              <a:rPr lang="en-US" sz="2800" i="1" dirty="0">
                <a:latin typeface="Candara" charset="0"/>
                <a:ea typeface="Candara" charset="0"/>
                <a:cs typeface="Candara" charset="0"/>
              </a:rPr>
              <a:t>disciples came to him and asked, "Why do you speak to the people in parables?" He replied, "The knowledge of the secrets of the kingdom of heaven has been given to you, but not to them. </a:t>
            </a:r>
            <a:r>
              <a:rPr lang="en-US" sz="2800" i="1" dirty="0">
                <a:solidFill>
                  <a:srgbClr val="FF0000"/>
                </a:solidFill>
                <a:latin typeface="Candara" charset="0"/>
                <a:ea typeface="Candara" charset="0"/>
                <a:cs typeface="Candara" charset="0"/>
              </a:rPr>
              <a:t>Whoever has will be given more</a:t>
            </a:r>
            <a:r>
              <a:rPr lang="en-US" sz="2800" i="1" dirty="0">
                <a:latin typeface="Candara" charset="0"/>
                <a:ea typeface="Candara" charset="0"/>
                <a:cs typeface="Candara" charset="0"/>
              </a:rPr>
              <a:t>, and he will have an abundance. Whoever does not have, even what he has will be taken from him. This is why I speak…in parables</a:t>
            </a:r>
            <a:r>
              <a:rPr lang="en-US" sz="2800" i="1" dirty="0" smtClean="0">
                <a:latin typeface="Candara" charset="0"/>
                <a:ea typeface="Candara" charset="0"/>
                <a:cs typeface="Candara" charset="0"/>
              </a:rPr>
              <a:t>:..  Though </a:t>
            </a:r>
            <a:r>
              <a:rPr lang="en-US" sz="2800" i="1" dirty="0">
                <a:latin typeface="Candara" charset="0"/>
                <a:ea typeface="Candara" charset="0"/>
                <a:cs typeface="Candara" charset="0"/>
              </a:rPr>
              <a:t>seeing, they do not see; though hearing, they do not hear or understand" </a:t>
            </a:r>
            <a:r>
              <a:rPr lang="en-US" sz="2800" dirty="0">
                <a:latin typeface="Candara" charset="0"/>
                <a:ea typeface="Candara" charset="0"/>
                <a:cs typeface="Candara" charset="0"/>
              </a:rPr>
              <a:t>(Matthew 13:10-13). </a:t>
            </a:r>
            <a:r>
              <a:rPr lang="en-US" sz="2800" dirty="0" smtClean="0">
                <a:latin typeface="Candara" charset="0"/>
                <a:ea typeface="Candara" charset="0"/>
                <a:cs typeface="Candara" charset="0"/>
              </a:rPr>
              <a:t>(</a:t>
            </a:r>
            <a:r>
              <a:rPr lang="en-US" sz="2800" dirty="0" err="1" smtClean="0">
                <a:latin typeface="Candara" charset="0"/>
                <a:ea typeface="Candara" charset="0"/>
                <a:cs typeface="Candara" charset="0"/>
              </a:rPr>
              <a:t>cf</a:t>
            </a:r>
            <a:r>
              <a:rPr lang="en-US" sz="2800" dirty="0" smtClean="0">
                <a:latin typeface="Candara" charset="0"/>
                <a:ea typeface="Candara" charset="0"/>
                <a:cs typeface="Candara" charset="0"/>
              </a:rPr>
              <a:t> </a:t>
            </a:r>
            <a:r>
              <a:rPr lang="en-US" sz="2800" dirty="0">
                <a:latin typeface="Candara" charset="0"/>
                <a:ea typeface="Candara" charset="0"/>
                <a:cs typeface="Candara" charset="0"/>
              </a:rPr>
              <a:t>Mark 4:21-25) </a:t>
            </a:r>
            <a:endParaRPr lang="en-US" sz="2800" dirty="0" smtClean="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The pattern we see in scripture is that those that seek the truth are given more.</a:t>
            </a:r>
            <a:endParaRPr lang="en-US" sz="2800" b="1" dirty="0">
              <a:latin typeface="Candara" charset="0"/>
              <a:ea typeface="Candara" charset="0"/>
              <a:cs typeface="Candara" charset="0"/>
            </a:endParaRPr>
          </a:p>
          <a:p>
            <a:pPr marL="0" indent="0">
              <a:buNone/>
            </a:pPr>
            <a:r>
              <a:rPr lang="en-US" sz="2800" dirty="0" smtClean="0">
                <a:latin typeface="Candara" charset="0"/>
                <a:ea typeface="Candara" charset="0"/>
                <a:cs typeface="Candara" charset="0"/>
              </a:rPr>
              <a:t>Ex.  Cornelius, the Ethiopian Eunuch, the “devout men” at Pentecost </a:t>
            </a:r>
            <a:r>
              <a:rPr lang="is-IS" sz="2800" dirty="0" smtClean="0">
                <a:latin typeface="Candara" charset="0"/>
                <a:ea typeface="Candara" charset="0"/>
                <a:cs typeface="Candara" charset="0"/>
              </a:rPr>
              <a:t>…</a:t>
            </a: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957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5857589"/>
          </a:xfrm>
        </p:spPr>
        <p:txBody>
          <a:bodyPr/>
          <a:lstStyle/>
          <a:p>
            <a:pPr marL="0" indent="0">
              <a:buNone/>
            </a:pPr>
            <a:r>
              <a:rPr lang="en-US" sz="2800" i="1" baseline="30000" dirty="0" smtClean="0">
                <a:latin typeface="Candara" charset="0"/>
                <a:ea typeface="Candara" charset="0"/>
                <a:cs typeface="Candara" charset="0"/>
              </a:rPr>
              <a:t>14</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How, then, can they call on the one they have not believed in? And how can they believe in the one of whom they have not heard? And how can they hear without someone preaching to them? </a:t>
            </a:r>
            <a:r>
              <a:rPr lang="en-US" sz="2800" i="1" baseline="30000" dirty="0">
                <a:latin typeface="Candara" charset="0"/>
                <a:ea typeface="Candara" charset="0"/>
                <a:cs typeface="Candara" charset="0"/>
              </a:rPr>
              <a:t>15</a:t>
            </a:r>
            <a:r>
              <a:rPr lang="en-US" sz="2800" i="1" dirty="0">
                <a:latin typeface="Candara" charset="0"/>
                <a:ea typeface="Candara" charset="0"/>
                <a:cs typeface="Candara" charset="0"/>
              </a:rPr>
              <a:t> And how can anyone preach unless they are sent? As it is written: “How beautiful are the feet of those who bring good news</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Romans 10:14,15</a:t>
            </a:r>
            <a:endParaRPr lang="en-US" sz="2800" dirty="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r>
              <a:rPr lang="en-US" sz="2800" b="1" dirty="0">
                <a:latin typeface="Candara" charset="0"/>
                <a:ea typeface="Candara" charset="0"/>
                <a:cs typeface="Candara" charset="0"/>
              </a:rPr>
              <a:t> God’s method for dispensing the Good News is a human messenger. </a:t>
            </a: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93564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5476589"/>
          </a:xfrm>
        </p:spPr>
        <p:txBody>
          <a:bodyPr/>
          <a:lstStyle/>
          <a:p>
            <a:pPr marL="0" indent="0">
              <a:buNone/>
            </a:pPr>
            <a:r>
              <a:rPr lang="en-US" sz="2800" dirty="0">
                <a:latin typeface="Candara" charset="0"/>
                <a:ea typeface="Candara" charset="0"/>
                <a:cs typeface="Candara" charset="0"/>
              </a:rPr>
              <a:t> </a:t>
            </a:r>
            <a:r>
              <a:rPr lang="en-US" sz="2800" dirty="0" smtClean="0">
                <a:latin typeface="Candara" charset="0"/>
                <a:ea typeface="Candara" charset="0"/>
                <a:cs typeface="Candara" charset="0"/>
              </a:rPr>
              <a:t>Does God have an alternative method?</a:t>
            </a:r>
          </a:p>
          <a:p>
            <a:pPr marL="0" indent="0">
              <a:buNone/>
            </a:pPr>
            <a:endParaRPr lang="en-US" sz="2800"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Purgatory?</a:t>
            </a:r>
          </a:p>
          <a:p>
            <a:pPr marL="0" indent="0">
              <a:buNone/>
            </a:pPr>
            <a:endParaRPr lang="en-US" sz="2800"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If </a:t>
            </a:r>
            <a:r>
              <a:rPr lang="en-US" sz="2800" b="1" dirty="0">
                <a:latin typeface="Candara" charset="0"/>
                <a:ea typeface="Candara" charset="0"/>
                <a:cs typeface="Candara" charset="0"/>
              </a:rPr>
              <a:t>there is an alternative, God has not told us of it</a:t>
            </a:r>
            <a:r>
              <a:rPr lang="en-US" sz="2800" b="1" dirty="0" smtClean="0">
                <a:latin typeface="Candara" charset="0"/>
                <a:ea typeface="Candara" charset="0"/>
                <a:cs typeface="Candara" charset="0"/>
              </a:rPr>
              <a:t>.</a:t>
            </a:r>
          </a:p>
          <a:p>
            <a:pPr marL="0" indent="0">
              <a:buNone/>
            </a:pPr>
            <a:endParaRPr lang="en-US" sz="2800" b="1"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Ex. Security Guard on the 10</a:t>
            </a:r>
            <a:r>
              <a:rPr lang="en-US" sz="2800" b="1" baseline="30000" dirty="0" smtClean="0">
                <a:latin typeface="Candara" charset="0"/>
                <a:ea typeface="Candara" charset="0"/>
                <a:cs typeface="Candara" charset="0"/>
              </a:rPr>
              <a:t>th</a:t>
            </a:r>
            <a:r>
              <a:rPr lang="en-US" sz="2800" b="1" dirty="0" smtClean="0">
                <a:latin typeface="Candara" charset="0"/>
                <a:ea typeface="Candara" charset="0"/>
                <a:cs typeface="Candara" charset="0"/>
              </a:rPr>
              <a:t> floor of an office</a:t>
            </a:r>
          </a:p>
          <a:p>
            <a:pPr marL="0" indent="0">
              <a:buNone/>
            </a:pPr>
            <a:r>
              <a:rPr lang="en-US" sz="2800" b="1" dirty="0" smtClean="0">
                <a:latin typeface="Candara" charset="0"/>
                <a:ea typeface="Candara" charset="0"/>
                <a:cs typeface="Candara" charset="0"/>
              </a:rPr>
              <a:t>        shepherd on an island </a:t>
            </a:r>
            <a:endParaRPr lang="en-US" sz="2800" dirty="0" smtClean="0">
              <a:latin typeface="Candara" charset="0"/>
              <a:ea typeface="Candara" charset="0"/>
              <a:cs typeface="Candara" charset="0"/>
            </a:endParaRPr>
          </a:p>
          <a:p>
            <a:pPr marL="0" indent="0">
              <a:buNone/>
            </a:pPr>
            <a:endParaRPr lang="en-US" sz="2800" i="1" dirty="0">
              <a:latin typeface="Candara" charset="0"/>
              <a:ea typeface="Candara" charset="0"/>
              <a:cs typeface="Candara" charset="0"/>
            </a:endParaRPr>
          </a:p>
          <a:p>
            <a:pPr marL="0" indent="0">
              <a:buNone/>
            </a:pPr>
            <a:r>
              <a:rPr lang="en-US" sz="2800" b="1" i="1" dirty="0" smtClean="0">
                <a:latin typeface="Candara" charset="0"/>
                <a:ea typeface="Candara" charset="0"/>
                <a:cs typeface="Candara" charset="0"/>
              </a:rPr>
              <a:t>What about dreams to those in the Muslim world?</a:t>
            </a:r>
            <a:endParaRPr lang="en-US" sz="2800" b="1" dirty="0">
              <a:latin typeface="Candara" charset="0"/>
              <a:ea typeface="Candara" charset="0"/>
              <a:cs typeface="Candara" charset="0"/>
            </a:endParaRPr>
          </a:p>
          <a:p>
            <a:pPr marL="0" indent="0">
              <a:buNone/>
            </a:pPr>
            <a:endParaRPr lang="en-US" sz="2800" i="1" dirty="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8561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5476589"/>
          </a:xfrm>
        </p:spPr>
        <p:txBody>
          <a:bodyPr/>
          <a:lstStyle/>
          <a:p>
            <a:pPr marL="0" indent="0">
              <a:buNone/>
            </a:pPr>
            <a:r>
              <a:rPr lang="en-US" sz="2800" i="1" dirty="0" smtClean="0">
                <a:latin typeface="Candara" charset="0"/>
                <a:ea typeface="Candara" charset="0"/>
                <a:cs typeface="Candara" charset="0"/>
              </a:rPr>
              <a:t>"</a:t>
            </a:r>
            <a:r>
              <a:rPr lang="en-US" sz="2800" i="1" dirty="0">
                <a:latin typeface="Candara" charset="0"/>
                <a:ea typeface="Candara" charset="0"/>
                <a:cs typeface="Candara" charset="0"/>
              </a:rPr>
              <a:t>Will not the Judge of all the earth do right?" </a:t>
            </a:r>
            <a:r>
              <a:rPr lang="en-US" sz="2800" dirty="0">
                <a:latin typeface="Candara" charset="0"/>
                <a:ea typeface="Candara" charset="0"/>
                <a:cs typeface="Candara" charset="0"/>
              </a:rPr>
              <a:t>(Gen. 18:25). </a:t>
            </a:r>
            <a:endParaRPr lang="en-US" sz="2800" dirty="0" smtClean="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r>
              <a:rPr lang="en-US" sz="2800" i="1" baseline="30000" dirty="0" smtClean="0">
                <a:latin typeface="Candara" charset="0"/>
                <a:ea typeface="Candara" charset="0"/>
                <a:cs typeface="Candara" charset="0"/>
              </a:rPr>
              <a:t>9 </a:t>
            </a:r>
            <a:r>
              <a:rPr lang="en-US" sz="2800" i="1" dirty="0">
                <a:latin typeface="Candara" charset="0"/>
                <a:ea typeface="Candara" charset="0"/>
                <a:cs typeface="Candara" charset="0"/>
              </a:rPr>
              <a:t>Whoever is wise, let him understand these things</a:t>
            </a:r>
            <a:r>
              <a:rPr lang="en-US" sz="2800" i="1" dirty="0" smtClean="0">
                <a:latin typeface="Candara" charset="0"/>
                <a:ea typeface="Candara" charset="0"/>
                <a:cs typeface="Candara" charset="0"/>
              </a:rPr>
              <a:t>; whoever </a:t>
            </a:r>
            <a:r>
              <a:rPr lang="en-US" sz="2800" i="1" dirty="0">
                <a:latin typeface="Candara" charset="0"/>
                <a:ea typeface="Candara" charset="0"/>
                <a:cs typeface="Candara" charset="0"/>
              </a:rPr>
              <a:t>is discerning, let him know them</a:t>
            </a:r>
            <a:r>
              <a:rPr lang="en-US" sz="2800" i="1" dirty="0" smtClean="0">
                <a:latin typeface="Candara" charset="0"/>
                <a:ea typeface="Candara" charset="0"/>
                <a:cs typeface="Candara" charset="0"/>
              </a:rPr>
              <a:t>; for </a:t>
            </a:r>
            <a:r>
              <a:rPr lang="en-US" sz="2800" i="1" dirty="0">
                <a:latin typeface="Candara" charset="0"/>
                <a:ea typeface="Candara" charset="0"/>
                <a:cs typeface="Candara" charset="0"/>
              </a:rPr>
              <a:t>the ways of the Lord are right</a:t>
            </a:r>
            <a:r>
              <a:rPr lang="en-US" sz="2800" i="1" dirty="0" smtClean="0">
                <a:latin typeface="Candara" charset="0"/>
                <a:ea typeface="Candara" charset="0"/>
                <a:cs typeface="Candara" charset="0"/>
              </a:rPr>
              <a:t>, and </a:t>
            </a:r>
            <a:r>
              <a:rPr lang="en-US" sz="2800" i="1" dirty="0">
                <a:latin typeface="Candara" charset="0"/>
                <a:ea typeface="Candara" charset="0"/>
                <a:cs typeface="Candara" charset="0"/>
              </a:rPr>
              <a:t>the upright walk </a:t>
            </a:r>
            <a:r>
              <a:rPr lang="en-US" sz="2800" i="1" dirty="0" smtClean="0">
                <a:latin typeface="Candara" charset="0"/>
                <a:ea typeface="Candara" charset="0"/>
                <a:cs typeface="Candara" charset="0"/>
              </a:rPr>
              <a:t>in them, but </a:t>
            </a:r>
            <a:r>
              <a:rPr lang="en-US" sz="2800" i="1" dirty="0">
                <a:latin typeface="Candara" charset="0"/>
                <a:ea typeface="Candara" charset="0"/>
                <a:cs typeface="Candara" charset="0"/>
              </a:rPr>
              <a:t>transgressors stumble in them</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Hosea </a:t>
            </a:r>
            <a:r>
              <a:rPr lang="en-US" sz="2800" dirty="0">
                <a:latin typeface="Candara" charset="0"/>
                <a:ea typeface="Candara" charset="0"/>
                <a:cs typeface="Candara" charset="0"/>
              </a:rPr>
              <a:t>14:9 </a:t>
            </a:r>
            <a:r>
              <a:rPr lang="en-US" sz="2800" dirty="0" smtClean="0">
                <a:latin typeface="Candara" charset="0"/>
                <a:ea typeface="Candara" charset="0"/>
                <a:cs typeface="Candara" charset="0"/>
              </a:rPr>
              <a:t> </a:t>
            </a:r>
          </a:p>
          <a:p>
            <a:pPr marL="0" indent="0">
              <a:buNone/>
            </a:pPr>
            <a:endParaRPr lang="en-US" sz="2800" dirty="0">
              <a:latin typeface="Candara" charset="0"/>
              <a:ea typeface="Candara" charset="0"/>
              <a:cs typeface="Candara" charset="0"/>
            </a:endParaRPr>
          </a:p>
          <a:p>
            <a:pPr marL="0" indent="0">
              <a:buNone/>
            </a:pPr>
            <a:r>
              <a:rPr lang="en-US" sz="2800" i="1" baseline="30000" dirty="0" smtClean="0">
                <a:latin typeface="Candara" charset="0"/>
                <a:ea typeface="Candara" charset="0"/>
                <a:cs typeface="Candara" charset="0"/>
              </a:rPr>
              <a:t>9</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For as the heavens are higher than the </a:t>
            </a:r>
            <a:r>
              <a:rPr lang="en-US" sz="2800" i="1" dirty="0" smtClean="0">
                <a:latin typeface="Candara" charset="0"/>
                <a:ea typeface="Candara" charset="0"/>
                <a:cs typeface="Candara" charset="0"/>
              </a:rPr>
              <a:t>earth, so </a:t>
            </a:r>
            <a:r>
              <a:rPr lang="en-US" sz="2800" i="1" dirty="0">
                <a:latin typeface="Candara" charset="0"/>
                <a:ea typeface="Candara" charset="0"/>
                <a:cs typeface="Candara" charset="0"/>
              </a:rPr>
              <a:t>are my ways higher than your </a:t>
            </a:r>
            <a:r>
              <a:rPr lang="en-US" sz="2800" i="1" dirty="0" smtClean="0">
                <a:latin typeface="Candara" charset="0"/>
                <a:ea typeface="Candara" charset="0"/>
                <a:cs typeface="Candara" charset="0"/>
              </a:rPr>
              <a:t>ways and </a:t>
            </a:r>
            <a:r>
              <a:rPr lang="en-US" sz="2800" i="1" dirty="0">
                <a:latin typeface="Candara" charset="0"/>
                <a:ea typeface="Candara" charset="0"/>
                <a:cs typeface="Candara" charset="0"/>
              </a:rPr>
              <a:t>my thoughts than your thoughts</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higher than your </a:t>
            </a:r>
            <a:r>
              <a:rPr lang="en-US" sz="2800" i="1" dirty="0" smtClean="0">
                <a:latin typeface="Candara" charset="0"/>
                <a:ea typeface="Candara" charset="0"/>
                <a:cs typeface="Candara" charset="0"/>
              </a:rPr>
              <a:t>ways and </a:t>
            </a:r>
            <a:r>
              <a:rPr lang="en-US" sz="2800" i="1" dirty="0">
                <a:latin typeface="Candara" charset="0"/>
                <a:ea typeface="Candara" charset="0"/>
                <a:cs typeface="Candara" charset="0"/>
              </a:rPr>
              <a:t>my thoughts than your thoughts. </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Isaiah 55:9</a:t>
            </a: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204545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5476589"/>
          </a:xfrm>
        </p:spPr>
        <p:txBody>
          <a:bodyPr/>
          <a:lstStyle/>
          <a:p>
            <a:pPr marL="0" indent="0">
              <a:buNone/>
            </a:pPr>
            <a:r>
              <a:rPr lang="en-US" sz="2800" b="1" dirty="0" smtClean="0">
                <a:latin typeface="Candara" charset="0"/>
                <a:ea typeface="Candara" charset="0"/>
                <a:cs typeface="Candara" charset="0"/>
              </a:rPr>
              <a:t>The argument of:  “The way life is.</a:t>
            </a:r>
            <a:br>
              <a:rPr lang="en-US" sz="2800" b="1" dirty="0" smtClean="0">
                <a:latin typeface="Candara" charset="0"/>
                <a:ea typeface="Candara" charset="0"/>
                <a:cs typeface="Candara" charset="0"/>
              </a:rPr>
            </a:br>
            <a:endParaRPr lang="en-US" sz="2800" b="1" dirty="0" smtClean="0">
              <a:latin typeface="Candara" charset="0"/>
              <a:ea typeface="Candara" charset="0"/>
              <a:cs typeface="Candara" charset="0"/>
            </a:endParaRPr>
          </a:p>
          <a:p>
            <a:pPr marL="0" indent="0">
              <a:buNone/>
            </a:pPr>
            <a:r>
              <a:rPr lang="en-US" sz="2800" i="1" dirty="0" smtClean="0">
                <a:latin typeface="Candara" charset="0"/>
                <a:ea typeface="Candara" charset="0"/>
                <a:cs typeface="Candara" charset="0"/>
              </a:rPr>
              <a:t>Families of divorce and alcoholism, unbelief</a:t>
            </a:r>
          </a:p>
          <a:p>
            <a:pPr marL="0" indent="0">
              <a:buNone/>
            </a:pPr>
            <a:r>
              <a:rPr lang="en-US" sz="2800" i="1" dirty="0" smtClean="0">
                <a:latin typeface="Candara" charset="0"/>
                <a:ea typeface="Candara" charset="0"/>
                <a:cs typeface="Candara" charset="0"/>
              </a:rPr>
              <a:t>vs</a:t>
            </a:r>
            <a:endParaRPr lang="en-US" sz="2800" i="1" dirty="0">
              <a:latin typeface="Candara" charset="0"/>
              <a:ea typeface="Candara" charset="0"/>
              <a:cs typeface="Candara" charset="0"/>
            </a:endParaRPr>
          </a:p>
          <a:p>
            <a:pPr marL="0" indent="0">
              <a:buNone/>
            </a:pPr>
            <a:r>
              <a:rPr lang="en-US" sz="2800" i="1" dirty="0" smtClean="0">
                <a:latin typeface="Candara" charset="0"/>
                <a:ea typeface="Candara" charset="0"/>
                <a:cs typeface="Candara" charset="0"/>
              </a:rPr>
              <a:t>Families with no history of divorce, alcoholism and all are believers.</a:t>
            </a:r>
            <a:endParaRPr lang="en-US" sz="2800" dirty="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r>
              <a:rPr lang="en-US" sz="2800" dirty="0" smtClean="0">
                <a:latin typeface="Candara" charset="0"/>
                <a:ea typeface="Candara" charset="0"/>
                <a:cs typeface="Candara" charset="0"/>
              </a:rPr>
              <a:t>Our actions do have a powerful influence on our children and their children, but those with generations of sin can still break out of it.</a:t>
            </a: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757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5476589"/>
          </a:xfrm>
        </p:spPr>
        <p:txBody>
          <a:bodyPr/>
          <a:lstStyle/>
          <a:p>
            <a:pPr marL="0" indent="0">
              <a:buNone/>
            </a:pPr>
            <a:r>
              <a:rPr lang="en-US" sz="2800" dirty="0" smtClean="0">
                <a:latin typeface="Candara" charset="0"/>
                <a:ea typeface="Candara" charset="0"/>
                <a:cs typeface="Candara" charset="0"/>
              </a:rPr>
              <a:t>“Everyone is already saved, I’m merely announcing </a:t>
            </a:r>
            <a:r>
              <a:rPr lang="en-US" sz="2800" dirty="0">
                <a:latin typeface="Candara" charset="0"/>
                <a:ea typeface="Candara" charset="0"/>
                <a:cs typeface="Candara" charset="0"/>
              </a:rPr>
              <a:t>to them the salvation they already </a:t>
            </a:r>
            <a:r>
              <a:rPr lang="en-US" sz="2800" dirty="0" smtClean="0">
                <a:latin typeface="Candara" charset="0"/>
                <a:ea typeface="Candara" charset="0"/>
                <a:cs typeface="Candara" charset="0"/>
              </a:rPr>
              <a:t>have.”</a:t>
            </a:r>
          </a:p>
          <a:p>
            <a:pPr marL="0" indent="0">
              <a:buNone/>
            </a:pPr>
            <a:r>
              <a:rPr lang="en-US" sz="2800" dirty="0" smtClean="0">
                <a:latin typeface="Candara" charset="0"/>
                <a:ea typeface="Candara" charset="0"/>
                <a:cs typeface="Candara" charset="0"/>
              </a:rPr>
              <a:t/>
            </a:r>
            <a:br>
              <a:rPr lang="en-US" sz="2800" dirty="0" smtClean="0">
                <a:latin typeface="Candara" charset="0"/>
                <a:ea typeface="Candara" charset="0"/>
                <a:cs typeface="Candara" charset="0"/>
              </a:rPr>
            </a:b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031579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066800"/>
            <a:ext cx="11887200" cy="5638800"/>
          </a:xfrm>
        </p:spPr>
        <p:txBody>
          <a:bodyPr/>
          <a:lstStyle/>
          <a:p>
            <a:pPr marL="0" indent="0">
              <a:buNone/>
            </a:pPr>
            <a:r>
              <a:rPr lang="is-IS" sz="2800" b="1" dirty="0" smtClean="0">
                <a:latin typeface="Candara" charset="0"/>
                <a:ea typeface="Candara" charset="0"/>
                <a:cs typeface="Candara" charset="0"/>
              </a:rPr>
              <a:t>Is it fair that any person hear the gospel a second time, while there still remain those who’ve never heard it for the first time?</a:t>
            </a: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The Issue of Fairness</a:t>
            </a:r>
          </a:p>
        </p:txBody>
      </p:sp>
    </p:spTree>
    <p:extLst>
      <p:ext uri="{BB962C8B-B14F-4D97-AF65-F5344CB8AC3E}">
        <p14:creationId xmlns:p14="http://schemas.microsoft.com/office/powerpoint/2010/main" val="15075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11430000" cy="1143000"/>
          </a:xfrm>
        </p:spPr>
        <p:txBody>
          <a:bodyPr/>
          <a:lstStyle/>
          <a:p>
            <a:pPr eaLnBrk="1" hangingPunct="1">
              <a:defRPr/>
            </a:pPr>
            <a:r>
              <a:rPr lang="en-US" b="1" i="1" dirty="0">
                <a:effectLst>
                  <a:outerShdw blurRad="38100" dist="38100" dir="2700000" algn="tl">
                    <a:srgbClr val="DDDDDD"/>
                  </a:outerShdw>
                </a:effectLst>
                <a:latin typeface="Candara" charset="0"/>
                <a:ea typeface="Candara" charset="0"/>
                <a:cs typeface="Candara" charset="0"/>
              </a:rPr>
              <a:t>Changing Our Attitude </a:t>
            </a:r>
            <a:r>
              <a:rPr lang="en-US" b="1" i="1">
                <a:effectLst>
                  <a:outerShdw blurRad="38100" dist="38100" dir="2700000" algn="tl">
                    <a:srgbClr val="DDDDDD"/>
                  </a:outerShdw>
                </a:effectLst>
                <a:latin typeface="Candara" charset="0"/>
                <a:ea typeface="Candara" charset="0"/>
                <a:cs typeface="Candara" charset="0"/>
              </a:rPr>
              <a:t>about </a:t>
            </a:r>
            <a:r>
              <a:rPr lang="en-US" b="1" i="1" smtClean="0">
                <a:effectLst>
                  <a:outerShdw blurRad="38100" dist="38100" dir="2700000" algn="tl">
                    <a:srgbClr val="DDDDDD"/>
                  </a:outerShdw>
                </a:effectLst>
                <a:latin typeface="Candara" charset="0"/>
                <a:ea typeface="Candara" charset="0"/>
                <a:cs typeface="Candara" charset="0"/>
              </a:rPr>
              <a:t/>
            </a:r>
            <a:br>
              <a:rPr lang="en-US" b="1" i="1" smtClean="0">
                <a:effectLst>
                  <a:outerShdw blurRad="38100" dist="38100" dir="2700000" algn="tl">
                    <a:srgbClr val="DDDDDD"/>
                  </a:outerShdw>
                </a:effectLst>
                <a:latin typeface="Candara" charset="0"/>
                <a:ea typeface="Candara" charset="0"/>
                <a:cs typeface="Candara" charset="0"/>
              </a:rPr>
            </a:br>
            <a:r>
              <a:rPr lang="en-US" b="1" i="1" smtClean="0">
                <a:effectLst>
                  <a:outerShdw blurRad="38100" dist="38100" dir="2700000" algn="tl">
                    <a:srgbClr val="DDDDDD"/>
                  </a:outerShdw>
                </a:effectLst>
                <a:latin typeface="Candara" charset="0"/>
                <a:ea typeface="Candara" charset="0"/>
                <a:cs typeface="Candara" charset="0"/>
              </a:rPr>
              <a:t>Those </a:t>
            </a:r>
            <a:r>
              <a:rPr lang="en-US" b="1" i="1" dirty="0">
                <a:effectLst>
                  <a:outerShdw blurRad="38100" dist="38100" dir="2700000" algn="tl">
                    <a:srgbClr val="DDDDDD"/>
                  </a:outerShdw>
                </a:effectLst>
                <a:latin typeface="Candara" charset="0"/>
                <a:ea typeface="Candara" charset="0"/>
                <a:cs typeface="Candara" charset="0"/>
              </a:rPr>
              <a:t>Who’ve Never Heard</a:t>
            </a:r>
          </a:p>
        </p:txBody>
      </p:sp>
      <p:sp>
        <p:nvSpPr>
          <p:cNvPr id="129027" name="Rectangle 3"/>
          <p:cNvSpPr>
            <a:spLocks noGrp="1" noChangeArrowheads="1"/>
          </p:cNvSpPr>
          <p:nvPr>
            <p:ph type="body" idx="4294967295"/>
          </p:nvPr>
        </p:nvSpPr>
        <p:spPr>
          <a:xfrm>
            <a:off x="914401" y="3581400"/>
            <a:ext cx="10287000" cy="2286000"/>
          </a:xfrm>
        </p:spPr>
        <p:txBody>
          <a:bodyPr/>
          <a:lstStyle/>
          <a:p>
            <a:pPr algn="ctr" eaLnBrk="1" hangingPunct="1">
              <a:buNone/>
              <a:defRPr/>
            </a:pPr>
            <a:r>
              <a:rPr lang="en-US" b="1" i="1" dirty="0">
                <a:effectLst>
                  <a:outerShdw blurRad="38100" dist="38100" dir="2700000" algn="tl">
                    <a:srgbClr val="DDDDDD"/>
                  </a:outerShdw>
                </a:effectLst>
                <a:latin typeface="Candara" charset="0"/>
                <a:ea typeface="Candara" charset="0"/>
                <a:cs typeface="Candara" charset="0"/>
              </a:rPr>
              <a:t>A Special </a:t>
            </a:r>
            <a:r>
              <a:rPr lang="en-US" b="1" i="1" dirty="0" smtClean="0">
                <a:effectLst>
                  <a:outerShdw blurRad="38100" dist="38100" dir="2700000" algn="tl">
                    <a:srgbClr val="DDDDDD"/>
                  </a:outerShdw>
                </a:effectLst>
                <a:latin typeface="Candara" charset="0"/>
                <a:ea typeface="Candara" charset="0"/>
                <a:cs typeface="Candara" charset="0"/>
              </a:rPr>
              <a:t>Sunday Message</a:t>
            </a:r>
            <a:endParaRPr lang="en-US" i="1" dirty="0" smtClean="0">
              <a:effectLst>
                <a:outerShdw blurRad="38100" dist="38100" dir="2700000" algn="tl">
                  <a:srgbClr val="DDDDDD"/>
                </a:outerShdw>
              </a:effectLst>
              <a:latin typeface="Candara" charset="0"/>
              <a:ea typeface="Candara" charset="0"/>
              <a:cs typeface="Candara" charset="0"/>
            </a:endParaRPr>
          </a:p>
          <a:p>
            <a:pPr algn="ctr" eaLnBrk="1" hangingPunct="1">
              <a:buNone/>
              <a:defRPr/>
            </a:pPr>
            <a:r>
              <a:rPr lang="en-US" i="1" dirty="0" smtClean="0">
                <a:effectLst>
                  <a:outerShdw blurRad="38100" dist="38100" dir="2700000" algn="tl">
                    <a:srgbClr val="DDDDDD"/>
                  </a:outerShdw>
                </a:effectLst>
                <a:latin typeface="Candara" charset="0"/>
                <a:ea typeface="Candara" charset="0"/>
                <a:cs typeface="Candara" charset="0"/>
              </a:rPr>
              <a:t>Selected </a:t>
            </a:r>
            <a:r>
              <a:rPr lang="en-US" i="1" dirty="0">
                <a:effectLst>
                  <a:outerShdw blurRad="38100" dist="38100" dir="2700000" algn="tl">
                    <a:srgbClr val="DDDDDD"/>
                  </a:outerShdw>
                </a:effectLst>
                <a:latin typeface="Candara" charset="0"/>
                <a:ea typeface="Candara" charset="0"/>
                <a:cs typeface="Candara" charset="0"/>
              </a:rPr>
              <a:t>Scriptures</a:t>
            </a:r>
          </a:p>
          <a:p>
            <a:pPr algn="ctr">
              <a:buFontTx/>
              <a:buNone/>
              <a:defRPr/>
            </a:pPr>
            <a:r>
              <a:rPr lang="en-US" b="1" dirty="0" smtClean="0">
                <a:latin typeface="Candara" charset="0"/>
                <a:ea typeface="Candara" charset="0"/>
                <a:cs typeface="Candara" charset="0"/>
              </a:rPr>
              <a:t>©</a:t>
            </a:r>
            <a:r>
              <a:rPr lang="en-US" dirty="0" smtClean="0">
                <a:latin typeface="Candara" charset="0"/>
                <a:ea typeface="Candara" charset="0"/>
                <a:cs typeface="Candara" charset="0"/>
              </a:rPr>
              <a:t> </a:t>
            </a:r>
            <a:r>
              <a:rPr lang="en-US" b="1" dirty="0" smtClean="0">
                <a:effectLst>
                  <a:outerShdw blurRad="38100" dist="38100" dir="2700000" algn="tl">
                    <a:srgbClr val="DDDDDD"/>
                  </a:outerShdw>
                </a:effectLst>
                <a:latin typeface="Candara" charset="0"/>
                <a:ea typeface="Candara" charset="0"/>
                <a:cs typeface="Candara" charset="0"/>
              </a:rPr>
              <a:t>October 1, 2017</a:t>
            </a:r>
          </a:p>
          <a:p>
            <a:pPr algn="ctr">
              <a:buFontTx/>
              <a:buNone/>
              <a:defRPr/>
            </a:pPr>
            <a:r>
              <a:rPr lang="en-US" b="1" i="1" dirty="0" smtClean="0">
                <a:effectLst>
                  <a:outerShdw blurRad="38100" dist="38100" dir="2700000" algn="tl">
                    <a:srgbClr val="DDDDDD"/>
                  </a:outerShdw>
                </a:effectLst>
                <a:latin typeface="Candara" charset="0"/>
                <a:ea typeface="Candara" charset="0"/>
                <a:cs typeface="Candara" charset="0"/>
              </a:rPr>
              <a:t>Wade Harlan</a:t>
            </a:r>
            <a:endParaRPr lang="en-US" i="1" dirty="0">
              <a:effectLst>
                <a:outerShdw blurRad="38100" dist="38100" dir="2700000" algn="tl">
                  <a:srgbClr val="DDDDDD"/>
                </a:outerShdw>
              </a:effectLst>
              <a:latin typeface="Candara" charset="0"/>
              <a:ea typeface="Candara" charset="0"/>
              <a:cs typeface="Candara" charset="0"/>
            </a:endParaRPr>
          </a:p>
        </p:txBody>
      </p:sp>
    </p:spTree>
    <p:extLst>
      <p:ext uri="{BB962C8B-B14F-4D97-AF65-F5344CB8AC3E}">
        <p14:creationId xmlns:p14="http://schemas.microsoft.com/office/powerpoint/2010/main" val="193341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848011"/>
            <a:ext cx="11811000" cy="6238589"/>
          </a:xfrm>
        </p:spPr>
        <p:txBody>
          <a:bodyPr/>
          <a:lstStyle/>
          <a:p>
            <a:pPr marL="0" indent="0">
              <a:buNone/>
            </a:pPr>
            <a:r>
              <a:rPr lang="en-US" sz="2800" dirty="0">
                <a:latin typeface="Candara" charset="0"/>
                <a:ea typeface="Candara" charset="0"/>
                <a:cs typeface="Candara" charset="0"/>
              </a:rPr>
              <a:t>When all has been said that can be said on this issue, the greatest remaining mystery is not the character of God nor the destiny of lost people. The greatest mystery is why those who are charged with rescuing the lost have spent 2 thousand years doing other things, good things, perhaps, but have failed to send and be sent until all have heard the liberating word of life in Christ Jesus. </a:t>
            </a:r>
            <a:endParaRPr lang="en-US" sz="2800" dirty="0" smtClean="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r>
              <a:rPr lang="en-US" sz="2800" dirty="0" smtClean="0">
                <a:latin typeface="Candara" charset="0"/>
                <a:ea typeface="Candara" charset="0"/>
                <a:cs typeface="Candara" charset="0"/>
              </a:rPr>
              <a:t>The </a:t>
            </a:r>
            <a:r>
              <a:rPr lang="en-US" sz="2800" dirty="0">
                <a:latin typeface="Candara" charset="0"/>
                <a:ea typeface="Candara" charset="0"/>
                <a:cs typeface="Candara" charset="0"/>
              </a:rPr>
              <a:t>lost condition of human beings breaks the Father's heart. </a:t>
            </a:r>
            <a:endParaRPr lang="en-US" sz="2800" dirty="0" smtClean="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buNone/>
            </a:pPr>
            <a:r>
              <a:rPr lang="en-US" sz="2800" dirty="0" smtClean="0">
                <a:latin typeface="Candara" charset="0"/>
                <a:ea typeface="Candara" charset="0"/>
                <a:cs typeface="Candara" charset="0"/>
              </a:rPr>
              <a:t>What </a:t>
            </a:r>
            <a:r>
              <a:rPr lang="en-US" sz="2800" dirty="0">
                <a:latin typeface="Candara" charset="0"/>
                <a:ea typeface="Candara" charset="0"/>
                <a:cs typeface="Candara" charset="0"/>
              </a:rPr>
              <a:t>does it do to ours?</a:t>
            </a:r>
          </a:p>
          <a:p>
            <a:pPr marL="0" indent="0">
              <a:buNone/>
            </a:pPr>
            <a:endParaRPr lang="en-US" sz="2800" dirty="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9081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066800"/>
            <a:ext cx="11734800" cy="5638800"/>
          </a:xfrm>
        </p:spPr>
        <p:txBody>
          <a:bodyPr/>
          <a:lstStyle/>
          <a:p>
            <a:pPr marL="0" lvl="0" indent="0">
              <a:buNone/>
            </a:pPr>
            <a:r>
              <a:rPr lang="en-US" sz="2800" dirty="0">
                <a:latin typeface="Candara" charset="0"/>
                <a:ea typeface="Candara" charset="0"/>
                <a:cs typeface="Candara" charset="0"/>
              </a:rPr>
              <a:t>We shouldn’t say “Oh God you are so </a:t>
            </a:r>
            <a:r>
              <a:rPr lang="en-US" sz="2800" dirty="0" smtClean="0">
                <a:latin typeface="Candara" charset="0"/>
                <a:ea typeface="Candara" charset="0"/>
                <a:cs typeface="Candara" charset="0"/>
              </a:rPr>
              <a:t>unfair </a:t>
            </a:r>
            <a:r>
              <a:rPr lang="en-US" sz="2800" dirty="0">
                <a:latin typeface="Candara" charset="0"/>
                <a:ea typeface="Candara" charset="0"/>
                <a:cs typeface="Candara" charset="0"/>
              </a:rPr>
              <a:t>in sending those that have never heard of you to hell.” </a:t>
            </a:r>
            <a:endParaRPr lang="en-US" sz="2800" dirty="0" smtClean="0">
              <a:latin typeface="Candara" charset="0"/>
              <a:ea typeface="Candara" charset="0"/>
              <a:cs typeface="Candara" charset="0"/>
            </a:endParaRPr>
          </a:p>
          <a:p>
            <a:pPr marL="0" lvl="0" indent="0">
              <a:buNone/>
            </a:pPr>
            <a:r>
              <a:rPr lang="en-US" sz="2800" dirty="0" smtClean="0">
                <a:latin typeface="Candara" charset="0"/>
                <a:ea typeface="Candara" charset="0"/>
                <a:cs typeface="Candara" charset="0"/>
              </a:rPr>
              <a:t>Instead </a:t>
            </a:r>
            <a:r>
              <a:rPr lang="en-US" sz="2800" dirty="0">
                <a:latin typeface="Candara" charset="0"/>
                <a:ea typeface="Candara" charset="0"/>
                <a:cs typeface="Candara" charset="0"/>
              </a:rPr>
              <a:t>our response should be “Lord, you are holy and we’re not. You created us to be in relationship with you but our sins and our rebellion against your ways have </a:t>
            </a:r>
            <a:r>
              <a:rPr lang="en-US" sz="2800" dirty="0" smtClean="0">
                <a:latin typeface="Candara" charset="0"/>
                <a:ea typeface="Candara" charset="0"/>
                <a:cs typeface="Candara" charset="0"/>
              </a:rPr>
              <a:t>separated us from you and have kept us from recognizing you and </a:t>
            </a:r>
            <a:r>
              <a:rPr lang="en-US" sz="2800" dirty="0">
                <a:latin typeface="Candara" charset="0"/>
                <a:ea typeface="Candara" charset="0"/>
                <a:cs typeface="Candara" charset="0"/>
              </a:rPr>
              <a:t>your power in creation. </a:t>
            </a:r>
            <a:endParaRPr lang="en-US" sz="2800" dirty="0" smtClean="0">
              <a:latin typeface="Candara" charset="0"/>
              <a:ea typeface="Candara" charset="0"/>
              <a:cs typeface="Candara" charset="0"/>
            </a:endParaRPr>
          </a:p>
          <a:p>
            <a:pPr marL="0" lvl="0" indent="0">
              <a:buNone/>
            </a:pPr>
            <a:r>
              <a:rPr lang="en-US" sz="2800" dirty="0" smtClean="0">
                <a:latin typeface="Candara" charset="0"/>
                <a:ea typeface="Candara" charset="0"/>
                <a:cs typeface="Candara" charset="0"/>
              </a:rPr>
              <a:t>Thank </a:t>
            </a:r>
            <a:r>
              <a:rPr lang="en-US" sz="2800" dirty="0">
                <a:latin typeface="Candara" charset="0"/>
                <a:ea typeface="Candara" charset="0"/>
                <a:cs typeface="Candara" charset="0"/>
              </a:rPr>
              <a:t>you that you give </a:t>
            </a:r>
            <a:r>
              <a:rPr lang="en-US" sz="2800" dirty="0" smtClean="0">
                <a:latin typeface="Candara" charset="0"/>
                <a:ea typeface="Candara" charset="0"/>
                <a:cs typeface="Candara" charset="0"/>
              </a:rPr>
              <a:t>more </a:t>
            </a:r>
            <a:r>
              <a:rPr lang="en-US" sz="2800" dirty="0">
                <a:latin typeface="Candara" charset="0"/>
                <a:ea typeface="Candara" charset="0"/>
                <a:cs typeface="Candara" charset="0"/>
              </a:rPr>
              <a:t>light to those that respond to you </a:t>
            </a:r>
            <a:r>
              <a:rPr lang="en-US" sz="2800" dirty="0" smtClean="0">
                <a:latin typeface="Candara" charset="0"/>
                <a:ea typeface="Candara" charset="0"/>
                <a:cs typeface="Candara" charset="0"/>
              </a:rPr>
              <a:t>and seek you.</a:t>
            </a:r>
          </a:p>
          <a:p>
            <a:pPr marL="0" lvl="0" indent="0">
              <a:buNone/>
            </a:pPr>
            <a:r>
              <a:rPr lang="en-US" sz="2800" dirty="0" smtClean="0">
                <a:latin typeface="Candara" charset="0"/>
                <a:ea typeface="Candara" charset="0"/>
                <a:cs typeface="Candara" charset="0"/>
              </a:rPr>
              <a:t>Most </a:t>
            </a:r>
            <a:r>
              <a:rPr lang="en-US" sz="2800" dirty="0">
                <a:latin typeface="Candara" charset="0"/>
                <a:ea typeface="Candara" charset="0"/>
                <a:cs typeface="Candara" charset="0"/>
              </a:rPr>
              <a:t>of </a:t>
            </a:r>
            <a:r>
              <a:rPr lang="en-US" sz="2800" dirty="0" smtClean="0">
                <a:latin typeface="Candara" charset="0"/>
                <a:ea typeface="Candara" charset="0"/>
                <a:cs typeface="Candara" charset="0"/>
              </a:rPr>
              <a:t>all thank you </a:t>
            </a:r>
            <a:r>
              <a:rPr lang="en-US" sz="2800" dirty="0">
                <a:latin typeface="Candara" charset="0"/>
                <a:ea typeface="Candara" charset="0"/>
                <a:cs typeface="Candara" charset="0"/>
              </a:rPr>
              <a:t>that you sent Jesus to die for our sins to reconcile us back to You. </a:t>
            </a:r>
            <a:endParaRPr lang="en-US" sz="2800" dirty="0" smtClean="0">
              <a:latin typeface="Candara" charset="0"/>
              <a:ea typeface="Candara" charset="0"/>
              <a:cs typeface="Candara" charset="0"/>
            </a:endParaRPr>
          </a:p>
          <a:p>
            <a:pPr marL="0" lvl="0" indent="0">
              <a:buNone/>
            </a:pPr>
            <a:r>
              <a:rPr lang="en-US" sz="2800" dirty="0" smtClean="0">
                <a:latin typeface="Candara" charset="0"/>
                <a:ea typeface="Candara" charset="0"/>
                <a:cs typeface="Candara" charset="0"/>
              </a:rPr>
              <a:t>Oh </a:t>
            </a:r>
            <a:r>
              <a:rPr lang="en-US" sz="2800" dirty="0">
                <a:latin typeface="Candara" charset="0"/>
                <a:ea typeface="Candara" charset="0"/>
                <a:cs typeface="Candara" charset="0"/>
              </a:rPr>
              <a:t>God you have been so good and kind toward us, but we’ve </a:t>
            </a:r>
            <a:r>
              <a:rPr lang="en-US" sz="2800" dirty="0" smtClean="0">
                <a:latin typeface="Candara" charset="0"/>
                <a:ea typeface="Candara" charset="0"/>
                <a:cs typeface="Candara" charset="0"/>
              </a:rPr>
              <a:t>failed </a:t>
            </a:r>
            <a:r>
              <a:rPr lang="en-US" sz="2800" dirty="0">
                <a:latin typeface="Candara" charset="0"/>
                <a:ea typeface="Candara" charset="0"/>
                <a:cs typeface="Candara" charset="0"/>
              </a:rPr>
              <a:t>to spread word of you like You asked us to. Please </a:t>
            </a:r>
            <a:r>
              <a:rPr lang="en-US" sz="2800" dirty="0" smtClean="0">
                <a:latin typeface="Candara" charset="0"/>
                <a:ea typeface="Candara" charset="0"/>
                <a:cs typeface="Candara" charset="0"/>
              </a:rPr>
              <a:t>forgive us and help us Lord!</a:t>
            </a: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Pointing Our Finger at God</a:t>
            </a:r>
          </a:p>
        </p:txBody>
      </p:sp>
    </p:spTree>
    <p:extLst>
      <p:ext uri="{BB962C8B-B14F-4D97-AF65-F5344CB8AC3E}">
        <p14:creationId xmlns:p14="http://schemas.microsoft.com/office/powerpoint/2010/main" val="357677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60867" y="618642"/>
            <a:ext cx="11963400" cy="6062133"/>
          </a:xfrm>
        </p:spPr>
        <p:txBody>
          <a:bodyPr/>
          <a:lstStyle/>
          <a:p>
            <a:pPr marL="287338" indent="-271463">
              <a:spcBef>
                <a:spcPts val="0"/>
              </a:spcBef>
            </a:pPr>
            <a:r>
              <a:rPr lang="en-US" sz="2800" dirty="0" smtClean="0">
                <a:latin typeface="Candara" charset="0"/>
                <a:ea typeface="Candara" charset="0"/>
                <a:cs typeface="Candara" charset="0"/>
              </a:rPr>
              <a:t>Through creation all should know that there is an all-powerful God. So everyone is without excuse.</a:t>
            </a:r>
          </a:p>
          <a:p>
            <a:pPr marL="287338" indent="-271463">
              <a:spcBef>
                <a:spcPts val="0"/>
              </a:spcBef>
            </a:pPr>
            <a:r>
              <a:rPr lang="en-US" sz="2800" dirty="0" smtClean="0">
                <a:latin typeface="Candara" charset="0"/>
                <a:ea typeface="Candara" charset="0"/>
                <a:cs typeface="Candara" charset="0"/>
              </a:rPr>
              <a:t>Because of our sin, we all stand condemned, separated from God. </a:t>
            </a:r>
            <a:r>
              <a:rPr lang="en-US" sz="2800" dirty="0">
                <a:latin typeface="Candara" charset="0"/>
                <a:ea typeface="Candara" charset="0"/>
                <a:cs typeface="Candara" charset="0"/>
              </a:rPr>
              <a:t>The punishment fits the crime</a:t>
            </a:r>
            <a:r>
              <a:rPr lang="en-US" sz="2800" dirty="0" smtClean="0">
                <a:latin typeface="Candara" charset="0"/>
                <a:ea typeface="Candara" charset="0"/>
                <a:cs typeface="Candara" charset="0"/>
              </a:rPr>
              <a:t>.</a:t>
            </a:r>
          </a:p>
          <a:p>
            <a:pPr marL="287338" indent="-271463">
              <a:spcBef>
                <a:spcPts val="0"/>
              </a:spcBef>
            </a:pPr>
            <a:r>
              <a:rPr lang="en-US" sz="2800" dirty="0" smtClean="0">
                <a:latin typeface="Candara" charset="0"/>
                <a:ea typeface="Candara" charset="0"/>
                <a:cs typeface="Candara" charset="0"/>
              </a:rPr>
              <a:t>All religions are clearly not the same. Christianity is different from all other religions and Jesus clearly stated that He was the only way to know God.</a:t>
            </a:r>
          </a:p>
          <a:p>
            <a:pPr marL="287338" indent="-271463">
              <a:spcBef>
                <a:spcPts val="0"/>
              </a:spcBef>
            </a:pPr>
            <a:r>
              <a:rPr lang="en-US" sz="2800" dirty="0" smtClean="0">
                <a:latin typeface="Candara" charset="0"/>
                <a:ea typeface="Candara" charset="0"/>
                <a:cs typeface="Candara" charset="0"/>
              </a:rPr>
              <a:t>God is not willing that any should perish, desires all to be saved, and provided a way for all to be saved.</a:t>
            </a:r>
          </a:p>
          <a:p>
            <a:pPr marL="287338" indent="-271463">
              <a:spcBef>
                <a:spcPts val="0"/>
              </a:spcBef>
            </a:pPr>
            <a:r>
              <a:rPr lang="en-US" sz="2800" dirty="0" smtClean="0">
                <a:latin typeface="Candara" charset="0"/>
                <a:ea typeface="Candara" charset="0"/>
                <a:cs typeface="Candara" charset="0"/>
              </a:rPr>
              <a:t>Eternal punishment will be based upon how much each person knows.</a:t>
            </a:r>
          </a:p>
          <a:p>
            <a:pPr marL="287338" indent="-271463">
              <a:spcBef>
                <a:spcPts val="0"/>
              </a:spcBef>
            </a:pPr>
            <a:r>
              <a:rPr lang="en-US" sz="2800" dirty="0" smtClean="0">
                <a:latin typeface="Candara" charset="0"/>
                <a:ea typeface="Candara" charset="0"/>
                <a:cs typeface="Candara" charset="0"/>
              </a:rPr>
              <a:t>The biblical pattern is when people respond to revelation, God sends more.</a:t>
            </a:r>
          </a:p>
          <a:p>
            <a:pPr marL="287338" indent="-271463">
              <a:spcBef>
                <a:spcPts val="0"/>
              </a:spcBef>
            </a:pPr>
            <a:r>
              <a:rPr lang="en-US" sz="2800" dirty="0" smtClean="0">
                <a:latin typeface="Candara" charset="0"/>
                <a:ea typeface="Candara" charset="0"/>
                <a:cs typeface="Candara" charset="0"/>
              </a:rPr>
              <a:t>God has chosen people as his messengers/delivery method of salvation.</a:t>
            </a:r>
          </a:p>
          <a:p>
            <a:pPr marL="287338" indent="-271463">
              <a:spcBef>
                <a:spcPts val="0"/>
              </a:spcBef>
            </a:pPr>
            <a:r>
              <a:rPr lang="en-US" sz="2800" dirty="0" smtClean="0">
                <a:latin typeface="Candara" charset="0"/>
                <a:ea typeface="Candara" charset="0"/>
                <a:cs typeface="Candara" charset="0"/>
              </a:rPr>
              <a:t>The Bible clearly proclaims that all of God’s ways are just and right.</a:t>
            </a:r>
          </a:p>
          <a:p>
            <a:pPr marL="287338" indent="-271463">
              <a:spcBef>
                <a:spcPts val="0"/>
              </a:spcBef>
            </a:pPr>
            <a:r>
              <a:rPr lang="en-US" sz="2800" dirty="0" smtClean="0">
                <a:latin typeface="Candara" charset="0"/>
                <a:ea typeface="Candara" charset="0"/>
                <a:cs typeface="Candara" charset="0"/>
              </a:rPr>
              <a:t>We point our finger at God and say he is unfair, but we should point our finger at ourselves for being so stingy  in sharing the gospel.</a:t>
            </a:r>
          </a:p>
          <a:p>
            <a:pPr marL="0" indent="0">
              <a:spcBef>
                <a:spcPts val="0"/>
              </a:spcBef>
              <a:buNone/>
            </a:pPr>
            <a:endParaRPr lang="en-US" sz="2800" dirty="0">
              <a:latin typeface="Candara" charset="0"/>
              <a:ea typeface="Candara" charset="0"/>
              <a:cs typeface="Candara" charset="0"/>
            </a:endParaRPr>
          </a:p>
        </p:txBody>
      </p:sp>
      <p:sp>
        <p:nvSpPr>
          <p:cNvPr id="6" name="TextBox 5"/>
          <p:cNvSpPr txBox="1"/>
          <p:nvPr/>
        </p:nvSpPr>
        <p:spPr>
          <a:xfrm>
            <a:off x="1371600" y="33867"/>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Summary</a:t>
            </a:r>
          </a:p>
        </p:txBody>
      </p:sp>
    </p:spTree>
    <p:extLst>
      <p:ext uri="{BB962C8B-B14F-4D97-AF65-F5344CB8AC3E}">
        <p14:creationId xmlns:p14="http://schemas.microsoft.com/office/powerpoint/2010/main" val="16168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599" y="1143000"/>
            <a:ext cx="11895667" cy="5537775"/>
          </a:xfrm>
        </p:spPr>
        <p:txBody>
          <a:bodyPr/>
          <a:lstStyle/>
          <a:p>
            <a:pPr>
              <a:spcBef>
                <a:spcPts val="0"/>
              </a:spcBef>
            </a:pPr>
            <a:r>
              <a:rPr lang="en-US" sz="2800" dirty="0" smtClean="0">
                <a:latin typeface="Candara" charset="0"/>
                <a:ea typeface="Candara" charset="0"/>
                <a:cs typeface="Candara" charset="0"/>
              </a:rPr>
              <a:t>Confess and repent for not being a more faithful ambassador for Christ.</a:t>
            </a:r>
          </a:p>
          <a:p>
            <a:pPr>
              <a:spcBef>
                <a:spcPts val="0"/>
              </a:spcBef>
            </a:pPr>
            <a:r>
              <a:rPr lang="en-US" sz="2800" dirty="0" smtClean="0">
                <a:latin typeface="Candara" charset="0"/>
                <a:ea typeface="Candara" charset="0"/>
                <a:cs typeface="Candara" charset="0"/>
              </a:rPr>
              <a:t>Ask God to make you a “Fisher of Men &amp; Women”</a:t>
            </a:r>
          </a:p>
          <a:p>
            <a:pPr>
              <a:spcBef>
                <a:spcPts val="0"/>
              </a:spcBef>
            </a:pPr>
            <a:r>
              <a:rPr lang="en-US" sz="2800" dirty="0" smtClean="0">
                <a:latin typeface="Candara" charset="0"/>
                <a:ea typeface="Candara" charset="0"/>
                <a:cs typeface="Candara" charset="0"/>
              </a:rPr>
              <a:t>Pray for your neighbors using </a:t>
            </a:r>
            <a:r>
              <a:rPr lang="en-US" sz="2800" dirty="0" err="1" smtClean="0">
                <a:solidFill>
                  <a:srgbClr val="0070C0"/>
                </a:solidFill>
                <a:latin typeface="Candara" charset="0"/>
                <a:ea typeface="Candara" charset="0"/>
                <a:cs typeface="Candara" charset="0"/>
              </a:rPr>
              <a:t>BlessEveryHome.com</a:t>
            </a:r>
            <a:endParaRPr lang="en-US" sz="2800" dirty="0" smtClean="0">
              <a:solidFill>
                <a:srgbClr val="0070C0"/>
              </a:solidFill>
              <a:latin typeface="Candara" charset="0"/>
              <a:ea typeface="Candara" charset="0"/>
              <a:cs typeface="Candara" charset="0"/>
            </a:endParaRPr>
          </a:p>
          <a:p>
            <a:pPr>
              <a:spcBef>
                <a:spcPts val="0"/>
              </a:spcBef>
            </a:pPr>
            <a:r>
              <a:rPr lang="en-US" sz="2800" dirty="0" smtClean="0">
                <a:latin typeface="Candara" charset="0"/>
                <a:ea typeface="Candara" charset="0"/>
                <a:cs typeface="Candara" charset="0"/>
              </a:rPr>
              <a:t>Pray using </a:t>
            </a:r>
            <a:r>
              <a:rPr lang="en-US" sz="2800" dirty="0" smtClean="0">
                <a:solidFill>
                  <a:srgbClr val="0070C0"/>
                </a:solidFill>
                <a:latin typeface="Candara" charset="0"/>
                <a:ea typeface="Candara" charset="0"/>
                <a:cs typeface="Candara" charset="0"/>
              </a:rPr>
              <a:t>Joshua Project’s </a:t>
            </a:r>
            <a:r>
              <a:rPr lang="en-US" sz="2800" dirty="0" smtClean="0">
                <a:latin typeface="Candara" charset="0"/>
                <a:ea typeface="Candara" charset="0"/>
                <a:cs typeface="Candara" charset="0"/>
              </a:rPr>
              <a:t>Unreached People Group of the day</a:t>
            </a:r>
          </a:p>
          <a:p>
            <a:pPr>
              <a:spcBef>
                <a:spcPts val="0"/>
              </a:spcBef>
            </a:pPr>
            <a:r>
              <a:rPr lang="en-US" sz="2800" dirty="0" smtClean="0">
                <a:latin typeface="Candara" charset="0"/>
                <a:ea typeface="Candara" charset="0"/>
                <a:cs typeface="Candara" charset="0"/>
              </a:rPr>
              <a:t>Pray for one UPG worker and their people group each day and continue even once the workers return.</a:t>
            </a:r>
          </a:p>
          <a:p>
            <a:pPr>
              <a:spcBef>
                <a:spcPts val="0"/>
              </a:spcBef>
            </a:pPr>
            <a:r>
              <a:rPr lang="en-US" sz="2800" dirty="0" smtClean="0">
                <a:latin typeface="Candara" charset="0"/>
                <a:ea typeface="Candara" charset="0"/>
                <a:cs typeface="Candara" charset="0"/>
              </a:rPr>
              <a:t>Find and get active your role in World Evangelization (</a:t>
            </a:r>
            <a:r>
              <a:rPr lang="en-US" sz="2800" dirty="0" err="1" smtClean="0">
                <a:latin typeface="Candara" charset="0"/>
                <a:ea typeface="Candara" charset="0"/>
                <a:cs typeface="Candara" charset="0"/>
              </a:rPr>
              <a:t>welcomer</a:t>
            </a:r>
            <a:r>
              <a:rPr lang="en-US" sz="2800" dirty="0" smtClean="0">
                <a:latin typeface="Candara" charset="0"/>
                <a:ea typeface="Candara" charset="0"/>
                <a:cs typeface="Candara" charset="0"/>
              </a:rPr>
              <a:t>, pray-</a:t>
            </a:r>
            <a:r>
              <a:rPr lang="en-US" sz="2800" dirty="0" err="1" smtClean="0">
                <a:latin typeface="Candara" charset="0"/>
                <a:ea typeface="Candara" charset="0"/>
                <a:cs typeface="Candara" charset="0"/>
              </a:rPr>
              <a:t>er</a:t>
            </a:r>
            <a:r>
              <a:rPr lang="en-US" sz="2800" dirty="0" smtClean="0">
                <a:latin typeface="Candara" charset="0"/>
                <a:ea typeface="Candara" charset="0"/>
                <a:cs typeface="Candara" charset="0"/>
              </a:rPr>
              <a:t>, relational supporter, financial supporter, mobilizer, goer)</a:t>
            </a: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Possible Applications</a:t>
            </a:r>
          </a:p>
        </p:txBody>
      </p:sp>
    </p:spTree>
    <p:extLst>
      <p:ext uri="{BB962C8B-B14F-4D97-AF65-F5344CB8AC3E}">
        <p14:creationId xmlns:p14="http://schemas.microsoft.com/office/powerpoint/2010/main" val="14181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922"/>
            <a:ext cx="12189480" cy="6734503"/>
          </a:xfrm>
          <a:prstGeom prst="rect">
            <a:avLst/>
          </a:prstGeom>
        </p:spPr>
      </p:pic>
    </p:spTree>
    <p:extLst>
      <p:ext uri="{BB962C8B-B14F-4D97-AF65-F5344CB8AC3E}">
        <p14:creationId xmlns:p14="http://schemas.microsoft.com/office/powerpoint/2010/main" val="360086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326572" y="1600200"/>
            <a:ext cx="11642272" cy="5105400"/>
          </a:xfrm>
        </p:spPr>
        <p:txBody>
          <a:bodyPr/>
          <a:lstStyle/>
          <a:p>
            <a:pPr marL="514350" lvl="0" indent="-514350">
              <a:buFont typeface="+mj-lt"/>
              <a:buAutoNum type="arabicPeriod"/>
            </a:pPr>
            <a:r>
              <a:rPr lang="en-US" sz="2800" dirty="0"/>
              <a:t>What do </a:t>
            </a:r>
            <a:r>
              <a:rPr lang="en-US" sz="2800" dirty="0" smtClean="0"/>
              <a:t>you feel </a:t>
            </a:r>
            <a:r>
              <a:rPr lang="en-US" sz="2800" dirty="0"/>
              <a:t>God is wanting you to do differently as a result of today’s message</a:t>
            </a:r>
            <a:r>
              <a:rPr lang="en-US" sz="2800" dirty="0" smtClean="0"/>
              <a:t>?</a:t>
            </a:r>
          </a:p>
          <a:p>
            <a:pPr marL="514350" lvl="0" indent="-514350">
              <a:buFont typeface="+mj-lt"/>
              <a:buAutoNum type="arabicPeriod"/>
            </a:pPr>
            <a:endParaRPr lang="en-US" sz="2000" dirty="0"/>
          </a:p>
          <a:p>
            <a:pPr marL="514350" lvl="0" indent="-514350">
              <a:buFont typeface="+mj-lt"/>
              <a:buAutoNum type="arabicPeriod"/>
            </a:pPr>
            <a:r>
              <a:rPr lang="en-US" sz="2800" dirty="0" smtClean="0"/>
              <a:t>In </a:t>
            </a:r>
            <a:r>
              <a:rPr lang="en-US" sz="2800" dirty="0"/>
              <a:t>this topic of those </a:t>
            </a:r>
            <a:r>
              <a:rPr lang="en-US" sz="2800" dirty="0" smtClean="0"/>
              <a:t>who </a:t>
            </a:r>
            <a:r>
              <a:rPr lang="en-US" sz="2800" dirty="0"/>
              <a:t>have never heard have you been guilty of minimizing your own responsibility and blaming </a:t>
            </a:r>
            <a:r>
              <a:rPr lang="en-US" sz="2800" dirty="0" smtClean="0"/>
              <a:t>God</a:t>
            </a:r>
            <a:r>
              <a:rPr lang="en-US" sz="2800" dirty="0"/>
              <a:t>?</a:t>
            </a:r>
            <a:endParaRPr lang="en-US" sz="2800" dirty="0" smtClean="0"/>
          </a:p>
          <a:p>
            <a:pPr marL="514350" lvl="0" indent="-514350">
              <a:buFont typeface="+mj-lt"/>
              <a:buAutoNum type="arabicPeriod"/>
            </a:pPr>
            <a:endParaRPr lang="en-US" sz="2000" dirty="0"/>
          </a:p>
          <a:p>
            <a:pPr marL="514350" lvl="0" indent="-514350">
              <a:buFont typeface="+mj-lt"/>
              <a:buAutoNum type="arabicPeriod"/>
            </a:pPr>
            <a:r>
              <a:rPr lang="en-US" sz="2800" dirty="0" smtClean="0"/>
              <a:t>How </a:t>
            </a:r>
            <a:r>
              <a:rPr lang="en-US" sz="2800" dirty="0"/>
              <a:t>do you wrongfully ‘cope’ with the fact that you aren’t doing a very good job as God’s messenger to unbelievers?</a:t>
            </a:r>
          </a:p>
        </p:txBody>
      </p:sp>
    </p:spTree>
    <p:extLst>
      <p:ext uri="{BB962C8B-B14F-4D97-AF65-F5344CB8AC3E}">
        <p14:creationId xmlns:p14="http://schemas.microsoft.com/office/powerpoint/2010/main" val="1663208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230480" y="381000"/>
            <a:ext cx="1168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b="1" i="0" dirty="0" smtClean="0">
                <a:solidFill>
                  <a:srgbClr val="800000"/>
                </a:solidFill>
                <a:latin typeface="Candara" charset="0"/>
              </a:rPr>
              <a:t>HOMEGROUP GATHERINGS: </a:t>
            </a:r>
            <a:br>
              <a:rPr lang="en-US" sz="4000" b="1" i="0" dirty="0" smtClean="0">
                <a:solidFill>
                  <a:srgbClr val="800000"/>
                </a:solidFill>
                <a:latin typeface="Candara" charset="0"/>
              </a:rPr>
            </a:br>
            <a:r>
              <a:rPr lang="en-US" sz="4000" b="1" i="0" dirty="0" smtClean="0">
                <a:solidFill>
                  <a:srgbClr val="800000"/>
                </a:solidFill>
                <a:latin typeface="Candara" charset="0"/>
              </a:rPr>
              <a:t>TONIGHT [10/1]! </a:t>
            </a:r>
          </a:p>
        </p:txBody>
      </p:sp>
      <p:sp>
        <p:nvSpPr>
          <p:cNvPr id="209922" name="Rectangle 3"/>
          <p:cNvSpPr>
            <a:spLocks noChangeArrowheads="1"/>
          </p:cNvSpPr>
          <p:nvPr/>
        </p:nvSpPr>
        <p:spPr bwMode="auto">
          <a:xfrm>
            <a:off x="1" y="1752600"/>
            <a:ext cx="12144959"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ctr"/>
            <a:r>
              <a:rPr lang="en-US" sz="3200" b="1" i="0" dirty="0" smtClean="0">
                <a:solidFill>
                  <a:srgbClr val="006600"/>
                </a:solidFill>
                <a:latin typeface="Candara" charset="0"/>
              </a:rPr>
              <a:t>* Irvine: </a:t>
            </a:r>
            <a:r>
              <a:rPr lang="en-US" sz="3200" b="1" i="0" dirty="0" smtClean="0">
                <a:solidFill>
                  <a:srgbClr val="FF0000"/>
                </a:solidFill>
                <a:latin typeface="Candara" charset="0"/>
              </a:rPr>
              <a:t>@5pm</a:t>
            </a:r>
          </a:p>
          <a:p>
            <a:pPr marL="609600" indent="-609600" algn="ctr"/>
            <a:r>
              <a:rPr lang="en-US" sz="3200" b="1" i="0" dirty="0" smtClean="0">
                <a:solidFill>
                  <a:srgbClr val="006600"/>
                </a:solidFill>
                <a:latin typeface="Candara" charset="0"/>
              </a:rPr>
              <a:t>* Santa Ana: </a:t>
            </a:r>
            <a:r>
              <a:rPr lang="en-US" sz="3200" b="1" i="0" dirty="0" smtClean="0">
                <a:solidFill>
                  <a:srgbClr val="FF0000"/>
                </a:solidFill>
                <a:latin typeface="Candara" charset="0"/>
              </a:rPr>
              <a:t>@5pm</a:t>
            </a:r>
          </a:p>
          <a:p>
            <a:pPr marL="609600" indent="-609600" algn="ctr"/>
            <a:r>
              <a:rPr lang="en-US" sz="3200" b="1" i="0" dirty="0">
                <a:solidFill>
                  <a:srgbClr val="006600"/>
                </a:solidFill>
                <a:latin typeface="Candara" charset="0"/>
              </a:rPr>
              <a:t>* </a:t>
            </a:r>
            <a:r>
              <a:rPr lang="en-US" sz="3200" b="1" i="0" dirty="0" smtClean="0">
                <a:solidFill>
                  <a:srgbClr val="006600"/>
                </a:solidFill>
                <a:latin typeface="Candara" charset="0"/>
              </a:rPr>
              <a:t>Whittier: </a:t>
            </a:r>
            <a:r>
              <a:rPr lang="en-US" sz="3200" b="1" i="0" dirty="0" smtClean="0">
                <a:solidFill>
                  <a:srgbClr val="FF0000"/>
                </a:solidFill>
                <a:latin typeface="Candara" charset="0"/>
              </a:rPr>
              <a:t>@</a:t>
            </a:r>
            <a:r>
              <a:rPr lang="en-US" sz="3200" b="1" i="0" dirty="0">
                <a:solidFill>
                  <a:srgbClr val="FF0000"/>
                </a:solidFill>
                <a:latin typeface="Candara" charset="0"/>
              </a:rPr>
              <a:t>4</a:t>
            </a:r>
            <a:r>
              <a:rPr lang="en-US" sz="3200" b="1" i="0" dirty="0" smtClean="0">
                <a:solidFill>
                  <a:srgbClr val="FF0000"/>
                </a:solidFill>
                <a:latin typeface="Candara" charset="0"/>
              </a:rPr>
              <a:t>pm</a:t>
            </a:r>
          </a:p>
          <a:p>
            <a:pPr marL="609600" indent="-609600" algn="ctr"/>
            <a:r>
              <a:rPr lang="en-US" sz="3200" b="1" i="0" dirty="0" smtClean="0">
                <a:solidFill>
                  <a:srgbClr val="006600"/>
                </a:solidFill>
                <a:latin typeface="Candara" charset="0"/>
              </a:rPr>
              <a:t>Please BE ON TIME!</a:t>
            </a:r>
          </a:p>
          <a:p>
            <a:pPr marL="609600" indent="-609600" algn="ctr"/>
            <a:endParaRPr lang="en-US" sz="800" b="1" i="0" dirty="0" smtClean="0">
              <a:solidFill>
                <a:srgbClr val="CC3300"/>
              </a:solidFill>
              <a:latin typeface="Candara" charset="0"/>
            </a:endParaRPr>
          </a:p>
          <a:p>
            <a:pPr marL="609600" indent="-609600">
              <a:buFont typeface="Wingdings" charset="0"/>
              <a:buChar char="§"/>
            </a:pPr>
            <a:endParaRPr lang="en-US" sz="800" b="1" i="0" dirty="0" smtClean="0">
              <a:solidFill>
                <a:srgbClr val="000000"/>
              </a:solidFill>
              <a:latin typeface="Candara" charset="0"/>
            </a:endParaRPr>
          </a:p>
          <a:p>
            <a:pPr marL="863600" lvl="2" indent="-457200">
              <a:buFont typeface="Wingdings" charset="0"/>
              <a:buChar char="§"/>
            </a:pPr>
            <a:r>
              <a:rPr lang="en-US" sz="2800" b="1" i="0" dirty="0">
                <a:solidFill>
                  <a:srgbClr val="000000"/>
                </a:solidFill>
                <a:latin typeface="Candara" charset="0"/>
              </a:rPr>
              <a:t>Join </a:t>
            </a:r>
            <a:r>
              <a:rPr lang="en-US" sz="2800" b="1" i="0" dirty="0" smtClean="0">
                <a:solidFill>
                  <a:srgbClr val="000000"/>
                </a:solidFill>
                <a:latin typeface="Candara" charset="0"/>
              </a:rPr>
              <a:t>three </a:t>
            </a:r>
            <a:r>
              <a:rPr lang="en-US" sz="2800" b="1" i="0" dirty="0">
                <a:solidFill>
                  <a:srgbClr val="000000"/>
                </a:solidFill>
                <a:latin typeface="Candara" charset="0"/>
              </a:rPr>
              <a:t>homegroups</a:t>
            </a:r>
            <a:r>
              <a:rPr lang="en-US" sz="2800" b="1" i="0" dirty="0" smtClean="0">
                <a:solidFill>
                  <a:srgbClr val="000000"/>
                </a:solidFill>
                <a:latin typeface="Candara" charset="0"/>
              </a:rPr>
              <a:t>—in Irvine, Santa Ana, &amp; Whittier—at their </a:t>
            </a:r>
            <a:r>
              <a:rPr lang="en-US" sz="2800" b="1" i="0" dirty="0">
                <a:solidFill>
                  <a:srgbClr val="000000"/>
                </a:solidFill>
                <a:latin typeface="Candara" charset="0"/>
              </a:rPr>
              <a:t>Fall Kickoff gatherings.</a:t>
            </a:r>
          </a:p>
          <a:p>
            <a:pPr marL="863600" lvl="2" indent="-457200">
              <a:buFont typeface="Wingdings" charset="0"/>
              <a:buChar char="§"/>
            </a:pPr>
            <a:r>
              <a:rPr lang="en-US" sz="2800" b="1" i="0" dirty="0" smtClean="0">
                <a:solidFill>
                  <a:srgbClr val="000000"/>
                </a:solidFill>
                <a:latin typeface="Candara" charset="0"/>
              </a:rPr>
              <a:t>HG gatherings are always OPEN to ALL!</a:t>
            </a:r>
          </a:p>
          <a:p>
            <a:pPr marL="863600" lvl="2" indent="-457200">
              <a:buFont typeface="Wingdings" charset="0"/>
              <a:buChar char="§"/>
            </a:pPr>
            <a:r>
              <a:rPr lang="en-US" sz="2800" b="1" i="0" dirty="0" smtClean="0">
                <a:solidFill>
                  <a:srgbClr val="000000"/>
                </a:solidFill>
                <a:latin typeface="Candara" charset="0"/>
              </a:rPr>
              <a:t>For directions, call Takashi [Irvine] </a:t>
            </a:r>
            <a:r>
              <a:rPr lang="en-US" sz="2800" b="1" i="0" dirty="0">
                <a:solidFill>
                  <a:srgbClr val="000000"/>
                </a:solidFill>
                <a:latin typeface="Candara" charset="0"/>
              </a:rPr>
              <a:t>at </a:t>
            </a:r>
            <a:r>
              <a:rPr lang="hr-HR" sz="2800" b="1" i="0" dirty="0" smtClean="0">
                <a:solidFill>
                  <a:srgbClr val="000000"/>
                </a:solidFill>
                <a:latin typeface="Candara" charset="0"/>
              </a:rPr>
              <a:t>949.220.4589</a:t>
            </a:r>
            <a:r>
              <a:rPr lang="en-US" sz="2800" b="1" i="0" dirty="0" smtClean="0">
                <a:solidFill>
                  <a:srgbClr val="000000"/>
                </a:solidFill>
                <a:latin typeface="Candara" charset="0"/>
              </a:rPr>
              <a:t>, Tuong [Santa Ana</a:t>
            </a:r>
            <a:r>
              <a:rPr lang="en-US" sz="2800" b="1" i="0" dirty="0">
                <a:solidFill>
                  <a:srgbClr val="000000"/>
                </a:solidFill>
                <a:latin typeface="Candara" charset="0"/>
              </a:rPr>
              <a:t>] at </a:t>
            </a:r>
            <a:r>
              <a:rPr lang="en-US" sz="2800" b="1" i="0" dirty="0" smtClean="0">
                <a:solidFill>
                  <a:srgbClr val="000000"/>
                </a:solidFill>
                <a:latin typeface="Candara" charset="0"/>
              </a:rPr>
              <a:t>949.677.8153 </a:t>
            </a:r>
            <a:r>
              <a:rPr lang="en-US" sz="2800" b="1" i="0" dirty="0">
                <a:solidFill>
                  <a:srgbClr val="000000"/>
                </a:solidFill>
                <a:latin typeface="Candara" charset="0"/>
              </a:rPr>
              <a:t>or Stan </a:t>
            </a:r>
            <a:r>
              <a:rPr lang="en-US" sz="2800" b="1" i="0" dirty="0" smtClean="0">
                <a:solidFill>
                  <a:srgbClr val="000000"/>
                </a:solidFill>
                <a:latin typeface="Candara" charset="0"/>
              </a:rPr>
              <a:t>[Whittier] </a:t>
            </a:r>
            <a:r>
              <a:rPr lang="en-US" sz="2800" b="1" i="0" dirty="0">
                <a:solidFill>
                  <a:srgbClr val="000000"/>
                </a:solidFill>
                <a:latin typeface="Candara" charset="0"/>
              </a:rPr>
              <a:t>at 714.872.0726. </a:t>
            </a:r>
          </a:p>
        </p:txBody>
      </p:sp>
    </p:spTree>
    <p:extLst>
      <p:ext uri="{BB962C8B-B14F-4D97-AF65-F5344CB8AC3E}">
        <p14:creationId xmlns:p14="http://schemas.microsoft.com/office/powerpoint/2010/main" val="171701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60400" y="609600"/>
            <a:ext cx="10972800" cy="533400"/>
          </a:xfrm>
        </p:spPr>
        <p:txBody>
          <a:bodyPr/>
          <a:lstStyle/>
          <a:p>
            <a:r>
              <a:rPr lang="en-US" sz="3600" b="1" spc="-60" dirty="0" smtClean="0">
                <a:latin typeface="Candara" charset="0"/>
                <a:ea typeface="Candara" charset="0"/>
                <a:cs typeface="Candara" charset="0"/>
              </a:rPr>
              <a:t>A PARENTING SEMINAR WITH DR. PAUL DAVID TRIPP</a:t>
            </a:r>
            <a:endParaRPr lang="en-US" sz="3600" b="1" spc="-60" dirty="0">
              <a:latin typeface="Candara" charset="0"/>
              <a:ea typeface="Candara" charset="0"/>
              <a:cs typeface="Candara" charset="0"/>
            </a:endParaRPr>
          </a:p>
        </p:txBody>
      </p:sp>
      <p:sp>
        <p:nvSpPr>
          <p:cNvPr id="5" name="Text Placeholder 4">
            <a:extLst>
              <a:ext uri="{FF2B5EF4-FFF2-40B4-BE49-F238E27FC236}">
                <a16:creationId xmlns="" xmlns:a16="http://schemas.microsoft.com/office/drawing/2014/main" id="{539E2FC2-451D-48FE-ADA7-32861047C3EF}"/>
              </a:ext>
            </a:extLst>
          </p:cNvPr>
          <p:cNvSpPr>
            <a:spLocks noGrp="1"/>
          </p:cNvSpPr>
          <p:nvPr>
            <p:ph idx="1"/>
          </p:nvPr>
        </p:nvSpPr>
        <p:spPr>
          <a:xfrm>
            <a:off x="406400" y="1295400"/>
            <a:ext cx="11480800" cy="5334000"/>
          </a:xfrm>
        </p:spPr>
        <p:txBody>
          <a:bodyPr/>
          <a:lstStyle/>
          <a:p>
            <a:pPr marL="0" indent="0" algn="ctr">
              <a:buNone/>
            </a:pPr>
            <a:r>
              <a:rPr lang="en-US" b="1" dirty="0">
                <a:solidFill>
                  <a:srgbClr val="C00000"/>
                </a:solidFill>
                <a:latin typeface="Candara" charset="0"/>
                <a:ea typeface="Candara" charset="0"/>
                <a:cs typeface="Candara" charset="0"/>
              </a:rPr>
              <a:t>Saturday, October </a:t>
            </a:r>
            <a:r>
              <a:rPr lang="en-US" b="1" dirty="0" smtClean="0">
                <a:solidFill>
                  <a:srgbClr val="C00000"/>
                </a:solidFill>
                <a:latin typeface="Candara" charset="0"/>
                <a:ea typeface="Candara" charset="0"/>
                <a:cs typeface="Candara" charset="0"/>
              </a:rPr>
              <a:t>21, 2017 </a:t>
            </a:r>
            <a:r>
              <a:rPr lang="en-US" b="1" dirty="0">
                <a:solidFill>
                  <a:srgbClr val="C00000"/>
                </a:solidFill>
                <a:latin typeface="Candara" charset="0"/>
                <a:ea typeface="Candara" charset="0"/>
                <a:cs typeface="Candara" charset="0"/>
              </a:rPr>
              <a:t/>
            </a:r>
            <a:br>
              <a:rPr lang="en-US" b="1" dirty="0">
                <a:solidFill>
                  <a:srgbClr val="C00000"/>
                </a:solidFill>
                <a:latin typeface="Candara" charset="0"/>
                <a:ea typeface="Candara" charset="0"/>
                <a:cs typeface="Candara" charset="0"/>
              </a:rPr>
            </a:br>
            <a:r>
              <a:rPr lang="en-US" sz="3000" b="1" i="1" dirty="0" smtClean="0">
                <a:solidFill>
                  <a:srgbClr val="006600"/>
                </a:solidFill>
                <a:latin typeface="Candara" charset="0"/>
                <a:ea typeface="Candara" charset="0"/>
                <a:cs typeface="Candara" charset="0"/>
              </a:rPr>
              <a:t>9am </a:t>
            </a:r>
            <a:r>
              <a:rPr lang="en-US" sz="3000" b="1" i="1" dirty="0">
                <a:solidFill>
                  <a:srgbClr val="006600"/>
                </a:solidFill>
                <a:latin typeface="Candara" charset="0"/>
                <a:ea typeface="Candara" charset="0"/>
                <a:cs typeface="Candara" charset="0"/>
              </a:rPr>
              <a:t>to </a:t>
            </a:r>
            <a:r>
              <a:rPr lang="en-US" sz="3000" b="1" i="1" dirty="0" smtClean="0">
                <a:solidFill>
                  <a:srgbClr val="006600"/>
                </a:solidFill>
                <a:latin typeface="Candara" charset="0"/>
                <a:ea typeface="Candara" charset="0"/>
                <a:cs typeface="Candara" charset="0"/>
              </a:rPr>
              <a:t>3pm </a:t>
            </a:r>
            <a:r>
              <a:rPr lang="en-US" sz="3000" b="1" i="1" dirty="0">
                <a:solidFill>
                  <a:srgbClr val="006600"/>
                </a:solidFill>
                <a:latin typeface="Candara" charset="0"/>
                <a:ea typeface="Candara" charset="0"/>
                <a:cs typeface="Candara" charset="0"/>
              </a:rPr>
              <a:t>@ CW </a:t>
            </a:r>
            <a:r>
              <a:rPr lang="en-US" sz="3000" b="1" i="1" dirty="0" smtClean="0">
                <a:solidFill>
                  <a:srgbClr val="006600"/>
                </a:solidFill>
                <a:latin typeface="Candara" charset="0"/>
                <a:ea typeface="Candara" charset="0"/>
                <a:cs typeface="Candara" charset="0"/>
              </a:rPr>
              <a:t>Facility</a:t>
            </a:r>
            <a:br>
              <a:rPr lang="en-US" sz="3000" b="1" i="1" dirty="0" smtClean="0">
                <a:solidFill>
                  <a:srgbClr val="006600"/>
                </a:solidFill>
                <a:latin typeface="Candara" charset="0"/>
                <a:ea typeface="Candara" charset="0"/>
                <a:cs typeface="Candara" charset="0"/>
              </a:rPr>
            </a:br>
            <a:r>
              <a:rPr lang="en-US" sz="3000" b="1" dirty="0" smtClean="0">
                <a:solidFill>
                  <a:srgbClr val="006600"/>
                </a:solidFill>
                <a:latin typeface="Candara" charset="0"/>
                <a:ea typeface="Candara" charset="0"/>
                <a:cs typeface="Candara" charset="0"/>
              </a:rPr>
              <a:t>Lunch </a:t>
            </a:r>
            <a:r>
              <a:rPr lang="en-US" sz="3000" b="1" dirty="0">
                <a:solidFill>
                  <a:srgbClr val="006600"/>
                </a:solidFill>
                <a:latin typeface="Candara" charset="0"/>
                <a:ea typeface="Candara" charset="0"/>
                <a:cs typeface="Candara" charset="0"/>
              </a:rPr>
              <a:t>&amp;</a:t>
            </a:r>
            <a:r>
              <a:rPr lang="en-US" sz="3000" b="1" dirty="0" smtClean="0">
                <a:solidFill>
                  <a:srgbClr val="006600"/>
                </a:solidFill>
                <a:latin typeface="Candara" charset="0"/>
                <a:ea typeface="Candara" charset="0"/>
                <a:cs typeface="Candara" charset="0"/>
              </a:rPr>
              <a:t> Childcare </a:t>
            </a:r>
            <a:r>
              <a:rPr lang="en-US" sz="3000" b="1" dirty="0">
                <a:solidFill>
                  <a:srgbClr val="006600"/>
                </a:solidFill>
                <a:latin typeface="Candara" charset="0"/>
                <a:ea typeface="Candara" charset="0"/>
                <a:cs typeface="Candara" charset="0"/>
              </a:rPr>
              <a:t>P</a:t>
            </a:r>
            <a:r>
              <a:rPr lang="en-US" sz="3000" b="1" dirty="0" smtClean="0">
                <a:solidFill>
                  <a:srgbClr val="006600"/>
                </a:solidFill>
                <a:latin typeface="Candara" charset="0"/>
                <a:ea typeface="Candara" charset="0"/>
                <a:cs typeface="Candara" charset="0"/>
              </a:rPr>
              <a:t>rovided!</a:t>
            </a:r>
          </a:p>
          <a:p>
            <a:pPr marL="0" indent="0" algn="ctr">
              <a:buNone/>
            </a:pPr>
            <a:endParaRPr lang="en-US" sz="800" b="1" i="1" dirty="0">
              <a:solidFill>
                <a:srgbClr val="006600"/>
              </a:solidFill>
              <a:latin typeface="Candara" charset="0"/>
              <a:ea typeface="Candara" charset="0"/>
              <a:cs typeface="Candara" charset="0"/>
            </a:endParaRPr>
          </a:p>
          <a:p>
            <a:pPr>
              <a:buFont typeface="Wingdings" charset="2"/>
              <a:buChar char="§"/>
            </a:pPr>
            <a:r>
              <a:rPr lang="en-US" sz="2800" b="1" dirty="0" smtClean="0">
                <a:latin typeface="Candara" charset="0"/>
                <a:ea typeface="Candara" charset="0"/>
                <a:cs typeface="Candara" charset="0"/>
              </a:rPr>
              <a:t>All video sessions are taught by an award-winning author, Dr. Paul Tripp on “</a:t>
            </a:r>
            <a:r>
              <a:rPr lang="en-US" sz="2800" b="1" i="1" dirty="0" smtClean="0">
                <a:latin typeface="Candara" charset="0"/>
                <a:ea typeface="Candara" charset="0"/>
                <a:cs typeface="Candara" charset="0"/>
              </a:rPr>
              <a:t>Parenting: Gospel Principles That Can Radically Change Your Family”.</a:t>
            </a:r>
          </a:p>
          <a:p>
            <a:pPr>
              <a:buFont typeface="Wingdings" charset="2"/>
              <a:buChar char="§"/>
            </a:pPr>
            <a:r>
              <a:rPr lang="en-US" sz="2800" b="1" dirty="0" smtClean="0">
                <a:latin typeface="Candara" charset="0"/>
                <a:ea typeface="Candara" charset="0"/>
                <a:cs typeface="Candara" charset="0"/>
              </a:rPr>
              <a:t>This 6-hour seminar has 4 Sessions and breaks for discussion and lunch.</a:t>
            </a:r>
          </a:p>
          <a:p>
            <a:pPr>
              <a:buFont typeface="Wingdings" charset="2"/>
              <a:buChar char="§"/>
            </a:pPr>
            <a:r>
              <a:rPr lang="en-US" sz="2800" b="1" dirty="0">
                <a:latin typeface="Candara" charset="0"/>
                <a:ea typeface="Candara" charset="0"/>
                <a:cs typeface="Candara" charset="0"/>
              </a:rPr>
              <a:t>Cost:  </a:t>
            </a:r>
            <a:r>
              <a:rPr lang="en-US" sz="2800" b="1" dirty="0" smtClean="0">
                <a:latin typeface="Candara" charset="0"/>
                <a:ea typeface="Candara" charset="0"/>
                <a:cs typeface="Candara" charset="0"/>
              </a:rPr>
              <a:t>Only $20/person </a:t>
            </a:r>
            <a:r>
              <a:rPr lang="en-US" sz="2800" b="1" dirty="0">
                <a:latin typeface="Candara" charset="0"/>
                <a:ea typeface="Candara" charset="0"/>
                <a:cs typeface="Candara" charset="0"/>
              </a:rPr>
              <a:t>or $</a:t>
            </a:r>
            <a:r>
              <a:rPr lang="en-US" sz="2800" b="1" dirty="0" smtClean="0">
                <a:latin typeface="Candara" charset="0"/>
                <a:ea typeface="Candara" charset="0"/>
                <a:cs typeface="Candara" charset="0"/>
              </a:rPr>
              <a:t>30/couple</a:t>
            </a:r>
          </a:p>
          <a:p>
            <a:pPr>
              <a:buFont typeface="Wingdings" charset="2"/>
              <a:buChar char="§"/>
            </a:pPr>
            <a:r>
              <a:rPr lang="en-US" sz="2800" b="1" dirty="0" smtClean="0">
                <a:solidFill>
                  <a:srgbClr val="FF0000"/>
                </a:solidFill>
                <a:latin typeface="Candara" charset="0"/>
                <a:ea typeface="Candara" charset="0"/>
                <a:cs typeface="Candara" charset="0"/>
              </a:rPr>
              <a:t>INVITE your friends and RSVP to Jamie Park TODAY!!!</a:t>
            </a:r>
          </a:p>
          <a:p>
            <a:pPr marL="1257300" lvl="3" indent="0">
              <a:buNone/>
            </a:pPr>
            <a:endParaRPr lang="en-US" sz="500" b="1" dirty="0" smtClean="0">
              <a:latin typeface="Candara" charset="0"/>
              <a:ea typeface="Candara" charset="0"/>
              <a:cs typeface="Candara" charset="0"/>
            </a:endParaRPr>
          </a:p>
          <a:p>
            <a:pPr marL="0" indent="0" algn="ctr">
              <a:buNone/>
            </a:pPr>
            <a:r>
              <a:rPr lang="en-US" sz="3000" b="1" i="1" dirty="0">
                <a:solidFill>
                  <a:srgbClr val="006600"/>
                </a:solidFill>
                <a:latin typeface="Candara" charset="0"/>
                <a:ea typeface="Candara" charset="0"/>
                <a:cs typeface="Candara" charset="0"/>
              </a:rPr>
              <a:t>Mark your calendars or </a:t>
            </a:r>
            <a:r>
              <a:rPr lang="en-US" sz="3000" b="1" i="1" dirty="0" smtClean="0">
                <a:solidFill>
                  <a:srgbClr val="006600"/>
                </a:solidFill>
                <a:latin typeface="Candara" charset="0"/>
                <a:ea typeface="Candara" charset="0"/>
                <a:cs typeface="Candara" charset="0"/>
              </a:rPr>
              <a:t>Cancel </a:t>
            </a:r>
            <a:r>
              <a:rPr lang="en-US" sz="3000" b="1" i="1" dirty="0">
                <a:solidFill>
                  <a:srgbClr val="006600"/>
                </a:solidFill>
                <a:latin typeface="Candara" charset="0"/>
                <a:ea typeface="Candara" charset="0"/>
                <a:cs typeface="Candara" charset="0"/>
              </a:rPr>
              <a:t>your </a:t>
            </a:r>
            <a:r>
              <a:rPr lang="en-US" sz="3000" b="1" i="1" dirty="0" smtClean="0">
                <a:solidFill>
                  <a:srgbClr val="006600"/>
                </a:solidFill>
                <a:latin typeface="Candara" charset="0"/>
                <a:ea typeface="Candara" charset="0"/>
                <a:cs typeface="Candara" charset="0"/>
              </a:rPr>
              <a:t>plans!</a:t>
            </a:r>
            <a:br>
              <a:rPr lang="en-US" sz="3000" b="1" i="1" dirty="0" smtClean="0">
                <a:solidFill>
                  <a:srgbClr val="006600"/>
                </a:solidFill>
                <a:latin typeface="Candara" charset="0"/>
                <a:ea typeface="Candara" charset="0"/>
                <a:cs typeface="Candara" charset="0"/>
              </a:rPr>
            </a:br>
            <a:r>
              <a:rPr lang="en-US" sz="3000" b="1" i="1" dirty="0" smtClean="0">
                <a:solidFill>
                  <a:srgbClr val="006600"/>
                </a:solidFill>
                <a:latin typeface="Candara" charset="0"/>
                <a:ea typeface="Candara" charset="0"/>
                <a:cs typeface="Candara" charset="0"/>
              </a:rPr>
              <a:t>Nothing’s </a:t>
            </a:r>
            <a:r>
              <a:rPr lang="en-US" sz="3000" b="1" i="1" dirty="0">
                <a:solidFill>
                  <a:srgbClr val="006600"/>
                </a:solidFill>
                <a:latin typeface="Candara" charset="0"/>
                <a:ea typeface="Candara" charset="0"/>
                <a:cs typeface="Candara" charset="0"/>
              </a:rPr>
              <a:t>more worthwhile to invest time and money </a:t>
            </a:r>
            <a:r>
              <a:rPr lang="en-US" sz="3000" b="1" i="1" dirty="0" smtClean="0">
                <a:solidFill>
                  <a:srgbClr val="006600"/>
                </a:solidFill>
                <a:latin typeface="Candara" charset="0"/>
                <a:ea typeface="Candara" charset="0"/>
                <a:cs typeface="Candara" charset="0"/>
              </a:rPr>
              <a:t>towards!</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latin typeface="Eras Medium ITC"/>
            </a:endParaRPr>
          </a:p>
        </p:txBody>
      </p:sp>
    </p:spTree>
    <p:extLst>
      <p:ext uri="{BB962C8B-B14F-4D97-AF65-F5344CB8AC3E}">
        <p14:creationId xmlns:p14="http://schemas.microsoft.com/office/powerpoint/2010/main" val="2076053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ChangeArrowheads="1"/>
          </p:cNvSpPr>
          <p:nvPr/>
        </p:nvSpPr>
        <p:spPr bwMode="auto">
          <a:xfrm>
            <a:off x="2133600" y="685800"/>
            <a:ext cx="7848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latin typeface="Candara" charset="0"/>
                <a:ea typeface="MS PGothic" charset="0"/>
                <a:cs typeface="MS PGothic" charset="0"/>
              </a:rPr>
              <a:t>UPCOMING LOCAL OUTREACH </a:t>
            </a:r>
            <a:r>
              <a:rPr lang="en-US" sz="3600" b="1" i="0" dirty="0" smtClean="0">
                <a:solidFill>
                  <a:srgbClr val="800000"/>
                </a:solidFill>
                <a:latin typeface="Candara" charset="0"/>
                <a:ea typeface="MS PGothic" charset="0"/>
                <a:cs typeface="MS PGothic" charset="0"/>
              </a:rPr>
              <a:t>EVENT</a:t>
            </a:r>
            <a:endParaRPr lang="en-US" sz="3600" b="1" i="0" dirty="0">
              <a:solidFill>
                <a:srgbClr val="800000"/>
              </a:solidFill>
              <a:latin typeface="Candara" charset="0"/>
              <a:ea typeface="MS PGothic" charset="0"/>
              <a:cs typeface="MS PGothic" charset="0"/>
            </a:endParaRPr>
          </a:p>
        </p:txBody>
      </p:sp>
      <p:sp>
        <p:nvSpPr>
          <p:cNvPr id="331778" name="Rectangle 3"/>
          <p:cNvSpPr>
            <a:spLocks noChangeArrowheads="1"/>
          </p:cNvSpPr>
          <p:nvPr/>
        </p:nvSpPr>
        <p:spPr bwMode="auto">
          <a:xfrm>
            <a:off x="457200" y="1524000"/>
            <a:ext cx="11430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buFont typeface="Wingdings" charset="2"/>
              <a:buChar char="§"/>
            </a:pPr>
            <a:r>
              <a:rPr lang="en-US" sz="2800" b="1" i="0" dirty="0" smtClean="0">
                <a:solidFill>
                  <a:srgbClr val="000000"/>
                </a:solidFill>
                <a:latin typeface="Candara" charset="0"/>
                <a:ea typeface="MS PGothic" charset="0"/>
                <a:cs typeface="MS PGothic" charset="0"/>
              </a:rPr>
              <a:t>Join </a:t>
            </a:r>
            <a:r>
              <a:rPr lang="en-US" sz="2800" b="1" i="0" dirty="0">
                <a:solidFill>
                  <a:srgbClr val="000000"/>
                </a:solidFill>
                <a:latin typeface="Candara" charset="0"/>
                <a:ea typeface="MS PGothic" charset="0"/>
                <a:cs typeface="MS PGothic" charset="0"/>
              </a:rPr>
              <a:t>us at an upcoming local outreach </a:t>
            </a:r>
            <a:r>
              <a:rPr lang="en-US" sz="2800" b="1" i="0" dirty="0" smtClean="0">
                <a:solidFill>
                  <a:srgbClr val="000000"/>
                </a:solidFill>
                <a:latin typeface="Candara" charset="0"/>
                <a:ea typeface="MS PGothic" charset="0"/>
                <a:cs typeface="MS PGothic" charset="0"/>
              </a:rPr>
              <a:t>event:</a:t>
            </a:r>
            <a:endParaRPr lang="en-US" sz="2800" b="1" i="0" dirty="0">
              <a:solidFill>
                <a:srgbClr val="000000"/>
              </a:solidFill>
              <a:latin typeface="Candara" charset="0"/>
              <a:ea typeface="MS PGothic" charset="0"/>
              <a:cs typeface="MS PGothic" charset="0"/>
            </a:endParaRPr>
          </a:p>
          <a:p>
            <a:pPr marL="1066800" lvl="1" indent="-438150">
              <a:buFont typeface="+mj-lt"/>
              <a:buAutoNum type="arabicPeriod"/>
            </a:pPr>
            <a:endParaRPr lang="en-US" sz="2800" b="1" i="0" dirty="0" smtClean="0">
              <a:solidFill>
                <a:srgbClr val="008000"/>
              </a:solidFill>
              <a:latin typeface="Candara" charset="0"/>
              <a:ea typeface="MS PGothic" charset="0"/>
              <a:cs typeface="MS PGothic" charset="0"/>
            </a:endParaRPr>
          </a:p>
          <a:p>
            <a:pPr marL="1066800" lvl="1" indent="-438150">
              <a:buFont typeface="+mj-lt"/>
              <a:buAutoNum type="arabicPeriod"/>
            </a:pPr>
            <a:r>
              <a:rPr lang="en-US" sz="2800" b="1" i="0" dirty="0" smtClean="0">
                <a:solidFill>
                  <a:srgbClr val="008000"/>
                </a:solidFill>
                <a:latin typeface="Candara" charset="0"/>
                <a:ea typeface="MS PGothic" charset="0"/>
                <a:cs typeface="MS PGothic" charset="0"/>
              </a:rPr>
              <a:t>Sheepfold</a:t>
            </a:r>
            <a:r>
              <a:rPr lang="en-US" sz="2800" b="1" i="0" dirty="0">
                <a:solidFill>
                  <a:srgbClr val="008000"/>
                </a:solidFill>
                <a:latin typeface="Candara" charset="0"/>
                <a:ea typeface="MS PGothic" charset="0"/>
                <a:cs typeface="MS PGothic" charset="0"/>
              </a:rPr>
              <a:t> in Orange</a:t>
            </a:r>
            <a:r>
              <a:rPr lang="en-US" sz="2800" b="1" i="0" dirty="0">
                <a:solidFill>
                  <a:srgbClr val="FF0000"/>
                </a:solidFill>
                <a:latin typeface="Candara" charset="0"/>
                <a:ea typeface="MS PGothic" charset="0"/>
                <a:cs typeface="MS PGothic" charset="0"/>
              </a:rPr>
              <a:t> </a:t>
            </a:r>
            <a:r>
              <a:rPr lang="en-US" sz="2800" b="1" i="0" dirty="0" smtClean="0">
                <a:solidFill>
                  <a:srgbClr val="FF0000"/>
                </a:solidFill>
                <a:latin typeface="Candara" charset="0"/>
                <a:ea typeface="MS PGothic" charset="0"/>
                <a:cs typeface="MS PGothic" charset="0"/>
              </a:rPr>
              <a:t>(October 7</a:t>
            </a:r>
            <a:r>
              <a:rPr lang="en-US" sz="2800" b="1" i="0" baseline="30000" dirty="0" smtClean="0">
                <a:solidFill>
                  <a:srgbClr val="FF0000"/>
                </a:solidFill>
                <a:latin typeface="Candara" charset="0"/>
                <a:ea typeface="MS PGothic" charset="0"/>
                <a:cs typeface="MS PGothic" charset="0"/>
              </a:rPr>
              <a:t>th</a:t>
            </a:r>
            <a:r>
              <a:rPr lang="en-US" sz="2800" b="1" i="0" dirty="0" smtClean="0">
                <a:solidFill>
                  <a:srgbClr val="FF0000"/>
                </a:solidFill>
                <a:latin typeface="Candara" charset="0"/>
                <a:ea typeface="MS PGothic" charset="0"/>
                <a:cs typeface="MS PGothic" charset="0"/>
              </a:rPr>
              <a:t>, </a:t>
            </a:r>
            <a:r>
              <a:rPr lang="en-US" sz="2800" b="1" i="0" dirty="0">
                <a:solidFill>
                  <a:srgbClr val="FF0000"/>
                </a:solidFill>
                <a:latin typeface="Candara" charset="0"/>
                <a:ea typeface="MS PGothic" charset="0"/>
                <a:cs typeface="MS PGothic" charset="0"/>
              </a:rPr>
              <a:t>Sat. 7-8pm)</a:t>
            </a:r>
            <a:br>
              <a:rPr lang="en-US" sz="2800" b="1" i="0" dirty="0">
                <a:solidFill>
                  <a:srgbClr val="FF0000"/>
                </a:solidFill>
                <a:latin typeface="Candara" charset="0"/>
                <a:ea typeface="MS PGothic" charset="0"/>
                <a:cs typeface="MS PGothic" charset="0"/>
              </a:rPr>
            </a:br>
            <a:r>
              <a:rPr lang="en-US" sz="2800" b="1" dirty="0">
                <a:solidFill>
                  <a:srgbClr val="000000"/>
                </a:solidFill>
                <a:latin typeface="Candara" charset="0"/>
                <a:ea typeface="MS PGothic" charset="0"/>
                <a:cs typeface="MS PGothic" charset="0"/>
              </a:rPr>
              <a:t>Sheepfold </a:t>
            </a:r>
            <a:r>
              <a:rPr lang="en-US" sz="2800" dirty="0">
                <a:solidFill>
                  <a:srgbClr val="000000"/>
                </a:solidFill>
                <a:latin typeface="Candara" charset="0"/>
                <a:ea typeface="MS PGothic" charset="0"/>
                <a:cs typeface="MS PGothic" charset="0"/>
              </a:rPr>
              <a:t>is a ministry that “provides hope and refuge for mothers with children in Jesus' name.”</a:t>
            </a:r>
          </a:p>
          <a:p>
            <a:pPr marL="1066800" lvl="1" indent="-438150">
              <a:buFont typeface="+mj-lt"/>
              <a:buAutoNum type="arabicPeriod"/>
            </a:pPr>
            <a:endParaRPr lang="en-US" sz="1400" b="1" i="0" dirty="0">
              <a:solidFill>
                <a:srgbClr val="FF0000"/>
              </a:solidFill>
              <a:latin typeface="Candara" charset="0"/>
              <a:ea typeface="MS PGothic" charset="0"/>
              <a:cs typeface="MS PGothic" charset="0"/>
            </a:endParaRPr>
          </a:p>
          <a:p>
            <a:pPr marL="609600" indent="-609600">
              <a:buFont typeface="Wingdings" charset="2"/>
              <a:buChar char="§"/>
            </a:pPr>
            <a:r>
              <a:rPr lang="en-US" sz="2800" b="1" i="0" dirty="0" smtClean="0">
                <a:solidFill>
                  <a:srgbClr val="000000"/>
                </a:solidFill>
                <a:latin typeface="Candara" charset="0"/>
                <a:ea typeface="MS PGothic" charset="0"/>
                <a:cs typeface="MS PGothic" charset="0"/>
              </a:rPr>
              <a:t>Contact </a:t>
            </a:r>
            <a:r>
              <a:rPr lang="en-US" sz="2800" b="1" i="0" dirty="0" err="1" smtClean="0">
                <a:solidFill>
                  <a:srgbClr val="000000"/>
                </a:solidFill>
                <a:latin typeface="Candara" charset="0"/>
                <a:ea typeface="MS PGothic" charset="0"/>
                <a:cs typeface="MS PGothic" charset="0"/>
              </a:rPr>
              <a:t>Tuong</a:t>
            </a:r>
            <a:r>
              <a:rPr lang="en-US" sz="2800" b="1" i="0" dirty="0" smtClean="0">
                <a:solidFill>
                  <a:srgbClr val="000000"/>
                </a:solidFill>
                <a:latin typeface="Candara" charset="0"/>
                <a:ea typeface="MS PGothic" charset="0"/>
                <a:cs typeface="MS PGothic" charset="0"/>
              </a:rPr>
              <a:t> Bui </a:t>
            </a:r>
            <a:r>
              <a:rPr lang="en-US" sz="2800" b="1" i="0" dirty="0">
                <a:solidFill>
                  <a:srgbClr val="000000"/>
                </a:solidFill>
                <a:latin typeface="Candara" charset="0"/>
              </a:rPr>
              <a:t>at 949.677.8153 </a:t>
            </a:r>
            <a:r>
              <a:rPr lang="en-US" sz="2800" b="1" i="0" dirty="0" smtClean="0">
                <a:solidFill>
                  <a:srgbClr val="000000"/>
                </a:solidFill>
                <a:latin typeface="Candara" charset="0"/>
                <a:ea typeface="MS PGothic" charset="0"/>
                <a:cs typeface="MS PGothic" charset="0"/>
              </a:rPr>
              <a:t>for more information.</a:t>
            </a:r>
            <a:endParaRPr lang="en-US" sz="2800" b="1" i="0" dirty="0">
              <a:solidFill>
                <a:srgbClr val="000000"/>
              </a:solidFill>
              <a:latin typeface="Candara" charset="0"/>
              <a:ea typeface="MS PGothic" charset="0"/>
              <a:cs typeface="MS PGothic" charset="0"/>
            </a:endParaRPr>
          </a:p>
        </p:txBody>
      </p:sp>
    </p:spTree>
    <p:extLst>
      <p:ext uri="{BB962C8B-B14F-4D97-AF65-F5344CB8AC3E}">
        <p14:creationId xmlns:p14="http://schemas.microsoft.com/office/powerpoint/2010/main" val="94195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990600"/>
            <a:ext cx="12039600" cy="5867400"/>
          </a:xfrm>
        </p:spPr>
        <p:txBody>
          <a:bodyPr/>
          <a:lstStyle/>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smtClean="0">
                <a:latin typeface="Candara" charset="0"/>
                <a:ea typeface="Candara" charset="0"/>
                <a:cs typeface="Candara" charset="0"/>
              </a:rPr>
              <a:t>Islam</a:t>
            </a:r>
          </a:p>
          <a:p>
            <a:pPr eaLnBrk="1" fontAlgn="auto" hangingPunct="1">
              <a:spcBef>
                <a:spcPts val="0"/>
              </a:spcBef>
              <a:spcAft>
                <a:spcPts val="0"/>
              </a:spcAft>
              <a:defRPr/>
            </a:pPr>
            <a:r>
              <a:rPr lang="en-US" sz="2800" dirty="0" smtClean="0">
                <a:latin typeface="Candara" charset="0"/>
                <a:ea typeface="Candara" charset="0"/>
                <a:cs typeface="Candara" charset="0"/>
              </a:rPr>
              <a:t>5 pillars</a:t>
            </a:r>
          </a:p>
          <a:p>
            <a:pPr eaLnBrk="1" fontAlgn="auto" hangingPunct="1">
              <a:spcBef>
                <a:spcPts val="0"/>
              </a:spcBef>
              <a:spcAft>
                <a:spcPts val="0"/>
              </a:spcAft>
              <a:defRPr/>
            </a:pPr>
            <a:r>
              <a:rPr lang="en-US" sz="2800" dirty="0" smtClean="0">
                <a:latin typeface="Candara" charset="0"/>
                <a:ea typeface="Candara" charset="0"/>
                <a:cs typeface="Candara" charset="0"/>
              </a:rPr>
              <a:t>Jesus only appeared to die on the cross</a:t>
            </a:r>
          </a:p>
          <a:p>
            <a:pPr eaLnBrk="1" fontAlgn="auto" hangingPunct="1">
              <a:spcBef>
                <a:spcPts val="0"/>
              </a:spcBef>
              <a:spcAft>
                <a:spcPts val="0"/>
              </a:spcAft>
              <a:defRPr/>
            </a:pPr>
            <a:r>
              <a:rPr lang="en-US" sz="2800" dirty="0" smtClean="0">
                <a:latin typeface="Candara" charset="0"/>
                <a:ea typeface="Candara" charset="0"/>
                <a:cs typeface="Candara" charset="0"/>
              </a:rPr>
              <a:t>Mohammed, not Jesus was the final prophet</a:t>
            </a:r>
          </a:p>
          <a:p>
            <a:pPr eaLnBrk="1" fontAlgn="auto" hangingPunct="1">
              <a:spcBef>
                <a:spcPts val="0"/>
              </a:spcBef>
              <a:spcAft>
                <a:spcPts val="0"/>
              </a:spcAft>
              <a:defRPr/>
            </a:pPr>
            <a:r>
              <a:rPr lang="en-US" sz="2800" dirty="0" smtClean="0">
                <a:latin typeface="Candara" charset="0"/>
                <a:ea typeface="Candara" charset="0"/>
                <a:cs typeface="Candara" charset="0"/>
              </a:rPr>
              <a:t>can’t have assurance of salvation</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1400" dirty="0">
              <a:latin typeface="Candara" charset="0"/>
              <a:ea typeface="Candara" charset="0"/>
              <a:cs typeface="Candara"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smtClean="0">
                <a:latin typeface="Candara" charset="0"/>
                <a:ea typeface="Candara" charset="0"/>
                <a:cs typeface="Candara" charset="0"/>
              </a:rPr>
              <a:t>Hinduism</a:t>
            </a:r>
            <a:r>
              <a:rPr lang="en-US" sz="2800" dirty="0" smtClean="0">
                <a:latin typeface="Candara" charset="0"/>
                <a:ea typeface="Candara" charset="0"/>
                <a:cs typeface="Candara" charset="0"/>
              </a:rPr>
              <a:t> </a:t>
            </a:r>
          </a:p>
          <a:p>
            <a:pPr eaLnBrk="1" fontAlgn="auto" hangingPunct="1">
              <a:spcBef>
                <a:spcPts val="0"/>
              </a:spcBef>
              <a:spcAft>
                <a:spcPts val="0"/>
              </a:spcAft>
              <a:defRPr/>
            </a:pPr>
            <a:r>
              <a:rPr lang="en-US" sz="2800" dirty="0" smtClean="0">
                <a:latin typeface="Candara" charset="0"/>
                <a:ea typeface="Candara" charset="0"/>
                <a:cs typeface="Candara" charset="0"/>
              </a:rPr>
              <a:t>this life determined by past life, reincarnation, karma,</a:t>
            </a:r>
          </a:p>
          <a:p>
            <a:pPr eaLnBrk="1" fontAlgn="auto" hangingPunct="1">
              <a:spcBef>
                <a:spcPts val="0"/>
              </a:spcBef>
              <a:spcAft>
                <a:spcPts val="0"/>
              </a:spcAft>
              <a:defRPr/>
            </a:pPr>
            <a:r>
              <a:rPr lang="en-US" sz="2800" dirty="0" smtClean="0">
                <a:latin typeface="Candara" charset="0"/>
                <a:ea typeface="Candara" charset="0"/>
                <a:cs typeface="Candara" charset="0"/>
              </a:rPr>
              <a:t>Brahman (being of ultimate oneness) but millions of gods</a:t>
            </a:r>
          </a:p>
          <a:p>
            <a:pPr eaLnBrk="1" fontAlgn="auto" hangingPunct="1">
              <a:spcBef>
                <a:spcPts val="0"/>
              </a:spcBef>
              <a:spcAft>
                <a:spcPts val="0"/>
              </a:spcAft>
              <a:defRPr/>
            </a:pPr>
            <a:r>
              <a:rPr lang="en-US" sz="2800" dirty="0" smtClean="0">
                <a:latin typeface="Candara" charset="0"/>
                <a:ea typeface="Candara" charset="0"/>
                <a:cs typeface="Candara" charset="0"/>
              </a:rPr>
              <a:t>dedication to a deity or to ceremonies, meditation to end cycle of karma</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1400" dirty="0">
              <a:latin typeface="Candara" charset="0"/>
              <a:ea typeface="Candara" charset="0"/>
              <a:cs typeface="Candara"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smtClean="0">
                <a:latin typeface="Candara" charset="0"/>
                <a:ea typeface="Candara" charset="0"/>
                <a:cs typeface="Candara" charset="0"/>
              </a:rPr>
              <a:t>Judaism</a:t>
            </a:r>
            <a:endParaRPr lang="en-US" sz="2800" dirty="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Jesus was not the Messiah who would save them. </a:t>
            </a:r>
          </a:p>
          <a:p>
            <a:pPr eaLnBrk="1" fontAlgn="auto" hangingPunct="1">
              <a:spcBef>
                <a:spcPts val="0"/>
              </a:spcBef>
              <a:spcAft>
                <a:spcPts val="0"/>
              </a:spcAft>
              <a:defRPr/>
            </a:pPr>
            <a:r>
              <a:rPr lang="en-US" sz="2800" dirty="0" smtClean="0">
                <a:latin typeface="Candara" charset="0"/>
                <a:ea typeface="Candara" charset="0"/>
                <a:cs typeface="Candara" charset="0"/>
              </a:rPr>
              <a:t>The Messiah is yet to come.</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14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Do All Roads Lead to Heaven?</a:t>
            </a:r>
            <a:endParaRPr lang="en-US" sz="3200" b="1" i="0"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510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65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p:cNvSpPr>
          <p:nvPr/>
        </p:nvSpPr>
        <p:spPr bwMode="auto">
          <a:xfrm>
            <a:off x="457200" y="685800"/>
            <a:ext cx="11277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600" b="1" i="0" dirty="0" smtClean="0">
                <a:solidFill>
                  <a:srgbClr val="800000"/>
                </a:solidFill>
                <a:latin typeface="Candara" charset="0"/>
              </a:rPr>
              <a:t>THAILAND MEDICAL MISSIONS TEAM REPORT NIGHT</a:t>
            </a:r>
            <a:endParaRPr lang="en-US" sz="3600" b="1" i="0" dirty="0">
              <a:solidFill>
                <a:srgbClr val="800000"/>
              </a:solidFill>
              <a:latin typeface="Candara" charset="0"/>
            </a:endParaRPr>
          </a:p>
        </p:txBody>
      </p:sp>
      <p:sp>
        <p:nvSpPr>
          <p:cNvPr id="131074" name="Rectangle 3"/>
          <p:cNvSpPr>
            <a:spLocks noChangeArrowheads="1"/>
          </p:cNvSpPr>
          <p:nvPr/>
        </p:nvSpPr>
        <p:spPr bwMode="auto">
          <a:xfrm>
            <a:off x="762000" y="1447800"/>
            <a:ext cx="106680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algn="ctr"/>
            <a:r>
              <a:rPr lang="en-US" sz="3200" b="1" dirty="0" smtClean="0">
                <a:solidFill>
                  <a:srgbClr val="FF0000"/>
                </a:solidFill>
                <a:latin typeface="Candara" charset="0"/>
              </a:rPr>
              <a:t>Saturday Night [10/28]</a:t>
            </a:r>
            <a:r>
              <a:rPr lang="en-US" sz="3200" b="1" dirty="0">
                <a:solidFill>
                  <a:srgbClr val="FF0000"/>
                </a:solidFill>
                <a:latin typeface="Candara" charset="0"/>
              </a:rPr>
              <a:t/>
            </a:r>
            <a:br>
              <a:rPr lang="en-US" sz="3200" b="1" dirty="0">
                <a:solidFill>
                  <a:srgbClr val="FF0000"/>
                </a:solidFill>
                <a:latin typeface="Candara" charset="0"/>
              </a:rPr>
            </a:br>
            <a:r>
              <a:rPr lang="en-US" sz="3200" b="1" i="0" dirty="0" smtClean="0">
                <a:solidFill>
                  <a:srgbClr val="006600"/>
                </a:solidFill>
                <a:latin typeface="Candara" charset="0"/>
              </a:rPr>
              <a:t>7pm at CW Sanctuary</a:t>
            </a:r>
            <a:endParaRPr lang="en-US" sz="3200" b="1" i="0" dirty="0">
              <a:solidFill>
                <a:srgbClr val="006600"/>
              </a:solidFill>
              <a:latin typeface="Candara" charset="0"/>
            </a:endParaRPr>
          </a:p>
          <a:p>
            <a:pPr marL="609600" indent="-609600" algn="ctr"/>
            <a:endParaRPr lang="en-US" sz="800" b="1" i="0" dirty="0">
              <a:solidFill>
                <a:srgbClr val="CC3300"/>
              </a:solidFill>
              <a:latin typeface="Candara" charset="0"/>
            </a:endParaRPr>
          </a:p>
          <a:p>
            <a:pPr marL="609600" indent="-609600">
              <a:buFont typeface="Wingdings" charset="0"/>
              <a:buChar char="§"/>
            </a:pPr>
            <a:endParaRPr lang="en-US" sz="800" b="1" i="0" dirty="0">
              <a:solidFill>
                <a:srgbClr val="000000"/>
              </a:solidFill>
              <a:latin typeface="Candara" charset="0"/>
            </a:endParaRPr>
          </a:p>
          <a:p>
            <a:pPr marL="863600" lvl="2" indent="-457200">
              <a:buFont typeface="Wingdings" charset="0"/>
              <a:buChar char="§"/>
            </a:pPr>
            <a:r>
              <a:rPr lang="en-US" sz="3200" b="1" i="0" dirty="0">
                <a:solidFill>
                  <a:srgbClr val="000000"/>
                </a:solidFill>
                <a:latin typeface="Candara" charset="0"/>
              </a:rPr>
              <a:t>Mark your calendar now!</a:t>
            </a:r>
          </a:p>
          <a:p>
            <a:pPr marL="863600" lvl="2" indent="-457200">
              <a:buFont typeface="Wingdings" charset="0"/>
              <a:buChar char="§"/>
            </a:pPr>
            <a:r>
              <a:rPr lang="en-US" sz="3200" b="1" i="0" dirty="0" smtClean="0">
                <a:solidFill>
                  <a:srgbClr val="000000"/>
                </a:solidFill>
                <a:latin typeface="Candara" charset="0"/>
              </a:rPr>
              <a:t>This </a:t>
            </a:r>
            <a:r>
              <a:rPr lang="en-US" sz="3200" b="1" i="0" dirty="0">
                <a:solidFill>
                  <a:srgbClr val="000000"/>
                </a:solidFill>
                <a:latin typeface="Candara" charset="0"/>
              </a:rPr>
              <a:t>is a great opportunity </a:t>
            </a:r>
            <a:r>
              <a:rPr lang="en-US" sz="3200" b="1" i="0" dirty="0" smtClean="0">
                <a:solidFill>
                  <a:srgbClr val="000000"/>
                </a:solidFill>
                <a:latin typeface="Candara" charset="0"/>
              </a:rPr>
              <a:t>to hear what God has done in through Thailand Medical Missions Team.</a:t>
            </a:r>
          </a:p>
          <a:p>
            <a:pPr marL="863600" lvl="2" indent="-457200">
              <a:buFont typeface="Wingdings" charset="0"/>
              <a:buChar char="§"/>
            </a:pPr>
            <a:r>
              <a:rPr lang="en-US" sz="3200" b="1" i="0" dirty="0" smtClean="0">
                <a:solidFill>
                  <a:srgbClr val="000000"/>
                </a:solidFill>
                <a:latin typeface="Candara" charset="0"/>
              </a:rPr>
              <a:t>Hear the stories  and testimonies </a:t>
            </a:r>
            <a:r>
              <a:rPr lang="en-US" sz="3200" b="1" i="0" dirty="0">
                <a:solidFill>
                  <a:srgbClr val="000000"/>
                </a:solidFill>
                <a:latin typeface="Candara" charset="0"/>
              </a:rPr>
              <a:t>of the team members Missions </a:t>
            </a:r>
            <a:r>
              <a:rPr lang="en-US" sz="3200" b="1" i="0" dirty="0" smtClean="0">
                <a:solidFill>
                  <a:srgbClr val="000000"/>
                </a:solidFill>
                <a:latin typeface="Candara" charset="0"/>
              </a:rPr>
              <a:t>in a more </a:t>
            </a:r>
            <a:r>
              <a:rPr lang="en-US" sz="3200" b="1" i="0" dirty="0">
                <a:solidFill>
                  <a:srgbClr val="000000"/>
                </a:solidFill>
                <a:latin typeface="Candara" charset="0"/>
              </a:rPr>
              <a:t>intimate interactive setting</a:t>
            </a:r>
            <a:r>
              <a:rPr lang="en-US" sz="3200" b="1" i="0" dirty="0" smtClean="0">
                <a:solidFill>
                  <a:srgbClr val="000000"/>
                </a:solidFill>
                <a:latin typeface="Candara" charset="0"/>
              </a:rPr>
              <a:t>.</a:t>
            </a:r>
            <a:endParaRPr lang="en-US" sz="3200" b="1" i="0" dirty="0">
              <a:solidFill>
                <a:srgbClr val="000000"/>
              </a:solidFill>
              <a:latin typeface="Candara" charset="0"/>
            </a:endParaRPr>
          </a:p>
          <a:p>
            <a:pPr marL="863600" lvl="2" indent="-457200">
              <a:buFont typeface="Wingdings" charset="0"/>
              <a:buChar char="§"/>
            </a:pPr>
            <a:r>
              <a:rPr lang="en-US" sz="3200" b="1" i="0" dirty="0" smtClean="0">
                <a:solidFill>
                  <a:srgbClr val="000000"/>
                </a:solidFill>
                <a:latin typeface="Candara" charset="0"/>
              </a:rPr>
              <a:t>For </a:t>
            </a:r>
            <a:r>
              <a:rPr lang="en-US" sz="3200" b="1" i="0" dirty="0">
                <a:solidFill>
                  <a:srgbClr val="000000"/>
                </a:solidFill>
                <a:latin typeface="Candara" charset="0"/>
              </a:rPr>
              <a:t>more </a:t>
            </a:r>
            <a:r>
              <a:rPr lang="en-US" sz="3200" b="1" i="0" dirty="0" smtClean="0">
                <a:solidFill>
                  <a:srgbClr val="000000"/>
                </a:solidFill>
                <a:latin typeface="Candara" charset="0"/>
              </a:rPr>
              <a:t>information,</a:t>
            </a:r>
            <a:r>
              <a:rPr lang="en-US" sz="3200" b="1" i="0" dirty="0" smtClean="0">
                <a:solidFill>
                  <a:srgbClr val="000000"/>
                </a:solidFill>
                <a:latin typeface="Candara" charset="0"/>
                <a:ea typeface="MS PGothic" charset="0"/>
                <a:cs typeface="MS PGothic" charset="0"/>
              </a:rPr>
              <a:t> contact Christine at 714.865.9404. </a:t>
            </a:r>
            <a:endParaRPr lang="en-US" sz="3200" b="1" i="0" dirty="0">
              <a:solidFill>
                <a:srgbClr val="000000"/>
              </a:solidFill>
              <a:latin typeface="Candara" charset="0"/>
            </a:endParaRPr>
          </a:p>
        </p:txBody>
      </p:sp>
    </p:spTree>
    <p:extLst>
      <p:ext uri="{BB962C8B-B14F-4D97-AF65-F5344CB8AC3E}">
        <p14:creationId xmlns:p14="http://schemas.microsoft.com/office/powerpoint/2010/main" val="530372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ChangeArrowheads="1"/>
          </p:cNvSpPr>
          <p:nvPr/>
        </p:nvSpPr>
        <p:spPr bwMode="auto">
          <a:xfrm>
            <a:off x="406400" y="457200"/>
            <a:ext cx="11379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b="1" i="0" dirty="0" smtClean="0">
                <a:solidFill>
                  <a:srgbClr val="800000"/>
                </a:solidFill>
                <a:latin typeface="Candara" charset="0"/>
              </a:rPr>
              <a:t>COMING SOON: All-Church Fall Picnic!!!</a:t>
            </a:r>
            <a:endParaRPr lang="en-US" sz="4000" b="1" i="0" dirty="0">
              <a:solidFill>
                <a:srgbClr val="800000"/>
              </a:solidFill>
              <a:latin typeface="Candara" charset="0"/>
            </a:endParaRPr>
          </a:p>
        </p:txBody>
      </p:sp>
      <p:sp>
        <p:nvSpPr>
          <p:cNvPr id="375810" name="Rectangle 3"/>
          <p:cNvSpPr>
            <a:spLocks noChangeArrowheads="1"/>
          </p:cNvSpPr>
          <p:nvPr/>
        </p:nvSpPr>
        <p:spPr bwMode="auto">
          <a:xfrm>
            <a:off x="508000" y="1066800"/>
            <a:ext cx="11277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ctr"/>
            <a:r>
              <a:rPr lang="en-US" sz="3200" b="1" i="0" dirty="0" smtClean="0">
                <a:solidFill>
                  <a:srgbClr val="006600"/>
                </a:solidFill>
                <a:latin typeface="Candara" charset="0"/>
              </a:rPr>
              <a:t>October 29</a:t>
            </a:r>
            <a:r>
              <a:rPr lang="en-US" sz="3200" b="1" i="0" baseline="30000" dirty="0" smtClean="0">
                <a:solidFill>
                  <a:srgbClr val="006600"/>
                </a:solidFill>
                <a:latin typeface="Candara" charset="0"/>
              </a:rPr>
              <a:t>th</a:t>
            </a:r>
            <a:r>
              <a:rPr lang="en-US" sz="3200" b="1" i="0" dirty="0" smtClean="0">
                <a:solidFill>
                  <a:srgbClr val="006600"/>
                </a:solidFill>
                <a:latin typeface="Candara" charset="0"/>
              </a:rPr>
              <a:t>, Sunday</a:t>
            </a:r>
            <a:endParaRPr lang="en-US" sz="3200" b="1" i="0" dirty="0">
              <a:solidFill>
                <a:srgbClr val="006600"/>
              </a:solidFill>
              <a:latin typeface="Candara" charset="0"/>
            </a:endParaRPr>
          </a:p>
          <a:p>
            <a:pPr marL="609600" indent="-609600" algn="ctr"/>
            <a:r>
              <a:rPr lang="en-US" sz="3200" b="1" dirty="0">
                <a:solidFill>
                  <a:srgbClr val="CC3300"/>
                </a:solidFill>
                <a:latin typeface="Candara" charset="0"/>
              </a:rPr>
              <a:t>Immediately after the Service</a:t>
            </a:r>
          </a:p>
          <a:p>
            <a:pPr marL="609600" indent="-609600" algn="ctr"/>
            <a:endParaRPr lang="en-US" sz="1200" b="1" i="0" dirty="0">
              <a:solidFill>
                <a:srgbClr val="CC3300"/>
              </a:solidFill>
              <a:latin typeface="Candara" charset="0"/>
            </a:endParaRPr>
          </a:p>
          <a:p>
            <a:pPr marL="914400" lvl="1" indent="-457200">
              <a:buFont typeface="Wingdings" charset="0"/>
              <a:buChar char="§"/>
            </a:pPr>
            <a:r>
              <a:rPr lang="en-US" sz="3200" b="1" i="0" dirty="0">
                <a:solidFill>
                  <a:srgbClr val="000000"/>
                </a:solidFill>
                <a:latin typeface="Candara" charset="0"/>
              </a:rPr>
              <a:t>At </a:t>
            </a:r>
            <a:r>
              <a:rPr lang="en-US" sz="3200" b="1" i="0" dirty="0" smtClean="0">
                <a:solidFill>
                  <a:srgbClr val="000000"/>
                </a:solidFill>
                <a:latin typeface="Candara" charset="0"/>
              </a:rPr>
              <a:t>a nearby park: Santiago Hills Park </a:t>
            </a:r>
          </a:p>
          <a:p>
            <a:pPr marL="914400" lvl="1" indent="-457200">
              <a:buFont typeface="Wingdings" charset="0"/>
              <a:buChar char="§"/>
            </a:pPr>
            <a:r>
              <a:rPr lang="en-US" sz="3200" b="1" i="0" dirty="0" smtClean="0">
                <a:solidFill>
                  <a:srgbClr val="000000"/>
                </a:solidFill>
                <a:latin typeface="Candara" charset="0"/>
              </a:rPr>
              <a:t>A </a:t>
            </a:r>
            <a:r>
              <a:rPr lang="en-US" sz="3200" b="1" i="0" dirty="0">
                <a:solidFill>
                  <a:srgbClr val="000000"/>
                </a:solidFill>
                <a:latin typeface="Candara" charset="0"/>
              </a:rPr>
              <a:t>Pot-luck picnic lunch, BBQ, Games &amp; </a:t>
            </a:r>
            <a:r>
              <a:rPr lang="en-US" sz="3200" b="1" i="0" dirty="0" smtClean="0">
                <a:solidFill>
                  <a:srgbClr val="000000"/>
                </a:solidFill>
                <a:latin typeface="Candara" charset="0"/>
              </a:rPr>
              <a:t>FUN</a:t>
            </a:r>
            <a:r>
              <a:rPr lang="en-US" sz="3200" b="1" i="0" dirty="0">
                <a:solidFill>
                  <a:srgbClr val="000000"/>
                </a:solidFill>
                <a:latin typeface="Candara" charset="0"/>
              </a:rPr>
              <a:t>.</a:t>
            </a:r>
          </a:p>
          <a:p>
            <a:pPr marL="914400" lvl="1" indent="-457200">
              <a:buFont typeface="Wingdings" charset="0"/>
              <a:buChar char="§"/>
            </a:pPr>
            <a:r>
              <a:rPr lang="en-US" sz="3200" b="1" i="0" dirty="0">
                <a:solidFill>
                  <a:srgbClr val="FF0000"/>
                </a:solidFill>
                <a:latin typeface="Candara" charset="0"/>
              </a:rPr>
              <a:t>Come PREPARED</a:t>
            </a:r>
            <a:r>
              <a:rPr lang="en-US" sz="3200" b="1" i="0" dirty="0">
                <a:solidFill>
                  <a:srgbClr val="000000"/>
                </a:solidFill>
                <a:latin typeface="Candara" charset="0"/>
              </a:rPr>
              <a:t>—bring a </a:t>
            </a:r>
            <a:r>
              <a:rPr lang="en-US" sz="3200" b="1" i="0" dirty="0" smtClean="0">
                <a:solidFill>
                  <a:srgbClr val="000000"/>
                </a:solidFill>
                <a:latin typeface="Candara" charset="0"/>
              </a:rPr>
              <a:t>T-shirt &amp; shorts, sneakers, picnic blankets, and </a:t>
            </a:r>
            <a:r>
              <a:rPr lang="en-US" sz="3200" b="1" i="0" dirty="0">
                <a:solidFill>
                  <a:srgbClr val="000000"/>
                </a:solidFill>
                <a:latin typeface="Candara" charset="0"/>
              </a:rPr>
              <a:t>lawn chairs, </a:t>
            </a:r>
            <a:r>
              <a:rPr lang="en-US" sz="3200" b="1" i="0" dirty="0" smtClean="0">
                <a:solidFill>
                  <a:srgbClr val="000000"/>
                </a:solidFill>
                <a:latin typeface="Candara" charset="0"/>
              </a:rPr>
              <a:t>etc.</a:t>
            </a:r>
          </a:p>
          <a:p>
            <a:pPr marL="914400" lvl="1" indent="-457200">
              <a:buFont typeface="Wingdings" charset="0"/>
              <a:buChar char="§"/>
            </a:pPr>
            <a:r>
              <a:rPr lang="en-US" sz="3200" b="1" i="0" dirty="0" smtClean="0">
                <a:solidFill>
                  <a:srgbClr val="FF0000"/>
                </a:solidFill>
                <a:latin typeface="Candara" charset="0"/>
              </a:rPr>
              <a:t>Have your kids (and yourself) wear a favorite costume</a:t>
            </a:r>
            <a:r>
              <a:rPr lang="en-US" sz="3200" b="1" i="0" dirty="0" smtClean="0">
                <a:solidFill>
                  <a:srgbClr val="000000"/>
                </a:solidFill>
                <a:latin typeface="Candara" charset="0"/>
              </a:rPr>
              <a:t>—as an alternative celebration to Halloween!</a:t>
            </a:r>
            <a:endParaRPr lang="en-US" sz="3200" b="1" i="0" dirty="0">
              <a:solidFill>
                <a:srgbClr val="000000"/>
              </a:solidFill>
              <a:latin typeface="Candara" charset="0"/>
            </a:endParaRPr>
          </a:p>
          <a:p>
            <a:pPr marL="914400" lvl="1" indent="-457200">
              <a:buFont typeface="Wingdings" charset="0"/>
              <a:buChar char="§"/>
            </a:pPr>
            <a:r>
              <a:rPr lang="en-US" sz="3200" b="1" i="0" dirty="0">
                <a:solidFill>
                  <a:srgbClr val="000000"/>
                </a:solidFill>
                <a:latin typeface="Candara" charset="0"/>
              </a:rPr>
              <a:t>Come, eat, laugh, play and hang out together!!!</a:t>
            </a:r>
          </a:p>
          <a:p>
            <a:pPr marL="914400" lvl="1" indent="-457200">
              <a:buFont typeface="Wingdings" charset="0"/>
              <a:buChar char="§"/>
            </a:pPr>
            <a:r>
              <a:rPr lang="en-US" sz="3200" b="1" i="0" dirty="0" smtClean="0">
                <a:solidFill>
                  <a:srgbClr val="000000"/>
                </a:solidFill>
                <a:latin typeface="Candara" charset="0"/>
              </a:rPr>
              <a:t>There will be no homegroup on this picnic day.</a:t>
            </a:r>
            <a:endParaRPr lang="en-US" sz="3200" b="1" i="0" dirty="0">
              <a:solidFill>
                <a:srgbClr val="FF0000"/>
              </a:solidFill>
              <a:latin typeface="Candara" charset="0"/>
            </a:endParaRPr>
          </a:p>
          <a:p>
            <a:pPr marL="914400" lvl="1" indent="-457200">
              <a:buFontTx/>
              <a:buChar char="•"/>
            </a:pPr>
            <a:endParaRPr lang="en-US" sz="3200" b="1" i="0" dirty="0">
              <a:solidFill>
                <a:srgbClr val="000000"/>
              </a:solidFill>
              <a:latin typeface="Candara" charset="0"/>
            </a:endParaRPr>
          </a:p>
        </p:txBody>
      </p:sp>
    </p:spTree>
    <p:extLst>
      <p:ext uri="{BB962C8B-B14F-4D97-AF65-F5344CB8AC3E}">
        <p14:creationId xmlns:p14="http://schemas.microsoft.com/office/powerpoint/2010/main" val="671054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88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990600"/>
            <a:ext cx="12039600" cy="5867400"/>
          </a:xfrm>
        </p:spPr>
        <p:txBody>
          <a:bodyPr/>
          <a:lstStyle/>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a:latin typeface="Candara" charset="0"/>
                <a:ea typeface="Candara" charset="0"/>
                <a:cs typeface="Candara" charset="0"/>
              </a:rPr>
              <a:t>Buddhism</a:t>
            </a:r>
            <a:r>
              <a:rPr lang="en-US" sz="2800" dirty="0">
                <a:latin typeface="Candara" charset="0"/>
                <a:ea typeface="Candara" charset="0"/>
                <a:cs typeface="Candara" charset="0"/>
              </a:rPr>
              <a:t> </a:t>
            </a:r>
            <a:endParaRPr lang="en-US" sz="2800" dirty="0" smtClean="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there </a:t>
            </a:r>
            <a:r>
              <a:rPr lang="en-US" sz="2800" dirty="0">
                <a:latin typeface="Candara" charset="0"/>
                <a:ea typeface="Candara" charset="0"/>
                <a:cs typeface="Candara" charset="0"/>
              </a:rPr>
              <a:t>is no God. </a:t>
            </a:r>
            <a:endParaRPr lang="en-US" sz="2800" dirty="0" smtClean="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Siddhartha </a:t>
            </a:r>
            <a:r>
              <a:rPr lang="en-US" sz="2800" dirty="0">
                <a:latin typeface="Candara" charset="0"/>
                <a:ea typeface="Candara" charset="0"/>
                <a:cs typeface="Candara" charset="0"/>
              </a:rPr>
              <a:t>Gautama merely the model of how to attain spiritual </a:t>
            </a:r>
            <a:r>
              <a:rPr lang="en-US" sz="2800" dirty="0" smtClean="0">
                <a:latin typeface="Candara" charset="0"/>
                <a:ea typeface="Candara" charset="0"/>
                <a:cs typeface="Candara" charset="0"/>
              </a:rPr>
              <a:t>enlightenment</a:t>
            </a:r>
          </a:p>
          <a:p>
            <a:pPr eaLnBrk="1" fontAlgn="auto" hangingPunct="1">
              <a:spcBef>
                <a:spcPts val="0"/>
              </a:spcBef>
              <a:spcAft>
                <a:spcPts val="0"/>
              </a:spcAft>
              <a:defRPr/>
            </a:pPr>
            <a:r>
              <a:rPr lang="en-US" sz="2800" dirty="0" smtClean="0">
                <a:latin typeface="Candara" charset="0"/>
                <a:ea typeface="Candara" charset="0"/>
                <a:cs typeface="Candara" charset="0"/>
              </a:rPr>
              <a:t>”to </a:t>
            </a:r>
            <a:r>
              <a:rPr lang="en-US" sz="2800" dirty="0">
                <a:latin typeface="Candara" charset="0"/>
                <a:ea typeface="Candara" charset="0"/>
                <a:cs typeface="Candara" charset="0"/>
              </a:rPr>
              <a:t>blow out the candle of desire” and attain nirvana – a state of total nothingness. </a:t>
            </a:r>
            <a:endParaRPr lang="en-US" sz="2800" dirty="0" smtClean="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One’s greatest desire </a:t>
            </a:r>
            <a:r>
              <a:rPr lang="en-US" sz="2800" dirty="0">
                <a:latin typeface="Candara" charset="0"/>
                <a:ea typeface="Candara" charset="0"/>
                <a:cs typeface="Candara" charset="0"/>
              </a:rPr>
              <a:t>is to rid </a:t>
            </a:r>
            <a:r>
              <a:rPr lang="en-US" sz="2800" dirty="0" smtClean="0">
                <a:latin typeface="Candara" charset="0"/>
                <a:ea typeface="Candara" charset="0"/>
                <a:cs typeface="Candara" charset="0"/>
              </a:rPr>
              <a:t>oneself </a:t>
            </a:r>
            <a:r>
              <a:rPr lang="en-US" sz="2800" dirty="0">
                <a:latin typeface="Candara" charset="0"/>
                <a:ea typeface="Candara" charset="0"/>
                <a:cs typeface="Candara" charset="0"/>
              </a:rPr>
              <a:t>of all desire.</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1400" dirty="0">
              <a:latin typeface="Candara" charset="0"/>
              <a:ea typeface="Candara" charset="0"/>
              <a:cs typeface="Candara"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a:latin typeface="Candara" charset="0"/>
                <a:ea typeface="Candara" charset="0"/>
                <a:cs typeface="Candara" charset="0"/>
              </a:rPr>
              <a:t>Animism</a:t>
            </a:r>
            <a:r>
              <a:rPr lang="en-US" sz="2800" dirty="0">
                <a:latin typeface="Candara" charset="0"/>
                <a:ea typeface="Candara" charset="0"/>
                <a:cs typeface="Candara" charset="0"/>
              </a:rPr>
              <a:t> </a:t>
            </a:r>
            <a:endParaRPr lang="en-US" sz="2800" dirty="0" smtClean="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THE </a:t>
            </a:r>
            <a:r>
              <a:rPr lang="en-US" sz="2800" dirty="0">
                <a:latin typeface="Candara" charset="0"/>
                <a:ea typeface="Candara" charset="0"/>
                <a:cs typeface="Candara" charset="0"/>
              </a:rPr>
              <a:t>world religion </a:t>
            </a:r>
            <a:endParaRPr lang="en-US" sz="2800" dirty="0" smtClean="0">
              <a:latin typeface="Candara" charset="0"/>
              <a:ea typeface="Candara" charset="0"/>
              <a:cs typeface="Candara" charset="0"/>
            </a:endParaRPr>
          </a:p>
          <a:p>
            <a:pPr eaLnBrk="1" fontAlgn="auto" hangingPunct="1">
              <a:spcBef>
                <a:spcPts val="0"/>
              </a:spcBef>
              <a:spcAft>
                <a:spcPts val="0"/>
              </a:spcAft>
              <a:defRPr/>
            </a:pPr>
            <a:r>
              <a:rPr lang="en-US" sz="2800" dirty="0" smtClean="0">
                <a:latin typeface="Candara" charset="0"/>
                <a:ea typeface="Candara" charset="0"/>
                <a:cs typeface="Candara" charset="0"/>
              </a:rPr>
              <a:t>appease </a:t>
            </a:r>
            <a:r>
              <a:rPr lang="en-US" sz="2800" dirty="0">
                <a:latin typeface="Candara" charset="0"/>
                <a:ea typeface="Candara" charset="0"/>
                <a:cs typeface="Candara" charset="0"/>
              </a:rPr>
              <a:t>evil spirits</a:t>
            </a:r>
          </a:p>
          <a:p>
            <a:pPr marL="514350" marR="0" lvl="0" indent="-514350" defTabSz="914400" eaLnBrk="1" fontAlgn="auto" latinLnBrk="0" hangingPunct="1">
              <a:lnSpc>
                <a:spcPct val="100000"/>
              </a:lnSpc>
              <a:spcBef>
                <a:spcPts val="0"/>
              </a:spcBef>
              <a:spcAft>
                <a:spcPts val="0"/>
              </a:spcAft>
              <a:buClrTx/>
              <a:buSzTx/>
              <a:buFontTx/>
              <a:buNone/>
              <a:tabLst/>
              <a:defRPr/>
            </a:pPr>
            <a:endParaRPr lang="en-US" sz="1400" b="1" dirty="0">
              <a:latin typeface="Candara" charset="0"/>
              <a:ea typeface="Candara" charset="0"/>
              <a:cs typeface="Candara"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lang="en-US" sz="2800" b="1" dirty="0" smtClean="0">
                <a:latin typeface="Candara" charset="0"/>
                <a:ea typeface="Candara" charset="0"/>
                <a:cs typeface="Candara" charset="0"/>
              </a:rPr>
              <a:t>Christianity</a:t>
            </a:r>
          </a:p>
          <a:p>
            <a:pPr eaLnBrk="1" fontAlgn="auto" hangingPunct="1">
              <a:spcBef>
                <a:spcPts val="0"/>
              </a:spcBef>
              <a:spcAft>
                <a:spcPts val="0"/>
              </a:spcAft>
              <a:defRPr/>
            </a:pPr>
            <a:r>
              <a:rPr lang="en-US" sz="2800" dirty="0" smtClean="0">
                <a:latin typeface="Candara" charset="0"/>
                <a:ea typeface="Candara" charset="0"/>
                <a:cs typeface="Candara" charset="0"/>
              </a:rPr>
              <a:t>Different from all other religions.  Not </a:t>
            </a:r>
            <a:r>
              <a:rPr lang="en-US" sz="2800" dirty="0">
                <a:latin typeface="Candara" charset="0"/>
                <a:ea typeface="Candara" charset="0"/>
                <a:cs typeface="Candara" charset="0"/>
              </a:rPr>
              <a:t>do, but </a:t>
            </a:r>
            <a:r>
              <a:rPr lang="en-US" sz="2800" dirty="0" smtClean="0">
                <a:latin typeface="Candara" charset="0"/>
                <a:ea typeface="Candara" charset="0"/>
                <a:cs typeface="Candara" charset="0"/>
              </a:rPr>
              <a:t>DONE</a:t>
            </a:r>
            <a:endParaRPr lang="en-US" sz="14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Do All Roads Lead to Heaven?</a:t>
            </a:r>
            <a:endParaRPr lang="en-US" sz="3200" b="1" i="0"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9252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447800"/>
            <a:ext cx="11887200" cy="5410200"/>
          </a:xfrm>
        </p:spPr>
        <p:txBody>
          <a:bodyPr/>
          <a:lstStyle/>
          <a:p>
            <a:pPr marL="514350" indent="-514350">
              <a:buAutoNum type="arabicPeriod"/>
            </a:pPr>
            <a:r>
              <a:rPr lang="en-US" sz="2800" dirty="0" smtClean="0">
                <a:latin typeface="Candara" charset="0"/>
                <a:ea typeface="Candara" charset="0"/>
                <a:cs typeface="Candara" charset="0"/>
              </a:rPr>
              <a:t>Baal worshippers – would burn their children in the fire.</a:t>
            </a:r>
          </a:p>
          <a:p>
            <a:pPr marL="514350" indent="-514350">
              <a:buAutoNum type="arabicPeriod"/>
            </a:pPr>
            <a:endParaRPr lang="en-US" sz="2800" dirty="0">
              <a:latin typeface="Candara" charset="0"/>
              <a:ea typeface="Candara" charset="0"/>
              <a:cs typeface="Candara" charset="0"/>
            </a:endParaRPr>
          </a:p>
          <a:p>
            <a:pPr marL="514350" indent="-514350">
              <a:buAutoNum type="arabicPeriod"/>
            </a:pPr>
            <a:r>
              <a:rPr lang="en-US" sz="2800" dirty="0" smtClean="0">
                <a:latin typeface="Candara" charset="0"/>
                <a:ea typeface="Candara" charset="0"/>
                <a:cs typeface="Candara" charset="0"/>
              </a:rPr>
              <a:t>Hitler and his religion/worldview.</a:t>
            </a:r>
          </a:p>
          <a:p>
            <a:pPr marL="0" indent="0">
              <a:buNone/>
            </a:pPr>
            <a:r>
              <a:rPr lang="en-US" sz="2800" dirty="0" smtClean="0">
                <a:latin typeface="Candara" charset="0"/>
                <a:ea typeface="Candara" charset="0"/>
                <a:cs typeface="Candara" charset="0"/>
              </a:rPr>
              <a:t> </a:t>
            </a:r>
          </a:p>
          <a:p>
            <a:pPr marL="514350" indent="-514350">
              <a:buFont typeface="+mj-lt"/>
              <a:buAutoNum type="arabicPeriod" startAt="3"/>
            </a:pPr>
            <a:r>
              <a:rPr lang="en-US" sz="2800" dirty="0" smtClean="0">
                <a:latin typeface="Candara" charset="0"/>
                <a:ea typeface="Candara" charset="0"/>
                <a:cs typeface="Candara" charset="0"/>
              </a:rPr>
              <a:t>What if you sincerely believe you can survive jumping out the 52</a:t>
            </a:r>
            <a:r>
              <a:rPr lang="en-US" sz="2800" baseline="30000" dirty="0" smtClean="0">
                <a:latin typeface="Candara" charset="0"/>
                <a:ea typeface="Candara" charset="0"/>
                <a:cs typeface="Candara" charset="0"/>
              </a:rPr>
              <a:t>nd</a:t>
            </a:r>
            <a:r>
              <a:rPr lang="en-US" sz="2800" dirty="0" smtClean="0">
                <a:latin typeface="Candara" charset="0"/>
                <a:ea typeface="Candara" charset="0"/>
                <a:cs typeface="Candara" charset="0"/>
              </a:rPr>
              <a:t> floor of your building?</a:t>
            </a:r>
          </a:p>
          <a:p>
            <a:pPr marL="0" indent="0">
              <a:buNone/>
            </a:pPr>
            <a:endParaRPr lang="en-US" sz="2800" b="1" dirty="0">
              <a:latin typeface="Candara" charset="0"/>
              <a:ea typeface="Candara" charset="0"/>
              <a:cs typeface="Candara" charset="0"/>
            </a:endParaRPr>
          </a:p>
          <a:p>
            <a:pPr marL="0" indent="0" algn="ctr">
              <a:buNone/>
            </a:pPr>
            <a:r>
              <a:rPr lang="en-US" sz="3200" b="1" dirty="0" smtClean="0">
                <a:latin typeface="Candara" charset="0"/>
                <a:ea typeface="Candara" charset="0"/>
                <a:cs typeface="Candara" charset="0"/>
              </a:rPr>
              <a:t>Clearly, people can be sincerely wrong.</a:t>
            </a:r>
          </a:p>
        </p:txBody>
      </p:sp>
      <p:sp>
        <p:nvSpPr>
          <p:cNvPr id="6" name="TextBox 5"/>
          <p:cNvSpPr txBox="1"/>
          <p:nvPr/>
        </p:nvSpPr>
        <p:spPr>
          <a:xfrm>
            <a:off x="0" y="228600"/>
            <a:ext cx="12192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”God will allow all into heaven who have sincerely believed.”</a:t>
            </a:r>
            <a:endParaRPr lang="en-US" sz="3200" b="1" i="0" dirty="0" smtClean="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4511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90600"/>
            <a:ext cx="11734800" cy="5867400"/>
          </a:xfrm>
        </p:spPr>
        <p:txBody>
          <a:bodyPr/>
          <a:lstStyle/>
          <a:p>
            <a:pPr marL="0" indent="0">
              <a:buNone/>
            </a:pPr>
            <a:r>
              <a:rPr lang="en-US" sz="2800" i="1" dirty="0" smtClean="0">
                <a:latin typeface="Candara" charset="0"/>
                <a:ea typeface="Candara" charset="0"/>
                <a:cs typeface="Candara" charset="0"/>
              </a:rPr>
              <a:t>Salvation </a:t>
            </a:r>
            <a:r>
              <a:rPr lang="en-US" sz="2800" i="1" dirty="0">
                <a:latin typeface="Candara" charset="0"/>
                <a:ea typeface="Candara" charset="0"/>
                <a:cs typeface="Candara" charset="0"/>
              </a:rPr>
              <a:t>is found in no one else, for there is no other name under heaven given to men, by which we must be </a:t>
            </a:r>
            <a:r>
              <a:rPr lang="en-US" sz="2800" i="1" dirty="0" smtClean="0">
                <a:latin typeface="Candara" charset="0"/>
                <a:ea typeface="Candara" charset="0"/>
                <a:cs typeface="Candara" charset="0"/>
              </a:rPr>
              <a:t>saved. </a:t>
            </a:r>
            <a:r>
              <a:rPr lang="en-US" sz="2800" dirty="0">
                <a:latin typeface="Candara" charset="0"/>
                <a:ea typeface="Candara" charset="0"/>
                <a:cs typeface="Candara" charset="0"/>
              </a:rPr>
              <a:t>(Acts 4:12). </a:t>
            </a:r>
            <a:endParaRPr lang="en-US" sz="2800" dirty="0" smtClean="0">
              <a:latin typeface="Candara" charset="0"/>
              <a:ea typeface="Candara" charset="0"/>
              <a:cs typeface="Candara" charset="0"/>
            </a:endParaRPr>
          </a:p>
          <a:p>
            <a:pPr marL="0" indent="0">
              <a:buNone/>
            </a:pPr>
            <a:endParaRPr lang="en-US" sz="1400" dirty="0">
              <a:latin typeface="Candara" charset="0"/>
              <a:ea typeface="Candara" charset="0"/>
              <a:cs typeface="Candara" charset="0"/>
            </a:endParaRPr>
          </a:p>
          <a:p>
            <a:pPr marL="0" indent="0">
              <a:buNone/>
            </a:pPr>
            <a:endParaRPr lang="en-US" sz="1400" dirty="0">
              <a:latin typeface="Candara" charset="0"/>
              <a:ea typeface="Candara" charset="0"/>
              <a:cs typeface="Candara" charset="0"/>
            </a:endParaRPr>
          </a:p>
          <a:p>
            <a:pPr marL="0" indent="0">
              <a:buNone/>
            </a:pPr>
            <a:r>
              <a:rPr lang="en-US" sz="2800" i="1" dirty="0" smtClean="0">
                <a:latin typeface="Candara" charset="0"/>
                <a:ea typeface="Candara" charset="0"/>
                <a:cs typeface="Candara" charset="0"/>
              </a:rPr>
              <a:t>For </a:t>
            </a:r>
            <a:r>
              <a:rPr lang="en-US" sz="2800" i="1" dirty="0">
                <a:latin typeface="Candara" charset="0"/>
                <a:ea typeface="Candara" charset="0"/>
                <a:cs typeface="Candara" charset="0"/>
              </a:rPr>
              <a:t>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he has not believed in the name of God's one and only Son... "Whoever believes in the Son has eternal life, but whoever rejects the Son will not see life, for God's wrath remains on him </a:t>
            </a:r>
            <a:r>
              <a:rPr lang="en-US" sz="2800" dirty="0" smtClean="0">
                <a:latin typeface="Candara" charset="0"/>
                <a:ea typeface="Candara" charset="0"/>
                <a:cs typeface="Candara" charset="0"/>
              </a:rPr>
              <a:t>(</a:t>
            </a:r>
            <a:r>
              <a:rPr lang="en-US" sz="2800" dirty="0" err="1" smtClean="0">
                <a:latin typeface="Candara" charset="0"/>
                <a:ea typeface="Candara" charset="0"/>
                <a:cs typeface="Candara" charset="0"/>
              </a:rPr>
              <a:t>Jn</a:t>
            </a:r>
            <a:r>
              <a:rPr lang="en-US" sz="2800" dirty="0" smtClean="0">
                <a:latin typeface="Candara" charset="0"/>
                <a:ea typeface="Candara" charset="0"/>
                <a:cs typeface="Candara" charset="0"/>
              </a:rPr>
              <a:t> </a:t>
            </a:r>
            <a:r>
              <a:rPr lang="en-US" sz="2800" dirty="0">
                <a:latin typeface="Candara" charset="0"/>
                <a:ea typeface="Candara" charset="0"/>
                <a:cs typeface="Candara" charset="0"/>
              </a:rPr>
              <a:t>3:16-18, 36).</a:t>
            </a:r>
            <a:endParaRPr lang="en-US" sz="2800" dirty="0" smtClean="0">
              <a:latin typeface="Candara" charset="0"/>
              <a:ea typeface="Candara" charset="0"/>
              <a:cs typeface="Candara" charset="0"/>
            </a:endParaRPr>
          </a:p>
        </p:txBody>
      </p:sp>
      <p:sp>
        <p:nvSpPr>
          <p:cNvPr id="6" name="TextBox 5"/>
          <p:cNvSpPr txBox="1"/>
          <p:nvPr/>
        </p:nvSpPr>
        <p:spPr>
          <a:xfrm>
            <a:off x="228600" y="228600"/>
            <a:ext cx="117348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The Bible </a:t>
            </a:r>
            <a:r>
              <a:rPr lang="en-US" sz="3200" b="1" dirty="0">
                <a:solidFill>
                  <a:srgbClr val="C00000"/>
                </a:solidFill>
                <a:latin typeface="Candara" charset="0"/>
                <a:ea typeface="Candara" charset="0"/>
                <a:cs typeface="Candara" charset="0"/>
              </a:rPr>
              <a:t>clearly </a:t>
            </a:r>
            <a:r>
              <a:rPr lang="en-US" sz="3200" b="1" dirty="0" smtClean="0">
                <a:solidFill>
                  <a:srgbClr val="C00000"/>
                </a:solidFill>
                <a:latin typeface="Candara" charset="0"/>
                <a:ea typeface="Candara" charset="0"/>
                <a:cs typeface="Candara" charset="0"/>
              </a:rPr>
              <a:t>teaches </a:t>
            </a:r>
            <a:r>
              <a:rPr lang="en-US" sz="3200" b="1" dirty="0">
                <a:solidFill>
                  <a:srgbClr val="C00000"/>
                </a:solidFill>
                <a:latin typeface="Candara" charset="0"/>
                <a:ea typeface="Candara" charset="0"/>
                <a:cs typeface="Candara" charset="0"/>
              </a:rPr>
              <a:t>that </a:t>
            </a:r>
            <a:r>
              <a:rPr lang="en-US" sz="3200" b="1" dirty="0" smtClean="0">
                <a:solidFill>
                  <a:srgbClr val="C00000"/>
                </a:solidFill>
                <a:latin typeface="Candara" charset="0"/>
                <a:ea typeface="Candara" charset="0"/>
                <a:cs typeface="Candara" charset="0"/>
              </a:rPr>
              <a:t>Jesus is </a:t>
            </a:r>
            <a:r>
              <a:rPr lang="en-US" sz="3200" b="1" dirty="0">
                <a:solidFill>
                  <a:srgbClr val="C00000"/>
                </a:solidFill>
                <a:latin typeface="Candara" charset="0"/>
                <a:ea typeface="Candara" charset="0"/>
                <a:cs typeface="Candara" charset="0"/>
              </a:rPr>
              <a:t>the only way to God</a:t>
            </a:r>
            <a:endParaRPr lang="en-US" sz="3200" b="1"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113490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14400"/>
            <a:ext cx="11963400" cy="5943600"/>
          </a:xfrm>
        </p:spPr>
        <p:txBody>
          <a:bodyPr/>
          <a:lstStyle/>
          <a:p>
            <a:pPr marL="0" indent="0">
              <a:buNone/>
            </a:pPr>
            <a:r>
              <a:rPr lang="en-US" sz="2800" i="1" dirty="0" smtClean="0">
                <a:latin typeface="Candara" charset="0"/>
                <a:ea typeface="Candara" charset="0"/>
                <a:cs typeface="Candara" charset="0"/>
              </a:rPr>
              <a:t>Everyone </a:t>
            </a:r>
            <a:r>
              <a:rPr lang="en-US" sz="2800" i="1" dirty="0">
                <a:latin typeface="Candara" charset="0"/>
                <a:ea typeface="Candara" charset="0"/>
                <a:cs typeface="Candara" charset="0"/>
              </a:rPr>
              <a:t>who calls on the name of the Lord will be saved." How, then, can they call on the one they have not believed in? And how can they believe in the one of whom they have not heard? And how can they hear without someone preaching to them? And how can they preach unless they are sent? As it is written, "How beautiful are the feet of those who bring good news! </a:t>
            </a:r>
            <a:r>
              <a:rPr lang="en-US" sz="2800" dirty="0">
                <a:latin typeface="Candara" charset="0"/>
                <a:ea typeface="Candara" charset="0"/>
                <a:cs typeface="Candara" charset="0"/>
              </a:rPr>
              <a:t> </a:t>
            </a:r>
            <a:r>
              <a:rPr lang="en-US" sz="2800" dirty="0" smtClean="0">
                <a:latin typeface="Candara" charset="0"/>
                <a:ea typeface="Candara" charset="0"/>
                <a:cs typeface="Candara" charset="0"/>
              </a:rPr>
              <a:t>         Romans 10:13-15</a:t>
            </a:r>
          </a:p>
          <a:p>
            <a:pPr marL="0" indent="0">
              <a:buNone/>
            </a:pPr>
            <a:endParaRPr lang="en-US" sz="2800" dirty="0">
              <a:latin typeface="Candara" charset="0"/>
              <a:ea typeface="Candara" charset="0"/>
              <a:cs typeface="Candara" charset="0"/>
            </a:endParaRPr>
          </a:p>
          <a:p>
            <a:pPr marL="0" indent="0">
              <a:buNone/>
            </a:pPr>
            <a:r>
              <a:rPr lang="en-US" sz="2800" i="1" baseline="30000" dirty="0" smtClean="0">
                <a:latin typeface="Candara" charset="0"/>
                <a:ea typeface="Candara" charset="0"/>
                <a:cs typeface="Candara" charset="0"/>
              </a:rPr>
              <a:t>6</a:t>
            </a:r>
            <a:r>
              <a:rPr lang="en-US" sz="2800" i="1" dirty="0" smtClean="0">
                <a:latin typeface="Candara" charset="0"/>
                <a:ea typeface="Candara" charset="0"/>
                <a:cs typeface="Candara" charset="0"/>
              </a:rPr>
              <a:t> </a:t>
            </a:r>
            <a:r>
              <a:rPr lang="en-US" sz="2800" i="1" dirty="0">
                <a:latin typeface="Candara" charset="0"/>
                <a:ea typeface="Candara" charset="0"/>
                <a:cs typeface="Candara" charset="0"/>
              </a:rPr>
              <a:t>Jesus answered, “I am the way and the truth and the life. No one comes to the Father except through me</a:t>
            </a:r>
            <a:r>
              <a:rPr lang="en-US" sz="2800" i="1" dirty="0" smtClean="0">
                <a:latin typeface="Candara" charset="0"/>
                <a:ea typeface="Candara" charset="0"/>
                <a:cs typeface="Candara" charset="0"/>
              </a:rPr>
              <a:t>.”                                                     </a:t>
            </a:r>
            <a:r>
              <a:rPr lang="en-US" sz="2800" dirty="0" smtClean="0">
                <a:latin typeface="Candara" charset="0"/>
                <a:ea typeface="Candara" charset="0"/>
                <a:cs typeface="Candara" charset="0"/>
              </a:rPr>
              <a:t>John 14:6</a:t>
            </a:r>
          </a:p>
        </p:txBody>
      </p:sp>
      <p:sp>
        <p:nvSpPr>
          <p:cNvPr id="6" name="TextBox 5"/>
          <p:cNvSpPr txBox="1"/>
          <p:nvPr/>
        </p:nvSpPr>
        <p:spPr>
          <a:xfrm>
            <a:off x="228600" y="228600"/>
            <a:ext cx="11734800" cy="584775"/>
          </a:xfrm>
          <a:prstGeom prst="rect">
            <a:avLst/>
          </a:prstGeom>
          <a:noFill/>
        </p:spPr>
        <p:txBody>
          <a:bodyPr wrap="square" rtlCol="0">
            <a:spAutoFit/>
          </a:bodyPr>
          <a:lstStyle/>
          <a:p>
            <a:pPr algn="ctr"/>
            <a:r>
              <a:rPr lang="en-US" sz="3200" b="1">
                <a:solidFill>
                  <a:srgbClr val="C00000"/>
                </a:solidFill>
                <a:latin typeface="Candara" charset="0"/>
                <a:ea typeface="Candara" charset="0"/>
                <a:cs typeface="Candara" charset="0"/>
              </a:rPr>
              <a:t>The Bible clearly teaches that Jesus is the only way to God</a:t>
            </a:r>
            <a:endParaRPr lang="en-US" sz="3200" b="1"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48276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90600"/>
            <a:ext cx="11963400" cy="4136248"/>
          </a:xfrm>
        </p:spPr>
        <p:txBody>
          <a:bodyPr/>
          <a:lstStyle/>
          <a:p>
            <a:pPr marL="0" indent="0">
              <a:buNone/>
            </a:pPr>
            <a:r>
              <a:rPr lang="en-US" sz="2800" i="1" dirty="0">
                <a:latin typeface="Candara" charset="0"/>
                <a:ea typeface="Candara" charset="0"/>
                <a:cs typeface="Candara" charset="0"/>
              </a:rPr>
              <a:t>For God so loved the world that he gave his one and only Son, that whoever believes in him shall not perish but have eternal life. For God did not send his Son into the world to condemn the world, but to save the world through him. Whoever believes in him is not condemned, but whoever does not believe stands condemned already because he has not believed in the name of God's one and only </a:t>
            </a:r>
            <a:r>
              <a:rPr lang="en-US" sz="2800" i="1" dirty="0" smtClean="0">
                <a:latin typeface="Candara" charset="0"/>
                <a:ea typeface="Candara" charset="0"/>
                <a:cs typeface="Candara" charset="0"/>
              </a:rPr>
              <a:t>Son.                                                                                                          </a:t>
            </a:r>
            <a:r>
              <a:rPr lang="en-US" sz="2800" dirty="0" smtClean="0">
                <a:latin typeface="Candara" charset="0"/>
                <a:ea typeface="Candara" charset="0"/>
                <a:cs typeface="Candara" charset="0"/>
              </a:rPr>
              <a:t>John 3:16-18</a:t>
            </a:r>
          </a:p>
          <a:p>
            <a:pPr marL="0" indent="0">
              <a:buNone/>
            </a:pPr>
            <a:endParaRPr lang="en-US" sz="2800" dirty="0">
              <a:latin typeface="Candara" charset="0"/>
              <a:ea typeface="Candara" charset="0"/>
              <a:cs typeface="Candara" charset="0"/>
            </a:endParaRPr>
          </a:p>
          <a:p>
            <a:pPr marL="0" indent="0">
              <a:buNone/>
            </a:pPr>
            <a:r>
              <a:rPr lang="en-US" sz="2800" b="1" dirty="0" smtClean="0">
                <a:latin typeface="Candara" charset="0"/>
                <a:ea typeface="Candara" charset="0"/>
                <a:cs typeface="Candara" charset="0"/>
              </a:rPr>
              <a:t>Because of sin, all stand condemned before God.</a:t>
            </a:r>
            <a:endParaRPr lang="en-US" sz="2800" b="1" dirty="0">
              <a:latin typeface="Candara" charset="0"/>
              <a:ea typeface="Candara" charset="0"/>
              <a:cs typeface="Candara" charset="0"/>
            </a:endParaRPr>
          </a:p>
          <a:p>
            <a:pPr marL="0" indent="0">
              <a:buNone/>
            </a:pPr>
            <a:endParaRPr lang="en-US" sz="2800" dirty="0" smtClean="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548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990600"/>
            <a:ext cx="11963400" cy="4136248"/>
          </a:xfrm>
        </p:spPr>
        <p:txBody>
          <a:bodyPr/>
          <a:lstStyle/>
          <a:p>
            <a:pPr marL="514350" indent="-514350">
              <a:buFont typeface="+mj-lt"/>
              <a:buAutoNum type="arabicPeriod"/>
            </a:pPr>
            <a:r>
              <a:rPr lang="en-US" sz="2800" dirty="0">
                <a:latin typeface="Candara" charset="0"/>
                <a:ea typeface="Candara" charset="0"/>
                <a:cs typeface="Candara" charset="0"/>
              </a:rPr>
              <a:t>Because of sin, all stand condemned before God.</a:t>
            </a:r>
          </a:p>
          <a:p>
            <a:pPr marL="514350" indent="-514350">
              <a:buFont typeface="+mj-lt"/>
              <a:buAutoNum type="arabicPeriod"/>
            </a:pPr>
            <a:r>
              <a:rPr lang="en-US" sz="2800" dirty="0" smtClean="0">
                <a:latin typeface="Candara" charset="0"/>
                <a:ea typeface="Candara" charset="0"/>
                <a:cs typeface="Candara" charset="0"/>
              </a:rPr>
              <a:t>Everyone is without excuse for not knowing God exists.  (Romans 1)</a:t>
            </a:r>
          </a:p>
          <a:p>
            <a:pPr marL="0" indent="0">
              <a:buNone/>
            </a:pPr>
            <a:endParaRPr lang="en-US" sz="2800" dirty="0">
              <a:latin typeface="Candara" charset="0"/>
              <a:ea typeface="Candara" charset="0"/>
              <a:cs typeface="Candara" charset="0"/>
            </a:endParaRPr>
          </a:p>
          <a:p>
            <a:pPr marL="0" indent="0">
              <a:buNone/>
            </a:pPr>
            <a:endParaRPr lang="en-US" sz="2800" dirty="0">
              <a:latin typeface="Candara" charset="0"/>
              <a:ea typeface="Candara" charset="0"/>
              <a:cs typeface="Candara" charset="0"/>
            </a:endParaRPr>
          </a:p>
        </p:txBody>
      </p:sp>
      <p:sp>
        <p:nvSpPr>
          <p:cNvPr id="6" name="TextBox 5"/>
          <p:cNvSpPr txBox="1"/>
          <p:nvPr/>
        </p:nvSpPr>
        <p:spPr>
          <a:xfrm>
            <a:off x="1371600" y="228600"/>
            <a:ext cx="9144000" cy="584775"/>
          </a:xfrm>
          <a:prstGeom prst="rect">
            <a:avLst/>
          </a:prstGeom>
          <a:noFill/>
        </p:spPr>
        <p:txBody>
          <a:bodyPr wrap="square" rtlCol="0">
            <a:spAutoFit/>
          </a:bodyPr>
          <a:lstStyle/>
          <a:p>
            <a:pPr algn="ctr"/>
            <a:r>
              <a:rPr lang="en-US" sz="3200" b="1" dirty="0" smtClean="0">
                <a:solidFill>
                  <a:srgbClr val="C00000"/>
                </a:solidFill>
                <a:latin typeface="Candara" charset="0"/>
                <a:ea typeface="Candara" charset="0"/>
                <a:cs typeface="Candara" charset="0"/>
              </a:rPr>
              <a:t>What About Those Who Have Never Heard?</a:t>
            </a:r>
          </a:p>
        </p:txBody>
      </p:sp>
    </p:spTree>
    <p:extLst>
      <p:ext uri="{BB962C8B-B14F-4D97-AF65-F5344CB8AC3E}">
        <p14:creationId xmlns:p14="http://schemas.microsoft.com/office/powerpoint/2010/main" val="1092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66199</TotalTime>
  <Words>2480</Words>
  <Application>Microsoft Macintosh PowerPoint</Application>
  <PresentationFormat>Widescreen</PresentationFormat>
  <Paragraphs>214</Paragraphs>
  <Slides>32</Slides>
  <Notes>29</Notes>
  <HiddenSlides>0</HiddenSlides>
  <MMClips>0</MMClips>
  <ScaleCrop>false</ScaleCrop>
  <HeadingPairs>
    <vt:vector size="6" baseType="variant">
      <vt:variant>
        <vt:lpstr>Fonts Used</vt:lpstr>
      </vt:variant>
      <vt:variant>
        <vt:i4>10</vt:i4>
      </vt:variant>
      <vt:variant>
        <vt:lpstr>Theme</vt:lpstr>
      </vt:variant>
      <vt:variant>
        <vt:i4>30</vt:i4>
      </vt:variant>
      <vt:variant>
        <vt:lpstr>Slide Titles</vt:lpstr>
      </vt:variant>
      <vt:variant>
        <vt:i4>32</vt:i4>
      </vt:variant>
    </vt:vector>
  </HeadingPairs>
  <TitlesOfParts>
    <vt:vector size="72" baseType="lpstr">
      <vt:lpstr>Calibri</vt:lpstr>
      <vt:lpstr>Calibri Light</vt:lpstr>
      <vt:lpstr>Candara</vt:lpstr>
      <vt:lpstr>Eras Bold ITC</vt:lpstr>
      <vt:lpstr>Eras Medium ITC</vt:lpstr>
      <vt:lpstr>Helvetica</vt:lpstr>
      <vt:lpstr>MS PGothic</vt:lpstr>
      <vt:lpstr>ＭＳ Ｐゴシック</vt:lpstr>
      <vt:lpstr>Wingdings</vt:lpstr>
      <vt:lpstr>Arial</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4_Office Theme</vt:lpstr>
      <vt:lpstr>20_Default Design</vt:lpstr>
      <vt:lpstr>21_Default Design</vt:lpstr>
      <vt:lpstr>22_Default Design</vt:lpstr>
      <vt:lpstr>2_Office Theme</vt:lpstr>
      <vt:lpstr>3_Office Theme</vt:lpstr>
      <vt:lpstr>23_Default Design</vt:lpstr>
      <vt:lpstr>24_Default Design</vt:lpstr>
      <vt:lpstr>2_Normal</vt:lpstr>
      <vt:lpstr>PowerPoint Presentation</vt:lpstr>
      <vt:lpstr>Changing Our Attitude about  Those Who’ve Never Heard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PRACTICAL QUESTIONS  FOR OUR EVERYDAY LIFE</vt:lpstr>
      <vt:lpstr>PowerPoint Presentation</vt:lpstr>
      <vt:lpstr>PowerPoint Presentation</vt:lpstr>
      <vt:lpstr>A PARENTING SEMINAR WITH DR. PAUL DAVID TRIPP</vt:lpstr>
      <vt:lpstr>PowerPoint Presentation</vt:lpstr>
      <vt:lpstr>PowerPoint Presentation</vt:lpstr>
      <vt:lpstr>PowerPoint Presentation</vt:lpstr>
      <vt:lpstr>PowerPoint Presentation</vt:lpstr>
    </vt:vector>
  </TitlesOfParts>
  <Manager/>
  <Company>UFP</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3763</cp:revision>
  <cp:lastPrinted>2017-09-03T14:06:31Z</cp:lastPrinted>
  <dcterms:created xsi:type="dcterms:W3CDTF">2007-10-20T20:09:35Z</dcterms:created>
  <dcterms:modified xsi:type="dcterms:W3CDTF">2017-10-01T21:06:50Z</dcterms:modified>
  <cp:category/>
</cp:coreProperties>
</file>