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23" r:id="rId9"/>
    <p:sldMasterId id="2147484135" r:id="rId10"/>
    <p:sldMasterId id="2147484159" r:id="rId11"/>
    <p:sldMasterId id="2147484171" r:id="rId12"/>
    <p:sldMasterId id="2147484195" r:id="rId13"/>
    <p:sldMasterId id="2147484207" r:id="rId14"/>
    <p:sldMasterId id="2147484231" r:id="rId15"/>
    <p:sldMasterId id="2147484267" r:id="rId16"/>
    <p:sldMasterId id="2147484327" r:id="rId17"/>
    <p:sldMasterId id="2147484339" r:id="rId18"/>
    <p:sldMasterId id="2147484351" r:id="rId19"/>
    <p:sldMasterId id="2147484363" r:id="rId20"/>
    <p:sldMasterId id="2147484399" r:id="rId21"/>
    <p:sldMasterId id="2147484447" r:id="rId22"/>
    <p:sldMasterId id="2147484495" r:id="rId23"/>
    <p:sldMasterId id="2147484507" r:id="rId24"/>
    <p:sldMasterId id="2147484531" r:id="rId25"/>
    <p:sldMasterId id="2147484555" r:id="rId26"/>
    <p:sldMasterId id="2147484567" r:id="rId27"/>
  </p:sldMasterIdLst>
  <p:notesMasterIdLst>
    <p:notesMasterId r:id="rId52"/>
  </p:notesMasterIdLst>
  <p:handoutMasterIdLst>
    <p:handoutMasterId r:id="rId53"/>
  </p:handoutMasterIdLst>
  <p:sldIdLst>
    <p:sldId id="281" r:id="rId28"/>
    <p:sldId id="1119" r:id="rId29"/>
    <p:sldId id="1127" r:id="rId30"/>
    <p:sldId id="1128" r:id="rId31"/>
    <p:sldId id="1129" r:id="rId32"/>
    <p:sldId id="1130" r:id="rId33"/>
    <p:sldId id="1131" r:id="rId34"/>
    <p:sldId id="1132" r:id="rId35"/>
    <p:sldId id="1133" r:id="rId36"/>
    <p:sldId id="1134" r:id="rId37"/>
    <p:sldId id="1135" r:id="rId38"/>
    <p:sldId id="1136" r:id="rId39"/>
    <p:sldId id="1137" r:id="rId40"/>
    <p:sldId id="1138" r:id="rId41"/>
    <p:sldId id="1139" r:id="rId42"/>
    <p:sldId id="1140" r:id="rId43"/>
    <p:sldId id="1141" r:id="rId44"/>
    <p:sldId id="1142" r:id="rId45"/>
    <p:sldId id="1143" r:id="rId46"/>
    <p:sldId id="1144" r:id="rId47"/>
    <p:sldId id="1145" r:id="rId48"/>
    <p:sldId id="1146" r:id="rId49"/>
    <p:sldId id="1147" r:id="rId50"/>
    <p:sldId id="1067" r:id="rId51"/>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0000"/>
    <a:srgbClr val="006600"/>
    <a:srgbClr val="FFFF00"/>
    <a:srgbClr val="CC33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9" autoAdjust="0"/>
    <p:restoredTop sz="81354"/>
  </p:normalViewPr>
  <p:slideViewPr>
    <p:cSldViewPr>
      <p:cViewPr>
        <p:scale>
          <a:sx n="81" d="100"/>
          <a:sy n="81" d="100"/>
        </p:scale>
        <p:origin x="280" y="520"/>
      </p:cViewPr>
      <p:guideLst>
        <p:guide orient="horz" pos="96"/>
        <p:guide pos="3840"/>
        <p:guide pos="7152"/>
        <p:guide pos="528"/>
      </p:guideLst>
    </p:cSldViewPr>
  </p:slideViewPr>
  <p:outlineViewPr>
    <p:cViewPr>
      <p:scale>
        <a:sx n="33" d="100"/>
        <a:sy n="33" d="100"/>
      </p:scale>
      <p:origin x="0" y="-17616"/>
    </p:cViewPr>
  </p:outlineViewPr>
  <p:notesTextViewPr>
    <p:cViewPr>
      <p:scale>
        <a:sx n="110" d="100"/>
        <a:sy n="11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23.xml"/><Relationship Id="rId51" Type="http://schemas.openxmlformats.org/officeDocument/2006/relationships/slide" Target="slides/slide24.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13.xml"/><Relationship Id="rId41" Type="http://schemas.openxmlformats.org/officeDocument/2006/relationships/slide" Target="slides/slide14.xml"/><Relationship Id="rId42" Type="http://schemas.openxmlformats.org/officeDocument/2006/relationships/slide" Target="slides/slide15.xml"/><Relationship Id="rId43" Type="http://schemas.openxmlformats.org/officeDocument/2006/relationships/slide" Target="slides/slide16.xml"/><Relationship Id="rId44" Type="http://schemas.openxmlformats.org/officeDocument/2006/relationships/slide" Target="slides/slide17.xml"/><Relationship Id="rId45" Type="http://schemas.openxmlformats.org/officeDocument/2006/relationships/slide" Target="slides/slide18.xml"/><Relationship Id="rId46" Type="http://schemas.openxmlformats.org/officeDocument/2006/relationships/slide" Target="slides/slide19.xml"/><Relationship Id="rId47" Type="http://schemas.openxmlformats.org/officeDocument/2006/relationships/slide" Target="slides/slide20.xml"/><Relationship Id="rId48" Type="http://schemas.openxmlformats.org/officeDocument/2006/relationships/slide" Target="slides/slide21.xml"/><Relationship Id="rId4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3.xml"/><Relationship Id="rId31" Type="http://schemas.openxmlformats.org/officeDocument/2006/relationships/slide" Target="slides/slide4.xml"/><Relationship Id="rId32" Type="http://schemas.openxmlformats.org/officeDocument/2006/relationships/slide" Target="slides/slide5.xml"/><Relationship Id="rId33" Type="http://schemas.openxmlformats.org/officeDocument/2006/relationships/slide" Target="slides/slide6.xml"/><Relationship Id="rId34" Type="http://schemas.openxmlformats.org/officeDocument/2006/relationships/slide" Target="slides/slide7.xml"/><Relationship Id="rId35" Type="http://schemas.openxmlformats.org/officeDocument/2006/relationships/slide" Target="slides/slide8.xml"/><Relationship Id="rId36" Type="http://schemas.openxmlformats.org/officeDocument/2006/relationships/slide" Target="slides/slide9.xml"/><Relationship Id="rId37" Type="http://schemas.openxmlformats.org/officeDocument/2006/relationships/slide" Target="slides/slide10.xml"/><Relationship Id="rId38" Type="http://schemas.openxmlformats.org/officeDocument/2006/relationships/slide" Target="slides/slide11.xml"/><Relationship Id="rId39" Type="http://schemas.openxmlformats.org/officeDocument/2006/relationships/slide" Target="slides/slide12.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 Target="slides/slide1.xml"/><Relationship Id="rId29" Type="http://schemas.openxmlformats.org/officeDocument/2006/relationships/slide" Target="slides/slide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11/7/17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11/7/17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en.wikipedia.org/wiki/Clarity_of_scriptur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en.wikipedia.org/wiki/Clarity_of_scriptur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en.wikipedia.org/wiki/Clarity_of_scriptur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en.wikipedia.org/wiki/Clarity_of_scriptu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C54AA-3861-DE46-9F53-BEFEE89E58D7}" type="slidenum">
              <a:rPr lang="en-US" smtClean="0"/>
              <a:pPr>
                <a:defRPr/>
              </a:pPr>
              <a:t>1</a:t>
            </a:fld>
            <a:endParaRPr lang="en-US"/>
          </a:p>
        </p:txBody>
      </p:sp>
    </p:spTree>
    <p:extLst>
      <p:ext uri="{BB962C8B-B14F-4D97-AF65-F5344CB8AC3E}">
        <p14:creationId xmlns:p14="http://schemas.microsoft.com/office/powerpoint/2010/main" val="355176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ＭＳ Ｐゴシック" charset="0"/>
              </a:rPr>
              <a:t>, </a:t>
            </a:r>
            <a:r>
              <a:rPr lang="en-US" sz="1200" b="1" dirty="0" smtClean="0"/>
              <a:t>Translated Greek </a:t>
            </a:r>
            <a:r>
              <a:rPr lang="en-US" sz="1200" b="0" dirty="0" smtClean="0"/>
              <a:t>Bible to Saxony German dialect, Cost went down from 7 years wages to 6 weeks wages for a Bible 7,300 pages even a peasant could now afford it.100,000 copies printed in 4 years </a:t>
            </a:r>
            <a:r>
              <a:rPr lang="en-US" sz="1200" b="1" dirty="0" err="1" smtClean="0"/>
              <a:t>Hymns</a:t>
            </a:r>
            <a:r>
              <a:rPr lang="en-US" sz="1200" dirty="0" err="1" smtClean="0"/>
              <a:t>Luther</a:t>
            </a:r>
            <a:r>
              <a:rPr lang="en-US" sz="1200" dirty="0" smtClean="0"/>
              <a:t> to </a:t>
            </a:r>
            <a:r>
              <a:rPr lang="en-US" sz="1200" dirty="0" err="1" smtClean="0"/>
              <a:t>Melanthon</a:t>
            </a:r>
            <a:r>
              <a:rPr lang="en-US" sz="1200" dirty="0" smtClean="0"/>
              <a:t> – the reformation is spreading like wildfire b/c of our singing our music</a:t>
            </a:r>
            <a:r>
              <a:rPr lang="en-US" sz="1200" baseline="0" dirty="0" smtClean="0"/>
              <a:t>. </a:t>
            </a:r>
            <a:r>
              <a:rPr lang="en-US" sz="1200" dirty="0" smtClean="0"/>
              <a:t>Social concern</a:t>
            </a:r>
            <a:r>
              <a:rPr lang="en-US" sz="1200" baseline="0" dirty="0" smtClean="0"/>
              <a:t> - Calvin in Geneva, </a:t>
            </a:r>
            <a:r>
              <a:rPr lang="en-US" sz="1200" kern="1200" dirty="0" smtClean="0">
                <a:solidFill>
                  <a:schemeClr val="tx1"/>
                </a:solidFill>
                <a:effectLst/>
                <a:latin typeface="+mn-lt"/>
                <a:ea typeface="ＭＳ Ｐゴシック" charset="0"/>
                <a:cs typeface="ＭＳ Ｐゴシック" charset="0"/>
              </a:rPr>
              <a:t>Geneva - the first grammar school, first welfare system, 5000 refugees provided for, first 1</a:t>
            </a:r>
            <a:r>
              <a:rPr lang="en-US" sz="1200" kern="1200" baseline="30000" dirty="0" smtClean="0">
                <a:solidFill>
                  <a:schemeClr val="tx1"/>
                </a:solidFill>
                <a:effectLst/>
                <a:latin typeface="+mn-lt"/>
                <a:ea typeface="ＭＳ Ｐゴシック" charset="0"/>
                <a:cs typeface="ＭＳ Ｐゴシック" charset="0"/>
              </a:rPr>
              <a:t>st</a:t>
            </a:r>
            <a:r>
              <a:rPr lang="en-US" sz="1200" kern="1200" dirty="0" smtClean="0">
                <a:solidFill>
                  <a:schemeClr val="tx1"/>
                </a:solidFill>
                <a:effectLst/>
                <a:latin typeface="+mn-lt"/>
                <a:ea typeface="ＭＳ Ｐゴシック" charset="0"/>
                <a:cs typeface="ＭＳ Ｐゴシック" charset="0"/>
              </a:rPr>
              <a:t> hospital, was Geneva  city of peace,</a:t>
            </a:r>
            <a:r>
              <a:rPr lang="en-US" sz="1200" kern="1200" baseline="0" dirty="0" smtClean="0">
                <a:solidFill>
                  <a:schemeClr val="tx1"/>
                </a:solidFill>
                <a:effectLst/>
                <a:latin typeface="+mn-lt"/>
                <a:ea typeface="ＭＳ Ｐゴシック" charset="0"/>
                <a:cs typeface="ＭＳ Ｐゴシック" charset="0"/>
              </a:rPr>
              <a:t> concern for all peoples/nations</a:t>
            </a:r>
            <a:r>
              <a:rPr lang="en-US" sz="1200" kern="1200" dirty="0" smtClean="0">
                <a:solidFill>
                  <a:schemeClr val="tx1"/>
                </a:solidFill>
                <a:effectLst/>
                <a:latin typeface="+mn-lt"/>
                <a:ea typeface="ＭＳ Ｐゴシック" charset="0"/>
                <a:cs typeface="ＭＳ Ｐゴシック" charset="0"/>
              </a:rPr>
              <a:t>– b/c of preaching of John Calvin</a:t>
            </a:r>
            <a:r>
              <a:rPr lang="en-US" sz="1200" b="0" dirty="0" smtClean="0"/>
              <a:t>. Germans became literate. </a:t>
            </a:r>
            <a:r>
              <a:rPr lang="en-US" sz="1200" dirty="0" smtClean="0"/>
              <a:t>From Witten </a:t>
            </a:r>
            <a:r>
              <a:rPr lang="en-US" sz="1200" dirty="0" err="1" smtClean="0"/>
              <a:t>brug</a:t>
            </a:r>
            <a:r>
              <a:rPr lang="en-US" sz="1200" dirty="0" smtClean="0"/>
              <a:t> to border, women’s education declines down to the border of </a:t>
            </a:r>
            <a:r>
              <a:rPr lang="en-US" sz="1200" dirty="0" err="1" smtClean="0"/>
              <a:t>france</a:t>
            </a:r>
            <a:r>
              <a:rPr lang="en-US" sz="1200" dirty="0" smtClean="0"/>
              <a:t>.  Once people got the scriptures, they desired the knowledge of God. No longer the idea  he’s the </a:t>
            </a:r>
            <a:r>
              <a:rPr lang="en-US" sz="1200" dirty="0" err="1" smtClean="0"/>
              <a:t>preist</a:t>
            </a:r>
            <a:r>
              <a:rPr lang="en-US" sz="1200" dirty="0" smtClean="0"/>
              <a:t> I just listen. </a:t>
            </a:r>
            <a:r>
              <a:rPr lang="en-US" sz="1200" b="1" dirty="0" smtClean="0"/>
              <a:t>Clarity/perspicuity</a:t>
            </a:r>
            <a:r>
              <a:rPr lang="en-US" sz="1200" kern="1200" dirty="0" smtClean="0">
                <a:solidFill>
                  <a:schemeClr val="tx1"/>
                </a:solidFill>
                <a:effectLst/>
                <a:latin typeface="+mn-lt"/>
                <a:ea typeface="ＭＳ Ｐゴシック" charset="0"/>
                <a:cs typeface="ＭＳ Ｐゴシック" charset="0"/>
              </a:rPr>
              <a:t>"...those things which are necessary to be known, believed, and observed, for salvation, are so clearly propounded and opened in some place of Scripture or other, that not only the learned, but the unlearned, in a due use of the ordinary means, may attain unto a sufficient understanding of them".</a:t>
            </a:r>
            <a:r>
              <a:rPr lang="en-US" sz="1200" u="sng" kern="1200" baseline="30000" dirty="0" smtClean="0">
                <a:solidFill>
                  <a:schemeClr val="tx1"/>
                </a:solidFill>
                <a:effectLst/>
                <a:latin typeface="+mn-lt"/>
                <a:ea typeface="ＭＳ Ｐゴシック" charset="0"/>
                <a:cs typeface="ＭＳ Ｐゴシック" charset="0"/>
                <a:hlinkClick r:id="rId3"/>
              </a:rPr>
              <a:t>[1]</a:t>
            </a:r>
            <a:r>
              <a:rPr lang="en-US" dirty="0" smtClean="0">
                <a:effectLst/>
              </a:rPr>
              <a:t> There are some</a:t>
            </a:r>
            <a:r>
              <a:rPr lang="en-US" baseline="0" dirty="0" smtClean="0">
                <a:effectLst/>
              </a:rPr>
              <a:t> things in the Bible that I don’t understand, but there many things I can’t not help but understand.”</a:t>
            </a:r>
            <a:endParaRPr lang="en-US" sz="1200" b="0" dirty="0"/>
          </a:p>
        </p:txBody>
      </p:sp>
    </p:spTree>
    <p:extLst>
      <p:ext uri="{BB962C8B-B14F-4D97-AF65-F5344CB8AC3E}">
        <p14:creationId xmlns:p14="http://schemas.microsoft.com/office/powerpoint/2010/main" val="1756787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err="1" smtClean="0"/>
              <a:t>Oberman</a:t>
            </a:r>
            <a:r>
              <a:rPr lang="en-US" sz="1200" dirty="0" smtClean="0"/>
              <a:t> says Luther kept to that practice for at least ten years (Luther, 173). The Bible had come to mean more to Luther than all the fathers and commentators.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Luther was not the pastor of the town church in Wittenberg, but he did share the preaching with his pastor friend, Johannes </a:t>
            </a:r>
            <a:r>
              <a:rPr lang="en-US" sz="1200" kern="1200" dirty="0" err="1" smtClean="0">
                <a:solidFill>
                  <a:schemeClr val="tx1"/>
                </a:solidFill>
                <a:effectLst/>
                <a:latin typeface="+mn-lt"/>
                <a:ea typeface="ＭＳ Ｐゴシック" charset="0"/>
                <a:cs typeface="ＭＳ Ｐゴシック" charset="0"/>
              </a:rPr>
              <a:t>Bugenhagen</a:t>
            </a:r>
            <a:r>
              <a:rPr lang="en-US" sz="1200" kern="1200" dirty="0" smtClean="0">
                <a:solidFill>
                  <a:schemeClr val="tx1"/>
                </a:solidFill>
                <a:effectLst/>
                <a:latin typeface="+mn-lt"/>
                <a:ea typeface="ＭＳ Ｐゴシック" charset="0"/>
                <a:cs typeface="ＭＳ Ｐゴシック" charset="0"/>
              </a:rPr>
              <a:t>. The record bears witness to how utterly devoted he was to the preaching of Scripture. For example, in 1522 he preached 117 sermons, the next year 137 sermons. In 1528, he preached almost 200 times, and from 1529 we have 121 sermons. </a:t>
            </a:r>
            <a:r>
              <a:rPr lang="en-US" sz="1200" kern="1200" smtClean="0">
                <a:solidFill>
                  <a:schemeClr val="tx1"/>
                </a:solidFill>
                <a:effectLst/>
                <a:latin typeface="+mn-lt"/>
                <a:ea typeface="ＭＳ Ｐゴシック" charset="0"/>
                <a:cs typeface="ＭＳ Ｐゴシック" charset="0"/>
              </a:rPr>
              <a:t>So the average in those four years was one sermon every two-and-a-half days. </a:t>
            </a:r>
          </a:p>
          <a:p>
            <a:endParaRPr lang="en-US" sz="1200" dirty="0" smtClean="0"/>
          </a:p>
        </p:txBody>
      </p:sp>
    </p:spTree>
    <p:extLst>
      <p:ext uri="{BB962C8B-B14F-4D97-AF65-F5344CB8AC3E}">
        <p14:creationId xmlns:p14="http://schemas.microsoft.com/office/powerpoint/2010/main" val="513990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31453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855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ＭＳ Ｐゴシック" charset="0"/>
              </a:rPr>
              <a:t>In our day, the issue we wrestle with is not so much the sufficiency of Christ as it is the uniqueness of Christ.  We live in a more pluralistic world in which we feel people should be able to believe whatever we want to believe. </a:t>
            </a:r>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76753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ＭＳ Ｐゴシック" charset="0"/>
              </a:rPr>
              <a:t>How dare you Christians</a:t>
            </a:r>
            <a:r>
              <a:rPr lang="en-US" sz="1200" kern="1200" baseline="0" dirty="0" smtClean="0">
                <a:solidFill>
                  <a:schemeClr val="tx1"/>
                </a:solidFill>
                <a:effectLst/>
                <a:latin typeface="+mn-lt"/>
                <a:ea typeface="ＭＳ Ｐゴシック" charset="0"/>
                <a:cs typeface="ＭＳ Ｐゴシック" charset="0"/>
              </a:rPr>
              <a:t> be so intolerant and arrogant as to say that Jesus is the only way. </a:t>
            </a:r>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361774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solidFill>
                  <a:schemeClr val="tx1"/>
                </a:solidFill>
                <a:latin typeface="Candara" charset="0"/>
                <a:ea typeface="Candara" charset="0"/>
                <a:cs typeface="Candara" charset="0"/>
              </a:rPr>
              <a:t>an unwillingness to accept the beliefs or behavior of someone different from you - </a:t>
            </a:r>
            <a:r>
              <a:rPr lang="en-US" sz="1200" u="sng" dirty="0" smtClean="0">
                <a:solidFill>
                  <a:schemeClr val="tx1"/>
                </a:solidFill>
                <a:latin typeface="Candara" charset="0"/>
                <a:ea typeface="Candara" charset="0"/>
                <a:cs typeface="Candara" charset="0"/>
              </a:rPr>
              <a:t>is not a quality you want to have</a:t>
            </a:r>
            <a:r>
              <a:rPr lang="en-US" sz="1200" dirty="0" smtClean="0">
                <a:solidFill>
                  <a:schemeClr val="tx1"/>
                </a:solidFill>
                <a:latin typeface="Candara" charset="0"/>
                <a:ea typeface="Candara" charset="0"/>
                <a:cs typeface="Candara" charset="0"/>
              </a:rPr>
              <a:t>. </a:t>
            </a:r>
            <a:r>
              <a:rPr lang="en-US" sz="1200" i="1" dirty="0" smtClean="0">
                <a:solidFill>
                  <a:schemeClr val="tx1"/>
                </a:solidFill>
                <a:latin typeface="Candara" charset="0"/>
                <a:ea typeface="Candara" charset="0"/>
                <a:cs typeface="Candara" charset="0"/>
              </a:rPr>
              <a:t>Intolerance</a:t>
            </a:r>
            <a:r>
              <a:rPr lang="en-US" sz="1200" dirty="0" smtClean="0">
                <a:solidFill>
                  <a:schemeClr val="tx1"/>
                </a:solidFill>
                <a:latin typeface="Candara" charset="0"/>
                <a:ea typeface="Candara" charset="0"/>
                <a:cs typeface="Candara" charset="0"/>
              </a:rPr>
              <a:t> is what leads to hate crimes and discrimination. </a:t>
            </a:r>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42131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solidFill>
                  <a:schemeClr val="tx1"/>
                </a:solidFill>
                <a:latin typeface="Candara" charset="0"/>
                <a:ea typeface="Candara" charset="0"/>
                <a:cs typeface="Candara" charset="0"/>
              </a:rPr>
              <a:t>an unwillingness to accept the beliefs or behavior of someone different from you - </a:t>
            </a:r>
            <a:r>
              <a:rPr lang="en-US" sz="1200" u="sng" dirty="0" smtClean="0">
                <a:solidFill>
                  <a:schemeClr val="tx1"/>
                </a:solidFill>
                <a:latin typeface="Candara" charset="0"/>
                <a:ea typeface="Candara" charset="0"/>
                <a:cs typeface="Candara" charset="0"/>
              </a:rPr>
              <a:t>is not a quality you want to have</a:t>
            </a:r>
            <a:r>
              <a:rPr lang="en-US" sz="1200" dirty="0" smtClean="0">
                <a:solidFill>
                  <a:schemeClr val="tx1"/>
                </a:solidFill>
                <a:latin typeface="Candara" charset="0"/>
                <a:ea typeface="Candara" charset="0"/>
                <a:cs typeface="Candara" charset="0"/>
              </a:rPr>
              <a:t>. </a:t>
            </a:r>
            <a:r>
              <a:rPr lang="en-US" sz="1200" i="1" dirty="0" smtClean="0">
                <a:solidFill>
                  <a:schemeClr val="tx1"/>
                </a:solidFill>
                <a:latin typeface="Candara" charset="0"/>
                <a:ea typeface="Candara" charset="0"/>
                <a:cs typeface="Candara" charset="0"/>
              </a:rPr>
              <a:t>Intolerance</a:t>
            </a:r>
            <a:r>
              <a:rPr lang="en-US" sz="1200" dirty="0" smtClean="0">
                <a:solidFill>
                  <a:schemeClr val="tx1"/>
                </a:solidFill>
                <a:latin typeface="Candara" charset="0"/>
                <a:ea typeface="Candara" charset="0"/>
                <a:cs typeface="Candara" charset="0"/>
              </a:rPr>
              <a:t> is what leads to hate crimes and discrimination. </a:t>
            </a:r>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58025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solidFill>
                  <a:schemeClr val="tx1"/>
                </a:solidFill>
                <a:latin typeface="Candara" charset="0"/>
                <a:ea typeface="Candara" charset="0"/>
                <a:cs typeface="Candara" charset="0"/>
              </a:rPr>
              <a:t>an unwillingness to accept the beliefs or behavior of someone different from you - </a:t>
            </a:r>
            <a:r>
              <a:rPr lang="en-US" sz="1200" u="sng" dirty="0" smtClean="0">
                <a:solidFill>
                  <a:schemeClr val="tx1"/>
                </a:solidFill>
                <a:latin typeface="Candara" charset="0"/>
                <a:ea typeface="Candara" charset="0"/>
                <a:cs typeface="Candara" charset="0"/>
              </a:rPr>
              <a:t>is not a quality you want to have</a:t>
            </a:r>
            <a:r>
              <a:rPr lang="en-US" sz="1200" dirty="0" smtClean="0">
                <a:solidFill>
                  <a:schemeClr val="tx1"/>
                </a:solidFill>
                <a:latin typeface="Candara" charset="0"/>
                <a:ea typeface="Candara" charset="0"/>
                <a:cs typeface="Candara" charset="0"/>
              </a:rPr>
              <a:t>. </a:t>
            </a:r>
            <a:r>
              <a:rPr lang="en-US" sz="1200" i="1" dirty="0" smtClean="0">
                <a:solidFill>
                  <a:schemeClr val="tx1"/>
                </a:solidFill>
                <a:latin typeface="Candara" charset="0"/>
                <a:ea typeface="Candara" charset="0"/>
                <a:cs typeface="Candara" charset="0"/>
              </a:rPr>
              <a:t>Intolerance</a:t>
            </a:r>
            <a:r>
              <a:rPr lang="en-US" sz="1200" dirty="0" smtClean="0">
                <a:solidFill>
                  <a:schemeClr val="tx1"/>
                </a:solidFill>
                <a:latin typeface="Candara" charset="0"/>
                <a:ea typeface="Candara" charset="0"/>
                <a:cs typeface="Candara" charset="0"/>
              </a:rPr>
              <a:t> is what leads to hate crimes and discrimination. </a:t>
            </a:r>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252601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10375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1860352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73746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252373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solidFill>
                  <a:schemeClr val="tx1"/>
                </a:solidFill>
                <a:latin typeface="Candara" charset="0"/>
                <a:ea typeface="Candara" charset="0"/>
                <a:cs typeface="Candara" charset="0"/>
              </a:rPr>
              <a:t>Dr. Kevin</a:t>
            </a:r>
            <a:r>
              <a:rPr lang="en-US" sz="1200" baseline="0" dirty="0" smtClean="0">
                <a:solidFill>
                  <a:schemeClr val="tx1"/>
                </a:solidFill>
                <a:latin typeface="Candara" charset="0"/>
                <a:ea typeface="Candara" charset="0"/>
                <a:cs typeface="Candara" charset="0"/>
              </a:rPr>
              <a:t> Smith, poor area in Baltimore, African-American – two guys with guns, </a:t>
            </a:r>
            <a:r>
              <a:rPr lang="en-US" sz="1200" baseline="0" dirty="0" err="1" smtClean="0">
                <a:solidFill>
                  <a:schemeClr val="tx1"/>
                </a:solidFill>
                <a:latin typeface="Candara" charset="0"/>
                <a:ea typeface="Candara" charset="0"/>
                <a:cs typeface="Candara" charset="0"/>
              </a:rPr>
              <a:t>Whachu</a:t>
            </a:r>
            <a:r>
              <a:rPr lang="en-US" sz="1200" baseline="0" dirty="0" smtClean="0">
                <a:solidFill>
                  <a:schemeClr val="tx1"/>
                </a:solidFill>
                <a:latin typeface="Candara" charset="0"/>
                <a:ea typeface="Candara" charset="0"/>
                <a:cs typeface="Candara" charset="0"/>
              </a:rPr>
              <a:t> want man? W</a:t>
            </a:r>
          </a:p>
          <a:p>
            <a:r>
              <a:rPr lang="en-US" sz="1200" dirty="0" smtClean="0">
                <a:solidFill>
                  <a:schemeClr val="tx1"/>
                </a:solidFill>
                <a:latin typeface="Candara" charset="0"/>
                <a:ea typeface="Candara" charset="0"/>
                <a:cs typeface="Candara" charset="0"/>
              </a:rPr>
              <a:t>an unwillingness to accept the beliefs or behavior of someone different from you - </a:t>
            </a:r>
            <a:r>
              <a:rPr lang="en-US" sz="1200" u="sng" dirty="0" smtClean="0">
                <a:solidFill>
                  <a:schemeClr val="tx1"/>
                </a:solidFill>
                <a:latin typeface="Candara" charset="0"/>
                <a:ea typeface="Candara" charset="0"/>
                <a:cs typeface="Candara" charset="0"/>
              </a:rPr>
              <a:t>is not a quality you want to have</a:t>
            </a:r>
            <a:r>
              <a:rPr lang="en-US" sz="1200" dirty="0" smtClean="0">
                <a:solidFill>
                  <a:schemeClr val="tx1"/>
                </a:solidFill>
                <a:latin typeface="Candara" charset="0"/>
                <a:ea typeface="Candara" charset="0"/>
                <a:cs typeface="Candara" charset="0"/>
              </a:rPr>
              <a:t>. </a:t>
            </a:r>
            <a:r>
              <a:rPr lang="en-US" sz="1200" i="1" dirty="0" smtClean="0">
                <a:solidFill>
                  <a:schemeClr val="tx1"/>
                </a:solidFill>
                <a:latin typeface="Candara" charset="0"/>
                <a:ea typeface="Candara" charset="0"/>
                <a:cs typeface="Candara" charset="0"/>
              </a:rPr>
              <a:t>Intolerance</a:t>
            </a:r>
            <a:r>
              <a:rPr lang="en-US" sz="1200" dirty="0" smtClean="0">
                <a:solidFill>
                  <a:schemeClr val="tx1"/>
                </a:solidFill>
                <a:latin typeface="Candara" charset="0"/>
                <a:ea typeface="Candara" charset="0"/>
                <a:cs typeface="Candara" charset="0"/>
              </a:rPr>
              <a:t> is what leads to hate crimes and discrimination. </a:t>
            </a:r>
          </a:p>
          <a:p>
            <a:r>
              <a:rPr lang="en-US" sz="1200" kern="1200" smtClean="0">
                <a:solidFill>
                  <a:schemeClr val="tx1"/>
                </a:solidFill>
                <a:effectLst/>
                <a:latin typeface="Candara" charset="0"/>
                <a:ea typeface="Candara" charset="0"/>
                <a:cs typeface="Candara" charset="0"/>
              </a:rPr>
              <a:t>Jon Hus - </a:t>
            </a:r>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574548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124235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t>- Wasn’t</a:t>
            </a:r>
            <a:r>
              <a:rPr lang="en-US" sz="1200" baseline="0" dirty="0" smtClean="0"/>
              <a:t> even an article in LA Times</a:t>
            </a:r>
          </a:p>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t>Union seminary, prof of history, History of the Christian Church 8 volumes</a:t>
            </a:r>
            <a:r>
              <a:rPr lang="en-US" sz="1200" baseline="0" dirty="0" smtClean="0"/>
              <a:t> 1889</a:t>
            </a:r>
            <a:r>
              <a:rPr lang="en-US" sz="1200" dirty="0" smtClean="0"/>
              <a:t> </a:t>
            </a:r>
          </a:p>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endParaRPr lang="is-IS" sz="1200" baseline="0" dirty="0" smtClean="0">
              <a:latin typeface="Candara" charset="0"/>
              <a:ea typeface="Candara" charset="0"/>
              <a:cs typeface="Candara" charset="0"/>
            </a:endParaRPr>
          </a:p>
        </p:txBody>
      </p:sp>
    </p:spTree>
    <p:extLst>
      <p:ext uri="{BB962C8B-B14F-4D97-AF65-F5344CB8AC3E}">
        <p14:creationId xmlns:p14="http://schemas.microsoft.com/office/powerpoint/2010/main" val="63030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t>- Wasn’t</a:t>
            </a:r>
            <a:r>
              <a:rPr lang="en-US" sz="1200" baseline="0" dirty="0" smtClean="0"/>
              <a:t> even an article in LA Times</a:t>
            </a:r>
          </a:p>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t>Union seminary, prof of history, History of the Christian Church 8 volumes</a:t>
            </a:r>
            <a:r>
              <a:rPr lang="en-US" sz="1200" baseline="0" dirty="0" smtClean="0"/>
              <a:t> 1889</a:t>
            </a:r>
            <a:r>
              <a:rPr lang="en-US" sz="1200" dirty="0" smtClean="0"/>
              <a:t> </a:t>
            </a:r>
          </a:p>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endParaRPr lang="is-IS" sz="1200" baseline="0" dirty="0" smtClean="0">
              <a:latin typeface="Candara" charset="0"/>
              <a:ea typeface="Candara" charset="0"/>
              <a:cs typeface="Candara" charset="0"/>
            </a:endParaRPr>
          </a:p>
        </p:txBody>
      </p:sp>
    </p:spTree>
    <p:extLst>
      <p:ext uri="{BB962C8B-B14F-4D97-AF65-F5344CB8AC3E}">
        <p14:creationId xmlns:p14="http://schemas.microsoft.com/office/powerpoint/2010/main" val="104154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16</a:t>
            </a:r>
            <a:r>
              <a:rPr lang="en-US" sz="1200" baseline="30000" dirty="0" smtClean="0"/>
              <a:t>th</a:t>
            </a:r>
            <a:r>
              <a:rPr lang="en-US" sz="1200" dirty="0" smtClean="0"/>
              <a:t> century was the age of renaissance, religion and literature and the arts, the air was stirred by the spirit of progress and freedom </a:t>
            </a:r>
          </a:p>
          <a:p>
            <a:endParaRPr lang="en-US" sz="1200" dirty="0">
              <a:latin typeface="Candara" charset="0"/>
              <a:ea typeface="Candara" charset="0"/>
              <a:cs typeface="Candara" charset="0"/>
            </a:endParaRPr>
          </a:p>
        </p:txBody>
      </p:sp>
    </p:spTree>
    <p:extLst>
      <p:ext uri="{BB962C8B-B14F-4D97-AF65-F5344CB8AC3E}">
        <p14:creationId xmlns:p14="http://schemas.microsoft.com/office/powerpoint/2010/main" val="162215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None/>
            </a:pPr>
            <a:r>
              <a:rPr lang="en-US" sz="1200" dirty="0" smtClean="0"/>
              <a:t>- The priesthood of the believer, raises the laity to active cooperation in the </a:t>
            </a:r>
            <a:r>
              <a:rPr lang="en-US" sz="1200" dirty="0" err="1" smtClean="0"/>
              <a:t>govt</a:t>
            </a:r>
            <a:r>
              <a:rPr lang="en-US" sz="1200" dirty="0" smtClean="0"/>
              <a:t> and administration of the church , gives them a voice and a vote in the choosing of their pastor , makes every member of the </a:t>
            </a:r>
            <a:r>
              <a:rPr lang="en-US" sz="1200" dirty="0" err="1" smtClean="0"/>
              <a:t>congregateion</a:t>
            </a:r>
            <a:r>
              <a:rPr lang="en-US" sz="1200" dirty="0" smtClean="0"/>
              <a:t> useful according to their particular gifts for the common good , this principle is the source of religious and civil liberty which flourishes most in Protestant countries.  Justification by faith and not works,</a:t>
            </a:r>
            <a:r>
              <a:rPr lang="en-US" sz="1200" baseline="0" dirty="0" smtClean="0"/>
              <a:t> </a:t>
            </a:r>
            <a:endParaRPr lang="en-US" sz="1200" dirty="0"/>
          </a:p>
        </p:txBody>
      </p:sp>
    </p:spTree>
    <p:extLst>
      <p:ext uri="{BB962C8B-B14F-4D97-AF65-F5344CB8AC3E}">
        <p14:creationId xmlns:p14="http://schemas.microsoft.com/office/powerpoint/2010/main" val="713331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ＭＳ Ｐゴシック" charset="0"/>
              </a:rPr>
              <a:t>, </a:t>
            </a:r>
            <a:r>
              <a:rPr lang="en-US" sz="1200" b="1" dirty="0" smtClean="0"/>
              <a:t>Translated Greek </a:t>
            </a:r>
            <a:r>
              <a:rPr lang="en-US" sz="1200" b="0" dirty="0" smtClean="0"/>
              <a:t>Bible to Saxony German dialect, Cost went down from 7 years wages to 6 weeks wages for a Bible 7,300 pages even a peasant could now afford it.100,000 copies printed in 4 years </a:t>
            </a:r>
            <a:r>
              <a:rPr lang="en-US" sz="1200" b="1" dirty="0" err="1" smtClean="0"/>
              <a:t>Hymns</a:t>
            </a:r>
            <a:r>
              <a:rPr lang="en-US" sz="1200" dirty="0" err="1" smtClean="0"/>
              <a:t>Luther</a:t>
            </a:r>
            <a:r>
              <a:rPr lang="en-US" sz="1200" dirty="0" smtClean="0"/>
              <a:t> to </a:t>
            </a:r>
            <a:r>
              <a:rPr lang="en-US" sz="1200" dirty="0" err="1" smtClean="0"/>
              <a:t>Melanthon</a:t>
            </a:r>
            <a:r>
              <a:rPr lang="en-US" sz="1200" dirty="0" smtClean="0"/>
              <a:t> – the reformation is spreading like wildfire b/c of our singing our music</a:t>
            </a:r>
            <a:r>
              <a:rPr lang="en-US" sz="1200" baseline="0" dirty="0" smtClean="0"/>
              <a:t>. </a:t>
            </a:r>
            <a:r>
              <a:rPr lang="en-US" sz="1200" dirty="0" smtClean="0"/>
              <a:t>Social concern</a:t>
            </a:r>
            <a:r>
              <a:rPr lang="en-US" sz="1200" baseline="0" dirty="0" smtClean="0"/>
              <a:t> - Calvin in Geneva, </a:t>
            </a:r>
            <a:r>
              <a:rPr lang="en-US" sz="1200" kern="1200" dirty="0" smtClean="0">
                <a:solidFill>
                  <a:schemeClr val="tx1"/>
                </a:solidFill>
                <a:effectLst/>
                <a:latin typeface="+mn-lt"/>
                <a:ea typeface="ＭＳ Ｐゴシック" charset="0"/>
                <a:cs typeface="ＭＳ Ｐゴシック" charset="0"/>
              </a:rPr>
              <a:t>Geneva - the first grammar school, first welfare system, 5000 refugees provided for, first 1</a:t>
            </a:r>
            <a:r>
              <a:rPr lang="en-US" sz="1200" kern="1200" baseline="30000" dirty="0" smtClean="0">
                <a:solidFill>
                  <a:schemeClr val="tx1"/>
                </a:solidFill>
                <a:effectLst/>
                <a:latin typeface="+mn-lt"/>
                <a:ea typeface="ＭＳ Ｐゴシック" charset="0"/>
                <a:cs typeface="ＭＳ Ｐゴシック" charset="0"/>
              </a:rPr>
              <a:t>st</a:t>
            </a:r>
            <a:r>
              <a:rPr lang="en-US" sz="1200" kern="1200" dirty="0" smtClean="0">
                <a:solidFill>
                  <a:schemeClr val="tx1"/>
                </a:solidFill>
                <a:effectLst/>
                <a:latin typeface="+mn-lt"/>
                <a:ea typeface="ＭＳ Ｐゴシック" charset="0"/>
                <a:cs typeface="ＭＳ Ｐゴシック" charset="0"/>
              </a:rPr>
              <a:t> hospital, was Geneva  city of peace,</a:t>
            </a:r>
            <a:r>
              <a:rPr lang="en-US" sz="1200" kern="1200" baseline="0" dirty="0" smtClean="0">
                <a:solidFill>
                  <a:schemeClr val="tx1"/>
                </a:solidFill>
                <a:effectLst/>
                <a:latin typeface="+mn-lt"/>
                <a:ea typeface="ＭＳ Ｐゴシック" charset="0"/>
                <a:cs typeface="ＭＳ Ｐゴシック" charset="0"/>
              </a:rPr>
              <a:t> concern for all peoples/nations</a:t>
            </a:r>
            <a:r>
              <a:rPr lang="en-US" sz="1200" kern="1200" dirty="0" smtClean="0">
                <a:solidFill>
                  <a:schemeClr val="tx1"/>
                </a:solidFill>
                <a:effectLst/>
                <a:latin typeface="+mn-lt"/>
                <a:ea typeface="ＭＳ Ｐゴシック" charset="0"/>
                <a:cs typeface="ＭＳ Ｐゴシック" charset="0"/>
              </a:rPr>
              <a:t>– b/c of preaching of John Calvin for 28 years!</a:t>
            </a:r>
            <a:r>
              <a:rPr lang="en-US" sz="1200" b="0" dirty="0" smtClean="0"/>
              <a:t> Germans became literate. Transparency</a:t>
            </a:r>
            <a:r>
              <a:rPr lang="en-US" sz="1200" b="0" baseline="0" dirty="0" smtClean="0"/>
              <a:t> international </a:t>
            </a:r>
            <a:r>
              <a:rPr lang="en-US" sz="1200" dirty="0" smtClean="0"/>
              <a:t>Once people got the scriptures, they desired the knowledge of God. No longer the idea  he’s the </a:t>
            </a:r>
            <a:r>
              <a:rPr lang="en-US" sz="1200" dirty="0" err="1" smtClean="0"/>
              <a:t>preist</a:t>
            </a:r>
            <a:r>
              <a:rPr lang="en-US" sz="1200" dirty="0" smtClean="0"/>
              <a:t> I just listen. </a:t>
            </a:r>
            <a:r>
              <a:rPr lang="en-US" sz="1200" b="1" dirty="0" smtClean="0"/>
              <a:t>Clarity/perspicuity</a:t>
            </a:r>
            <a:r>
              <a:rPr lang="en-US" sz="1200" kern="1200" dirty="0" smtClean="0">
                <a:solidFill>
                  <a:schemeClr val="tx1"/>
                </a:solidFill>
                <a:effectLst/>
                <a:latin typeface="+mn-lt"/>
                <a:ea typeface="ＭＳ Ｐゴシック" charset="0"/>
                <a:cs typeface="ＭＳ Ｐゴシック" charset="0"/>
              </a:rPr>
              <a:t>"...those things which are necessary to be known, believed, and observed, for salvation, are so clearly propounded and opened in some place of Scripture or other, that not only the learned, but the unlearned, in a due use of the ordinary means, may attain unto a sufficient understanding of them".</a:t>
            </a:r>
            <a:r>
              <a:rPr lang="en-US" sz="1200" u="sng" kern="1200" baseline="30000" dirty="0" smtClean="0">
                <a:solidFill>
                  <a:schemeClr val="tx1"/>
                </a:solidFill>
                <a:effectLst/>
                <a:latin typeface="+mn-lt"/>
                <a:ea typeface="ＭＳ Ｐゴシック" charset="0"/>
                <a:cs typeface="ＭＳ Ｐゴシック" charset="0"/>
                <a:hlinkClick r:id="rId3"/>
              </a:rPr>
              <a:t>[1]</a:t>
            </a:r>
            <a:r>
              <a:rPr lang="en-US" dirty="0" smtClean="0">
                <a:effectLst/>
              </a:rPr>
              <a:t> </a:t>
            </a:r>
            <a:endParaRPr lang="en-US" sz="1200" b="0" dirty="0"/>
          </a:p>
        </p:txBody>
      </p:sp>
    </p:spTree>
    <p:extLst>
      <p:ext uri="{BB962C8B-B14F-4D97-AF65-F5344CB8AC3E}">
        <p14:creationId xmlns:p14="http://schemas.microsoft.com/office/powerpoint/2010/main" val="1021678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ＭＳ Ｐゴシック" charset="0"/>
              </a:rPr>
              <a:t>, </a:t>
            </a:r>
            <a:r>
              <a:rPr lang="en-US" sz="1200" b="1" dirty="0" smtClean="0"/>
              <a:t>Translated Greek </a:t>
            </a:r>
            <a:r>
              <a:rPr lang="en-US" sz="1200" b="0" dirty="0" smtClean="0"/>
              <a:t>Bible to Saxony German dialect, Cost went down from 7 years wages to 6 weeks wages for a Bible 7,300 pages even a peasant could now afford it.100,000 copies printed in 4 years </a:t>
            </a:r>
            <a:r>
              <a:rPr lang="en-US" sz="1200" b="1" dirty="0" err="1" smtClean="0"/>
              <a:t>Hymns</a:t>
            </a:r>
            <a:r>
              <a:rPr lang="en-US" sz="1200" dirty="0" err="1" smtClean="0"/>
              <a:t>Luther</a:t>
            </a:r>
            <a:r>
              <a:rPr lang="en-US" sz="1200" dirty="0" smtClean="0"/>
              <a:t> to </a:t>
            </a:r>
            <a:r>
              <a:rPr lang="en-US" sz="1200" dirty="0" err="1" smtClean="0"/>
              <a:t>Melanthon</a:t>
            </a:r>
            <a:r>
              <a:rPr lang="en-US" sz="1200" dirty="0" smtClean="0"/>
              <a:t> – the reformation is spreading like wildfire b/c of our singing our music</a:t>
            </a:r>
            <a:r>
              <a:rPr lang="en-US" sz="1200" baseline="0" dirty="0" smtClean="0"/>
              <a:t>. </a:t>
            </a:r>
            <a:r>
              <a:rPr lang="en-US" sz="1200" dirty="0" smtClean="0"/>
              <a:t>Social concern</a:t>
            </a:r>
            <a:r>
              <a:rPr lang="en-US" sz="1200" baseline="0" dirty="0" smtClean="0"/>
              <a:t> - Calvin in Geneva, </a:t>
            </a:r>
            <a:r>
              <a:rPr lang="en-US" sz="1200" kern="1200" dirty="0" smtClean="0">
                <a:solidFill>
                  <a:schemeClr val="tx1"/>
                </a:solidFill>
                <a:effectLst/>
                <a:latin typeface="+mn-lt"/>
                <a:ea typeface="ＭＳ Ｐゴシック" charset="0"/>
                <a:cs typeface="ＭＳ Ｐゴシック" charset="0"/>
              </a:rPr>
              <a:t>Geneva - the first grammar school, first welfare system, 5000 refugees provided for, first 1</a:t>
            </a:r>
            <a:r>
              <a:rPr lang="en-US" sz="1200" kern="1200" baseline="30000" dirty="0" smtClean="0">
                <a:solidFill>
                  <a:schemeClr val="tx1"/>
                </a:solidFill>
                <a:effectLst/>
                <a:latin typeface="+mn-lt"/>
                <a:ea typeface="ＭＳ Ｐゴシック" charset="0"/>
                <a:cs typeface="ＭＳ Ｐゴシック" charset="0"/>
              </a:rPr>
              <a:t>st</a:t>
            </a:r>
            <a:r>
              <a:rPr lang="en-US" sz="1200" kern="1200" dirty="0" smtClean="0">
                <a:solidFill>
                  <a:schemeClr val="tx1"/>
                </a:solidFill>
                <a:effectLst/>
                <a:latin typeface="+mn-lt"/>
                <a:ea typeface="ＭＳ Ｐゴシック" charset="0"/>
                <a:cs typeface="ＭＳ Ｐゴシック" charset="0"/>
              </a:rPr>
              <a:t> hospital, was Geneva  city of peace,</a:t>
            </a:r>
            <a:r>
              <a:rPr lang="en-US" sz="1200" kern="1200" baseline="0" dirty="0" smtClean="0">
                <a:solidFill>
                  <a:schemeClr val="tx1"/>
                </a:solidFill>
                <a:effectLst/>
                <a:latin typeface="+mn-lt"/>
                <a:ea typeface="ＭＳ Ｐゴシック" charset="0"/>
                <a:cs typeface="ＭＳ Ｐゴシック" charset="0"/>
              </a:rPr>
              <a:t> concern for all peoples/nations</a:t>
            </a:r>
            <a:r>
              <a:rPr lang="en-US" sz="1200" kern="1200" dirty="0" smtClean="0">
                <a:solidFill>
                  <a:schemeClr val="tx1"/>
                </a:solidFill>
                <a:effectLst/>
                <a:latin typeface="+mn-lt"/>
                <a:ea typeface="ＭＳ Ｐゴシック" charset="0"/>
                <a:cs typeface="ＭＳ Ｐゴシック" charset="0"/>
              </a:rPr>
              <a:t>– b/c of preaching of John Calvin for 28 years!</a:t>
            </a:r>
            <a:r>
              <a:rPr lang="en-US" sz="1200" b="0" dirty="0" smtClean="0"/>
              <a:t> Germans became literate. Transparency</a:t>
            </a:r>
            <a:r>
              <a:rPr lang="en-US" sz="1200" b="0" baseline="0" dirty="0" smtClean="0"/>
              <a:t> international </a:t>
            </a:r>
            <a:r>
              <a:rPr lang="en-US" sz="1200" dirty="0" smtClean="0"/>
              <a:t>Once people got the scriptures, they desired the knowledge of God. No longer the idea  he’s the </a:t>
            </a:r>
            <a:r>
              <a:rPr lang="en-US" sz="1200" dirty="0" err="1" smtClean="0"/>
              <a:t>preist</a:t>
            </a:r>
            <a:r>
              <a:rPr lang="en-US" sz="1200" dirty="0" smtClean="0"/>
              <a:t> I just listen. </a:t>
            </a:r>
            <a:r>
              <a:rPr lang="en-US" sz="1200" b="1" dirty="0" smtClean="0"/>
              <a:t>Clarity/perspicuity</a:t>
            </a:r>
            <a:r>
              <a:rPr lang="en-US" sz="1200" kern="1200" dirty="0" smtClean="0">
                <a:solidFill>
                  <a:schemeClr val="tx1"/>
                </a:solidFill>
                <a:effectLst/>
                <a:latin typeface="+mn-lt"/>
                <a:ea typeface="ＭＳ Ｐゴシック" charset="0"/>
                <a:cs typeface="ＭＳ Ｐゴシック" charset="0"/>
              </a:rPr>
              <a:t>"...those things which are necessary to be known, believed, and observed, for salvation, are so clearly propounded and opened in some place of Scripture or other, that not only the learned, but the unlearned, in a due use of the ordinary means, may attain unto a sufficient understanding of them".</a:t>
            </a:r>
            <a:r>
              <a:rPr lang="en-US" sz="1200" u="sng" kern="1200" baseline="30000" dirty="0" smtClean="0">
                <a:solidFill>
                  <a:schemeClr val="tx1"/>
                </a:solidFill>
                <a:effectLst/>
                <a:latin typeface="+mn-lt"/>
                <a:ea typeface="ＭＳ Ｐゴシック" charset="0"/>
                <a:cs typeface="ＭＳ Ｐゴシック" charset="0"/>
                <a:hlinkClick r:id="rId3"/>
              </a:rPr>
              <a:t>[1]</a:t>
            </a:r>
            <a:r>
              <a:rPr lang="en-US" dirty="0" smtClean="0">
                <a:effectLst/>
              </a:rPr>
              <a:t> </a:t>
            </a:r>
            <a:endParaRPr lang="en-US" sz="1200" b="0" dirty="0"/>
          </a:p>
        </p:txBody>
      </p:sp>
    </p:spTree>
    <p:extLst>
      <p:ext uri="{BB962C8B-B14F-4D97-AF65-F5344CB8AC3E}">
        <p14:creationId xmlns:p14="http://schemas.microsoft.com/office/powerpoint/2010/main" val="168370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ＭＳ Ｐゴシック" charset="0"/>
              </a:rPr>
              <a:t>, </a:t>
            </a:r>
            <a:r>
              <a:rPr lang="en-US" sz="1200" b="1" dirty="0" smtClean="0"/>
              <a:t>Translated Greek </a:t>
            </a:r>
            <a:r>
              <a:rPr lang="en-US" sz="1200" b="0" dirty="0" smtClean="0"/>
              <a:t>Bible to Saxony German dialect, Cost went down from 7 years wages to 6 weeks wages for a Bible 7,300 pages even a peasant could now afford it.100,000 copies printed in 4 years </a:t>
            </a:r>
            <a:r>
              <a:rPr lang="en-US" sz="1200" b="1" dirty="0" err="1" smtClean="0"/>
              <a:t>Hymns</a:t>
            </a:r>
            <a:r>
              <a:rPr lang="en-US" sz="1200" dirty="0" err="1" smtClean="0"/>
              <a:t>Luther</a:t>
            </a:r>
            <a:r>
              <a:rPr lang="en-US" sz="1200" dirty="0" smtClean="0"/>
              <a:t> to </a:t>
            </a:r>
            <a:r>
              <a:rPr lang="en-US" sz="1200" dirty="0" err="1" smtClean="0"/>
              <a:t>Melanthon</a:t>
            </a:r>
            <a:r>
              <a:rPr lang="en-US" sz="1200" dirty="0" smtClean="0"/>
              <a:t> – the reformation is spreading like wildfire b/c of our singing our music</a:t>
            </a:r>
            <a:r>
              <a:rPr lang="en-US" sz="1200" baseline="0" dirty="0" smtClean="0"/>
              <a:t>. </a:t>
            </a:r>
            <a:r>
              <a:rPr lang="en-US" sz="1200" dirty="0" smtClean="0"/>
              <a:t>Social concern</a:t>
            </a:r>
            <a:r>
              <a:rPr lang="en-US" sz="1200" baseline="0" dirty="0" smtClean="0"/>
              <a:t> - Calvin in Geneva, </a:t>
            </a:r>
            <a:r>
              <a:rPr lang="en-US" sz="1200" kern="1200" dirty="0" smtClean="0">
                <a:solidFill>
                  <a:schemeClr val="tx1"/>
                </a:solidFill>
                <a:effectLst/>
                <a:latin typeface="+mn-lt"/>
                <a:ea typeface="ＭＳ Ｐゴシック" charset="0"/>
                <a:cs typeface="ＭＳ Ｐゴシック" charset="0"/>
              </a:rPr>
              <a:t>Geneva - the first grammar school, first welfare system, 5000 refugees provided for, first 1</a:t>
            </a:r>
            <a:r>
              <a:rPr lang="en-US" sz="1200" kern="1200" baseline="30000" dirty="0" smtClean="0">
                <a:solidFill>
                  <a:schemeClr val="tx1"/>
                </a:solidFill>
                <a:effectLst/>
                <a:latin typeface="+mn-lt"/>
                <a:ea typeface="ＭＳ Ｐゴシック" charset="0"/>
                <a:cs typeface="ＭＳ Ｐゴシック" charset="0"/>
              </a:rPr>
              <a:t>st</a:t>
            </a:r>
            <a:r>
              <a:rPr lang="en-US" sz="1200" kern="1200" dirty="0" smtClean="0">
                <a:solidFill>
                  <a:schemeClr val="tx1"/>
                </a:solidFill>
                <a:effectLst/>
                <a:latin typeface="+mn-lt"/>
                <a:ea typeface="ＭＳ Ｐゴシック" charset="0"/>
                <a:cs typeface="ＭＳ Ｐゴシック" charset="0"/>
              </a:rPr>
              <a:t> hospital, was Geneva  city of peace,</a:t>
            </a:r>
            <a:r>
              <a:rPr lang="en-US" sz="1200" kern="1200" baseline="0" dirty="0" smtClean="0">
                <a:solidFill>
                  <a:schemeClr val="tx1"/>
                </a:solidFill>
                <a:effectLst/>
                <a:latin typeface="+mn-lt"/>
                <a:ea typeface="ＭＳ Ｐゴシック" charset="0"/>
                <a:cs typeface="ＭＳ Ｐゴシック" charset="0"/>
              </a:rPr>
              <a:t> concern for all peoples/nations</a:t>
            </a:r>
            <a:r>
              <a:rPr lang="en-US" sz="1200" kern="1200" dirty="0" smtClean="0">
                <a:solidFill>
                  <a:schemeClr val="tx1"/>
                </a:solidFill>
                <a:effectLst/>
                <a:latin typeface="+mn-lt"/>
                <a:ea typeface="ＭＳ Ｐゴシック" charset="0"/>
                <a:cs typeface="ＭＳ Ｐゴシック" charset="0"/>
              </a:rPr>
              <a:t>– b/c of preaching of John Calvin</a:t>
            </a:r>
            <a:r>
              <a:rPr lang="en-US" sz="1200" b="0" dirty="0" smtClean="0"/>
              <a:t>. Germans became literate. </a:t>
            </a:r>
            <a:r>
              <a:rPr lang="en-US" sz="1200" dirty="0" smtClean="0"/>
              <a:t>From Witten </a:t>
            </a:r>
            <a:r>
              <a:rPr lang="en-US" sz="1200" dirty="0" err="1" smtClean="0"/>
              <a:t>brug</a:t>
            </a:r>
            <a:r>
              <a:rPr lang="en-US" sz="1200" dirty="0" smtClean="0"/>
              <a:t> to border, women’s education declines down to the border of </a:t>
            </a:r>
            <a:r>
              <a:rPr lang="en-US" sz="1200" dirty="0" err="1" smtClean="0"/>
              <a:t>france</a:t>
            </a:r>
            <a:r>
              <a:rPr lang="en-US" sz="1200" dirty="0" smtClean="0"/>
              <a:t>.  Once people got the scriptures, they desired the knowledge of God. No longer the idea  he’s the </a:t>
            </a:r>
            <a:r>
              <a:rPr lang="en-US" sz="1200" dirty="0" err="1" smtClean="0"/>
              <a:t>preist</a:t>
            </a:r>
            <a:r>
              <a:rPr lang="en-US" sz="1200" dirty="0" smtClean="0"/>
              <a:t> I just listen. </a:t>
            </a:r>
            <a:r>
              <a:rPr lang="en-US" sz="1200" b="1" dirty="0" smtClean="0"/>
              <a:t>Clarity/perspicuity</a:t>
            </a:r>
            <a:r>
              <a:rPr lang="en-US" sz="1200" kern="1200" dirty="0" smtClean="0">
                <a:solidFill>
                  <a:schemeClr val="tx1"/>
                </a:solidFill>
                <a:effectLst/>
                <a:latin typeface="+mn-lt"/>
                <a:ea typeface="ＭＳ Ｐゴシック" charset="0"/>
                <a:cs typeface="ＭＳ Ｐゴシック" charset="0"/>
              </a:rPr>
              <a:t>"...those things which are necessary to be known, believed, and observed, for salvation, are so clearly propounded and opened in some place of Scripture or other, that not only the learned, but the unlearned, in a due use of the ordinary means, may attain unto a sufficient understanding of them".</a:t>
            </a:r>
            <a:r>
              <a:rPr lang="en-US" sz="1200" u="sng" kern="1200" baseline="30000" dirty="0" smtClean="0">
                <a:solidFill>
                  <a:schemeClr val="tx1"/>
                </a:solidFill>
                <a:effectLst/>
                <a:latin typeface="+mn-lt"/>
                <a:ea typeface="ＭＳ Ｐゴシック" charset="0"/>
                <a:cs typeface="ＭＳ Ｐゴシック" charset="0"/>
                <a:hlinkClick r:id="rId3"/>
              </a:rPr>
              <a:t>[1]</a:t>
            </a:r>
            <a:r>
              <a:rPr lang="en-US" dirty="0" smtClean="0">
                <a:effectLst/>
              </a:rPr>
              <a:t> </a:t>
            </a:r>
            <a:endParaRPr lang="en-US" sz="1200" b="0" dirty="0"/>
          </a:p>
        </p:txBody>
      </p:sp>
    </p:spTree>
    <p:extLst>
      <p:ext uri="{BB962C8B-B14F-4D97-AF65-F5344CB8AC3E}">
        <p14:creationId xmlns:p14="http://schemas.microsoft.com/office/powerpoint/2010/main" val="73665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11/7/17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11/7/17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11/7/17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11/7/17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11/7/17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11/7/17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11/7/17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11/7/17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11/7/17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11/7/17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11/7/17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228600"/>
            <a:ext cx="11887200"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3"/>
          <p:cNvSpPr>
            <a:spLocks noGrp="1"/>
          </p:cNvSpPr>
          <p:nvPr>
            <p:ph type="body" sz="half" idx="10"/>
          </p:nvPr>
        </p:nvSpPr>
        <p:spPr>
          <a:xfrm>
            <a:off x="152400" y="1447800"/>
            <a:ext cx="11887200" cy="5257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11/7/17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11/7/17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11/7/17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11/7/17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11/7/17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11/7/17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11/7/17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11/7/17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11/7/17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11/7/17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11/7/17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3.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3.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3.jpe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3" Type="http://schemas.openxmlformats.org/officeDocument/2006/relationships/image" Target="../media/image3.jpeg"/><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112602483"/>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smtClean="0">
              <a:cs typeface="Arial"/>
            </a:endParaRPr>
          </a:p>
        </p:txBody>
      </p:sp>
    </p:spTree>
    <p:extLst>
      <p:ext uri="{BB962C8B-B14F-4D97-AF65-F5344CB8AC3E}">
        <p14:creationId xmlns:p14="http://schemas.microsoft.com/office/powerpoint/2010/main" val="434946912"/>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1263457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6654556"/>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11/7/17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089783127"/>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smtClean="0">
              <a:cs typeface="Arial"/>
            </a:endParaRPr>
          </a:p>
        </p:txBody>
      </p:sp>
    </p:spTree>
    <p:extLst>
      <p:ext uri="{BB962C8B-B14F-4D97-AF65-F5344CB8AC3E}">
        <p14:creationId xmlns:p14="http://schemas.microsoft.com/office/powerpoint/2010/main" val="1636386722"/>
      </p:ext>
    </p:extLst>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298361"/>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11/7/17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en.wikipedia.org/wiki/Baptis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5.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Other benefits of the Protestant Reformation</a:t>
            </a:r>
            <a:endParaRPr lang="en-US" sz="3200" b="1" dirty="0">
              <a:latin typeface="Candara" charset="0"/>
              <a:ea typeface="Candara" charset="0"/>
              <a:cs typeface="Candara" charset="0"/>
            </a:endParaRPr>
          </a:p>
        </p:txBody>
      </p:sp>
      <p:sp>
        <p:nvSpPr>
          <p:cNvPr id="2" name="TextBox 1"/>
          <p:cNvSpPr txBox="1"/>
          <p:nvPr/>
        </p:nvSpPr>
        <p:spPr>
          <a:xfrm>
            <a:off x="152400" y="739302"/>
            <a:ext cx="11887200" cy="6124754"/>
          </a:xfrm>
          <a:prstGeom prst="rect">
            <a:avLst/>
          </a:prstGeom>
          <a:noFill/>
        </p:spPr>
        <p:txBody>
          <a:bodyPr wrap="square" rtlCol="0">
            <a:spAutoFit/>
          </a:bodyPr>
          <a:lstStyle/>
          <a:p>
            <a:pPr marL="457200" indent="-457200">
              <a:buFont typeface="Arial" charset="0"/>
              <a:buChar char="•"/>
            </a:pPr>
            <a:r>
              <a:rPr lang="en-US" sz="2800" i="0" dirty="0" smtClean="0">
                <a:latin typeface="Candara" charset="0"/>
                <a:ea typeface="Candara" charset="0"/>
                <a:cs typeface="Candara" charset="0"/>
              </a:rPr>
              <a:t>The bible and liturgy in the mother tongue for the masses</a:t>
            </a:r>
          </a:p>
          <a:p>
            <a:pPr marL="457200" indent="-457200">
              <a:buFont typeface="Arial" charset="0"/>
              <a:buChar char="•"/>
            </a:pPr>
            <a:r>
              <a:rPr lang="en-US" sz="2800" i="0" dirty="0" smtClean="0">
                <a:latin typeface="Candara" charset="0"/>
                <a:ea typeface="Candara" charset="0"/>
                <a:cs typeface="Candara" charset="0"/>
              </a:rPr>
              <a:t>An explosion of hymn writing and singing</a:t>
            </a:r>
            <a:endParaRPr lang="en-US" sz="2800" i="0" dirty="0">
              <a:latin typeface="Candara" charset="0"/>
              <a:ea typeface="Candara" charset="0"/>
              <a:cs typeface="Candara" charset="0"/>
            </a:endParaRPr>
          </a:p>
          <a:p>
            <a:pPr marL="457200" indent="-457200">
              <a:buFont typeface="Arial" charset="0"/>
              <a:buChar char="•"/>
            </a:pPr>
            <a:r>
              <a:rPr lang="en-US" sz="2800" i="0" dirty="0" smtClean="0">
                <a:latin typeface="Candara" charset="0"/>
                <a:ea typeface="Candara" charset="0"/>
                <a:cs typeface="Candara" charset="0"/>
              </a:rPr>
              <a:t>A great increase in social concern </a:t>
            </a:r>
          </a:p>
          <a:p>
            <a:pPr marL="457200" indent="-457200">
              <a:buFont typeface="Arial" charset="0"/>
              <a:buChar char="•"/>
            </a:pPr>
            <a:r>
              <a:rPr lang="en-US" sz="2800" i="0" dirty="0" smtClean="0">
                <a:latin typeface="Candara" charset="0"/>
                <a:ea typeface="Candara" charset="0"/>
                <a:cs typeface="Candara" charset="0"/>
              </a:rPr>
              <a:t>Transformation </a:t>
            </a:r>
            <a:r>
              <a:rPr lang="en-US" sz="2800" i="0" dirty="0">
                <a:latin typeface="Candara" charset="0"/>
                <a:ea typeface="Candara" charset="0"/>
                <a:cs typeface="Candara" charset="0"/>
              </a:rPr>
              <a:t>of the work </a:t>
            </a:r>
            <a:r>
              <a:rPr lang="en-US" sz="2800" i="0" dirty="0" smtClean="0">
                <a:latin typeface="Candara" charset="0"/>
                <a:ea typeface="Candara" charset="0"/>
                <a:cs typeface="Candara" charset="0"/>
              </a:rPr>
              <a:t>ethic</a:t>
            </a:r>
          </a:p>
          <a:p>
            <a:pPr marL="457200" indent="-457200">
              <a:buFont typeface="Arial" charset="0"/>
              <a:buChar char="•"/>
            </a:pPr>
            <a:r>
              <a:rPr lang="en-US" sz="2800" i="0" dirty="0" smtClean="0">
                <a:latin typeface="Candara" charset="0"/>
                <a:ea typeface="Candara" charset="0"/>
                <a:cs typeface="Candara" charset="0"/>
              </a:rPr>
              <a:t>Great increase in </a:t>
            </a:r>
            <a:r>
              <a:rPr lang="en-US" sz="2800" i="0" dirty="0">
                <a:latin typeface="Candara" charset="0"/>
                <a:ea typeface="Candara" charset="0"/>
                <a:cs typeface="Candara" charset="0"/>
              </a:rPr>
              <a:t>e</a:t>
            </a:r>
            <a:r>
              <a:rPr lang="en-US" sz="2800" i="0" dirty="0" smtClean="0">
                <a:latin typeface="Candara" charset="0"/>
                <a:ea typeface="Candara" charset="0"/>
                <a:cs typeface="Candara" charset="0"/>
              </a:rPr>
              <a:t>ducation and literacy</a:t>
            </a:r>
          </a:p>
          <a:p>
            <a:pPr marL="457200" indent="-457200">
              <a:buFont typeface="Arial" charset="0"/>
              <a:buChar char="•"/>
            </a:pPr>
            <a:r>
              <a:rPr lang="en-US" sz="2800" i="0" dirty="0" smtClean="0">
                <a:latin typeface="Candara" charset="0"/>
                <a:ea typeface="Candara" charset="0"/>
                <a:cs typeface="Candara" charset="0"/>
              </a:rPr>
              <a:t>Celibate </a:t>
            </a:r>
            <a:r>
              <a:rPr lang="en-US" sz="2800" i="0" dirty="0">
                <a:latin typeface="Candara" charset="0"/>
                <a:ea typeface="Candara" charset="0"/>
                <a:cs typeface="Candara" charset="0"/>
              </a:rPr>
              <a:t>p</a:t>
            </a:r>
            <a:r>
              <a:rPr lang="en-US" sz="2800" i="0" dirty="0" smtClean="0">
                <a:latin typeface="Candara" charset="0"/>
                <a:ea typeface="Candara" charset="0"/>
                <a:cs typeface="Candara" charset="0"/>
              </a:rPr>
              <a:t>riests </a:t>
            </a:r>
            <a:r>
              <a:rPr lang="en-US" sz="2800" i="0" dirty="0">
                <a:latin typeface="Candara" charset="0"/>
                <a:ea typeface="Candara" charset="0"/>
                <a:cs typeface="Candara" charset="0"/>
              </a:rPr>
              <a:t>to </a:t>
            </a:r>
            <a:r>
              <a:rPr lang="en-US" sz="2800" i="0" dirty="0" smtClean="0">
                <a:latin typeface="Candara" charset="0"/>
                <a:ea typeface="Candara" charset="0"/>
                <a:cs typeface="Candara" charset="0"/>
              </a:rPr>
              <a:t>married </a:t>
            </a:r>
          </a:p>
          <a:p>
            <a:pPr marL="457200" lvl="0" indent="-457200">
              <a:buFont typeface="Arial" charset="0"/>
              <a:buChar char="•"/>
            </a:pPr>
            <a:r>
              <a:rPr lang="en-US" sz="2800" i="0" dirty="0">
                <a:latin typeface="Candara" charset="0"/>
                <a:ea typeface="Candara" charset="0"/>
                <a:cs typeface="Candara" charset="0"/>
              </a:rPr>
              <a:t>From </a:t>
            </a:r>
            <a:r>
              <a:rPr lang="en-US" sz="2800" i="0" dirty="0" smtClean="0">
                <a:latin typeface="Candara" charset="0"/>
                <a:ea typeface="Candara" charset="0"/>
                <a:cs typeface="Candara" charset="0"/>
              </a:rPr>
              <a:t>praying </a:t>
            </a:r>
            <a:r>
              <a:rPr lang="en-US" sz="2800" i="0" dirty="0">
                <a:latin typeface="Candara" charset="0"/>
                <a:ea typeface="Candara" charset="0"/>
                <a:cs typeface="Candara" charset="0"/>
              </a:rPr>
              <a:t>to </a:t>
            </a:r>
            <a:r>
              <a:rPr lang="en-US" sz="2800" i="0" dirty="0" smtClean="0">
                <a:latin typeface="Candara" charset="0"/>
                <a:ea typeface="Candara" charset="0"/>
                <a:cs typeface="Candara" charset="0"/>
              </a:rPr>
              <a:t>saints to </a:t>
            </a:r>
            <a:r>
              <a:rPr lang="en-US" sz="2800" i="0" dirty="0">
                <a:latin typeface="Candara" charset="0"/>
                <a:ea typeface="Candara" charset="0"/>
                <a:cs typeface="Candara" charset="0"/>
              </a:rPr>
              <a:t>Jesus </a:t>
            </a:r>
            <a:r>
              <a:rPr lang="en-US" sz="2800" i="0" dirty="0" smtClean="0">
                <a:latin typeface="Candara" charset="0"/>
                <a:ea typeface="Candara" charset="0"/>
                <a:cs typeface="Candara" charset="0"/>
              </a:rPr>
              <a:t>being </a:t>
            </a:r>
            <a:r>
              <a:rPr lang="en-US" sz="2800" i="0" dirty="0">
                <a:latin typeface="Candara" charset="0"/>
                <a:ea typeface="Candara" charset="0"/>
                <a:cs typeface="Candara" charset="0"/>
              </a:rPr>
              <a:t>the only mediator</a:t>
            </a:r>
          </a:p>
          <a:p>
            <a:pPr marL="457200" indent="-457200">
              <a:buFont typeface="Arial" charset="0"/>
              <a:buChar char="•"/>
            </a:pPr>
            <a:r>
              <a:rPr lang="en-US" sz="2800" i="0" dirty="0" smtClean="0">
                <a:latin typeface="Candara" charset="0"/>
                <a:ea typeface="Candara" charset="0"/>
                <a:cs typeface="Candara" charset="0"/>
              </a:rPr>
              <a:t>The doctrine of the</a:t>
            </a:r>
            <a:r>
              <a:rPr lang="en-US" sz="2800" i="0" dirty="0">
                <a:latin typeface="Candara" charset="0"/>
                <a:ea typeface="Candara" charset="0"/>
                <a:cs typeface="Candara" charset="0"/>
              </a:rPr>
              <a:t> clarity of Scripture </a:t>
            </a:r>
          </a:p>
          <a:p>
            <a:endParaRPr lang="en-US" sz="2800" i="0" dirty="0">
              <a:latin typeface="Candara" charset="0"/>
              <a:ea typeface="Candara" charset="0"/>
              <a:cs typeface="Candara" charset="0"/>
            </a:endParaRPr>
          </a:p>
          <a:p>
            <a:r>
              <a:rPr lang="en-US" sz="2800" i="0" dirty="0" smtClean="0">
                <a:latin typeface="Candara" charset="0"/>
                <a:ea typeface="Candara" charset="0"/>
                <a:cs typeface="Candara" charset="0"/>
              </a:rPr>
              <a:t>Were there any keys?</a:t>
            </a:r>
          </a:p>
          <a:p>
            <a:endParaRPr lang="en-US" sz="2800" i="0" dirty="0">
              <a:latin typeface="Candara" charset="0"/>
              <a:ea typeface="Candara" charset="0"/>
              <a:cs typeface="Candara" charset="0"/>
            </a:endParaRPr>
          </a:p>
          <a:p>
            <a:r>
              <a:rPr lang="en-US" sz="2800" b="1" i="0" dirty="0">
                <a:latin typeface="Candara" charset="0"/>
                <a:ea typeface="Candara" charset="0"/>
                <a:cs typeface="Candara" charset="0"/>
              </a:rPr>
              <a:t>Yes, the power of the understood Word of God.</a:t>
            </a:r>
          </a:p>
          <a:p>
            <a:endParaRPr lang="en-US" sz="2800" i="0" dirty="0">
              <a:latin typeface="Candara" charset="0"/>
              <a:ea typeface="Candara" charset="0"/>
              <a:cs typeface="Candara" charset="0"/>
            </a:endParaRPr>
          </a:p>
          <a:p>
            <a:pPr lvl="0"/>
            <a:endParaRPr lang="en-US" sz="2800" dirty="0" smtClean="0"/>
          </a:p>
        </p:txBody>
      </p:sp>
    </p:spTree>
    <p:extLst>
      <p:ext uri="{BB962C8B-B14F-4D97-AF65-F5344CB8AC3E}">
        <p14:creationId xmlns:p14="http://schemas.microsoft.com/office/powerpoint/2010/main" val="78450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Luther and the Word of God</a:t>
            </a:r>
            <a:endParaRPr lang="en-US" sz="3200" b="1" dirty="0">
              <a:latin typeface="Candara" charset="0"/>
              <a:ea typeface="Candara" charset="0"/>
              <a:cs typeface="Candara" charset="0"/>
            </a:endParaRPr>
          </a:p>
        </p:txBody>
      </p:sp>
      <p:sp>
        <p:nvSpPr>
          <p:cNvPr id="2" name="TextBox 1"/>
          <p:cNvSpPr txBox="1"/>
          <p:nvPr/>
        </p:nvSpPr>
        <p:spPr>
          <a:xfrm>
            <a:off x="152400" y="739302"/>
            <a:ext cx="11887200" cy="4832092"/>
          </a:xfrm>
          <a:prstGeom prst="rect">
            <a:avLst/>
          </a:prstGeom>
          <a:noFill/>
        </p:spPr>
        <p:txBody>
          <a:bodyPr wrap="square" rtlCol="0">
            <a:spAutoFit/>
          </a:bodyPr>
          <a:lstStyle/>
          <a:p>
            <a:r>
              <a:rPr lang="en-US" sz="2800" dirty="0">
                <a:latin typeface="Candara" charset="0"/>
                <a:ea typeface="Candara" charset="0"/>
                <a:cs typeface="Candara" charset="0"/>
              </a:rPr>
              <a:t>Luther said with resounding forcefulness in 1545, the year before he died, </a:t>
            </a:r>
            <a:endParaRPr lang="en-US" sz="2800" dirty="0" smtClean="0">
              <a:latin typeface="Candara" charset="0"/>
              <a:ea typeface="Candara" charset="0"/>
              <a:cs typeface="Candara" charset="0"/>
            </a:endParaRPr>
          </a:p>
          <a:p>
            <a:endParaRPr lang="en-US" sz="2800" dirty="0" smtClean="0">
              <a:latin typeface="Candara" charset="0"/>
              <a:ea typeface="Candara" charset="0"/>
              <a:cs typeface="Candara" charset="0"/>
            </a:endParaRPr>
          </a:p>
          <a:p>
            <a:pPr algn="ctr"/>
            <a:r>
              <a:rPr lang="en-US" sz="2800" dirty="0" smtClean="0">
                <a:solidFill>
                  <a:srgbClr val="FF0000"/>
                </a:solidFill>
                <a:latin typeface="Candara" charset="0"/>
                <a:ea typeface="Candara" charset="0"/>
                <a:cs typeface="Candara" charset="0"/>
              </a:rPr>
              <a:t>“</a:t>
            </a:r>
            <a:r>
              <a:rPr lang="en-US" sz="2800" dirty="0">
                <a:solidFill>
                  <a:srgbClr val="FF0000"/>
                </a:solidFill>
                <a:latin typeface="Candara" charset="0"/>
                <a:ea typeface="Candara" charset="0"/>
                <a:cs typeface="Candara" charset="0"/>
              </a:rPr>
              <a:t>Let the man who would hear God speak, read Holy Scripture</a:t>
            </a:r>
            <a:r>
              <a:rPr lang="en-US" sz="2800" dirty="0" smtClean="0">
                <a:solidFill>
                  <a:srgbClr val="FF0000"/>
                </a:solidFill>
                <a:latin typeface="Candara" charset="0"/>
                <a:ea typeface="Candara" charset="0"/>
                <a:cs typeface="Candara" charset="0"/>
              </a:rPr>
              <a:t>.”</a:t>
            </a:r>
            <a:endParaRPr lang="en-US" sz="2800" dirty="0">
              <a:solidFill>
                <a:srgbClr val="FF0000"/>
              </a:solidFill>
              <a:latin typeface="Candara" charset="0"/>
              <a:ea typeface="Candara" charset="0"/>
              <a:cs typeface="Candara" charset="0"/>
            </a:endParaRPr>
          </a:p>
          <a:p>
            <a:r>
              <a:rPr lang="en-US" sz="2800" dirty="0">
                <a:latin typeface="Candara" charset="0"/>
                <a:ea typeface="Candara" charset="0"/>
                <a:cs typeface="Candara" charset="0"/>
              </a:rPr>
              <a:t> </a:t>
            </a:r>
          </a:p>
          <a:p>
            <a:r>
              <a:rPr lang="en-US" sz="2800" dirty="0">
                <a:latin typeface="Candara" charset="0"/>
                <a:ea typeface="Candara" charset="0"/>
                <a:cs typeface="Candara" charset="0"/>
              </a:rPr>
              <a:t>He lived what he urged. He wrote in 1533</a:t>
            </a:r>
            <a:r>
              <a:rPr lang="en-US" sz="2800" dirty="0" smtClean="0">
                <a:latin typeface="Candara" charset="0"/>
                <a:ea typeface="Candara" charset="0"/>
                <a:cs typeface="Candara" charset="0"/>
              </a:rPr>
              <a:t>,</a:t>
            </a:r>
          </a:p>
          <a:p>
            <a:endParaRPr lang="en-US" sz="2800" dirty="0" smtClean="0">
              <a:latin typeface="Candara" charset="0"/>
              <a:ea typeface="Candara" charset="0"/>
              <a:cs typeface="Candara" charset="0"/>
            </a:endParaRPr>
          </a:p>
          <a:p>
            <a:pPr algn="ctr"/>
            <a:r>
              <a:rPr lang="en-US" sz="2800" dirty="0" smtClean="0">
                <a:latin typeface="Candara" charset="0"/>
                <a:ea typeface="Candara" charset="0"/>
                <a:cs typeface="Candara" charset="0"/>
              </a:rPr>
              <a:t> </a:t>
            </a:r>
            <a:r>
              <a:rPr lang="en-US" sz="2800" dirty="0" smtClean="0">
                <a:solidFill>
                  <a:srgbClr val="FF0000"/>
                </a:solidFill>
                <a:latin typeface="Candara" charset="0"/>
                <a:ea typeface="Candara" charset="0"/>
                <a:cs typeface="Candara" charset="0"/>
              </a:rPr>
              <a:t>“</a:t>
            </a:r>
            <a:r>
              <a:rPr lang="en-US" sz="2800" dirty="0">
                <a:solidFill>
                  <a:srgbClr val="FF0000"/>
                </a:solidFill>
                <a:latin typeface="Candara" charset="0"/>
                <a:ea typeface="Candara" charset="0"/>
                <a:cs typeface="Candara" charset="0"/>
              </a:rPr>
              <a:t>For a number of years I have now annually read through the Bible twice. If </a:t>
            </a:r>
            <a:endParaRPr lang="en-US" sz="2800" dirty="0" smtClean="0">
              <a:solidFill>
                <a:srgbClr val="FF0000"/>
              </a:solidFill>
              <a:latin typeface="Candara" charset="0"/>
              <a:ea typeface="Candara" charset="0"/>
              <a:cs typeface="Candara" charset="0"/>
            </a:endParaRPr>
          </a:p>
          <a:p>
            <a:pPr algn="ctr"/>
            <a:r>
              <a:rPr lang="en-US" sz="2800" dirty="0" smtClean="0">
                <a:solidFill>
                  <a:srgbClr val="FF0000"/>
                </a:solidFill>
                <a:latin typeface="Candara" charset="0"/>
                <a:ea typeface="Candara" charset="0"/>
                <a:cs typeface="Candara" charset="0"/>
              </a:rPr>
              <a:t>the </a:t>
            </a:r>
            <a:r>
              <a:rPr lang="en-US" sz="2800" dirty="0">
                <a:solidFill>
                  <a:srgbClr val="FF0000"/>
                </a:solidFill>
                <a:latin typeface="Candara" charset="0"/>
                <a:ea typeface="Candara" charset="0"/>
                <a:cs typeface="Candara" charset="0"/>
              </a:rPr>
              <a:t>Bible were a large, mighty tree and all its words were little </a:t>
            </a:r>
            <a:r>
              <a:rPr lang="en-US" sz="2800" dirty="0" smtClean="0">
                <a:solidFill>
                  <a:srgbClr val="FF0000"/>
                </a:solidFill>
                <a:latin typeface="Candara" charset="0"/>
                <a:ea typeface="Candara" charset="0"/>
                <a:cs typeface="Candara" charset="0"/>
              </a:rPr>
              <a:t>branches,</a:t>
            </a:r>
          </a:p>
          <a:p>
            <a:pPr algn="ctr"/>
            <a:r>
              <a:rPr lang="en-US" sz="2800" dirty="0" smtClean="0">
                <a:solidFill>
                  <a:srgbClr val="FF0000"/>
                </a:solidFill>
                <a:latin typeface="Candara" charset="0"/>
                <a:ea typeface="Candara" charset="0"/>
                <a:cs typeface="Candara" charset="0"/>
              </a:rPr>
              <a:t>I have tapped </a:t>
            </a:r>
            <a:r>
              <a:rPr lang="en-US" sz="2800" dirty="0">
                <a:solidFill>
                  <a:srgbClr val="FF0000"/>
                </a:solidFill>
                <a:latin typeface="Candara" charset="0"/>
                <a:ea typeface="Candara" charset="0"/>
                <a:cs typeface="Candara" charset="0"/>
              </a:rPr>
              <a:t>at all the branches, eager to know what was there and </a:t>
            </a:r>
            <a:endParaRPr lang="en-US" sz="2800" dirty="0" smtClean="0">
              <a:solidFill>
                <a:srgbClr val="FF0000"/>
              </a:solidFill>
              <a:latin typeface="Candara" charset="0"/>
              <a:ea typeface="Candara" charset="0"/>
              <a:cs typeface="Candara" charset="0"/>
            </a:endParaRPr>
          </a:p>
          <a:p>
            <a:pPr algn="ctr"/>
            <a:r>
              <a:rPr lang="en-US" sz="2800" dirty="0" smtClean="0">
                <a:solidFill>
                  <a:srgbClr val="FF0000"/>
                </a:solidFill>
                <a:latin typeface="Candara" charset="0"/>
                <a:ea typeface="Candara" charset="0"/>
                <a:cs typeface="Candara" charset="0"/>
              </a:rPr>
              <a:t>what </a:t>
            </a:r>
            <a:r>
              <a:rPr lang="en-US" sz="2800" dirty="0">
                <a:solidFill>
                  <a:srgbClr val="FF0000"/>
                </a:solidFill>
                <a:latin typeface="Candara" charset="0"/>
                <a:ea typeface="Candara" charset="0"/>
                <a:cs typeface="Candara" charset="0"/>
              </a:rPr>
              <a:t>it had to </a:t>
            </a:r>
            <a:r>
              <a:rPr lang="en-US" sz="2800" dirty="0" smtClean="0">
                <a:solidFill>
                  <a:srgbClr val="FF0000"/>
                </a:solidFill>
                <a:latin typeface="Candara" charset="0"/>
                <a:ea typeface="Candara" charset="0"/>
                <a:cs typeface="Candara" charset="0"/>
              </a:rPr>
              <a:t>offer.”</a:t>
            </a:r>
          </a:p>
          <a:p>
            <a:pPr algn="ct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dirty="0">
                <a:latin typeface="Candara" charset="0"/>
                <a:ea typeface="Candara" charset="0"/>
                <a:cs typeface="Candara" charset="0"/>
              </a:rPr>
              <a:t>What Luther Says, Vol. 1, 83</a:t>
            </a:r>
            <a:r>
              <a:rPr lang="en-US" sz="2800" dirty="0" smtClean="0">
                <a:latin typeface="Candara" charset="0"/>
                <a:ea typeface="Candara" charset="0"/>
                <a:cs typeface="Candara" charset="0"/>
              </a:rPr>
              <a:t>) </a:t>
            </a:r>
          </a:p>
        </p:txBody>
      </p:sp>
    </p:spTree>
    <p:extLst>
      <p:ext uri="{BB962C8B-B14F-4D97-AF65-F5344CB8AC3E}">
        <p14:creationId xmlns:p14="http://schemas.microsoft.com/office/powerpoint/2010/main" val="56874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04800"/>
            <a:ext cx="11887200" cy="6553200"/>
          </a:xfrm>
        </p:spPr>
        <p:txBody>
          <a:bodyPr anchor="t"/>
          <a:lstStyle/>
          <a:p>
            <a:pPr marL="403225" indent="-384175" algn="l"/>
            <a:r>
              <a:rPr lang="en-US" sz="3200" b="1" dirty="0">
                <a:latin typeface="Candara" charset="0"/>
                <a:ea typeface="Candara" charset="0"/>
                <a:cs typeface="Candara" charset="0"/>
              </a:rPr>
              <a:t>1. What is </a:t>
            </a:r>
            <a:r>
              <a:rPr lang="en-US" sz="3200" b="1" i="1" dirty="0" err="1">
                <a:latin typeface="Candara" charset="0"/>
                <a:ea typeface="Candara" charset="0"/>
                <a:cs typeface="Candara" charset="0"/>
              </a:rPr>
              <a:t>Solus</a:t>
            </a:r>
            <a:r>
              <a:rPr lang="en-US" sz="3200" b="1" i="1" dirty="0">
                <a:latin typeface="Candara" charset="0"/>
                <a:ea typeface="Candara" charset="0"/>
                <a:cs typeface="Candara" charset="0"/>
              </a:rPr>
              <a:t> </a:t>
            </a:r>
            <a:r>
              <a:rPr lang="en-US" sz="3200" b="1" i="1" dirty="0" err="1">
                <a:latin typeface="Candara" charset="0"/>
                <a:ea typeface="Candara" charset="0"/>
                <a:cs typeface="Candara" charset="0"/>
              </a:rPr>
              <a:t>Christus</a:t>
            </a:r>
            <a:r>
              <a:rPr lang="en-US" sz="3200" b="1" dirty="0">
                <a:latin typeface="Candara" charset="0"/>
                <a:ea typeface="Candara" charset="0"/>
                <a:cs typeface="Candara" charset="0"/>
              </a:rPr>
              <a:t>? </a:t>
            </a:r>
            <a:r>
              <a:rPr lang="en-US" sz="3200" b="1" dirty="0" smtClean="0">
                <a:latin typeface="Candara" charset="0"/>
                <a:ea typeface="Candara" charset="0"/>
                <a:cs typeface="Candara" charset="0"/>
              </a:rPr>
              <a:t/>
            </a:r>
            <a:br>
              <a:rPr lang="en-US" sz="3200" b="1" dirty="0" smtClean="0">
                <a:latin typeface="Candara" charset="0"/>
                <a:ea typeface="Candara" charset="0"/>
                <a:cs typeface="Candara" charset="0"/>
              </a:rPr>
            </a:br>
            <a:r>
              <a:rPr lang="en-US" sz="2800" b="1" dirty="0" smtClean="0">
                <a:latin typeface="Candara" charset="0"/>
                <a:ea typeface="Candara" charset="0"/>
                <a:cs typeface="Candara" charset="0"/>
              </a:rPr>
              <a:t>Christ’s work alone is sufficient for our salvation.</a:t>
            </a:r>
            <a:br>
              <a:rPr lang="en-US" sz="2800" b="1" dirty="0" smtClean="0">
                <a:latin typeface="Candara" charset="0"/>
                <a:ea typeface="Candara" charset="0"/>
                <a:cs typeface="Candara" charset="0"/>
              </a:rPr>
            </a:br>
            <a:r>
              <a:rPr lang="en-US" sz="1400" b="1" dirty="0" smtClean="0">
                <a:latin typeface="Candara" charset="0"/>
                <a:ea typeface="Candara" charset="0"/>
                <a:cs typeface="Candara" charset="0"/>
              </a:rPr>
              <a:t/>
            </a:r>
            <a:br>
              <a:rPr lang="en-US" sz="1400" b="1" dirty="0" smtClean="0">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Catholic</a:t>
            </a:r>
            <a:r>
              <a:rPr lang="en-US" sz="2800" dirty="0" smtClean="0">
                <a:solidFill>
                  <a:schemeClr val="tx1"/>
                </a:solidFill>
                <a:latin typeface="Candara" charset="0"/>
                <a:ea typeface="Candara" charset="0"/>
                <a:cs typeface="Candara" charset="0"/>
              </a:rPr>
              <a:t>– Christ plus 1)the church in applying </a:t>
            </a:r>
            <a:r>
              <a:rPr lang="en-US" sz="2800" dirty="0">
                <a:solidFill>
                  <a:schemeClr val="tx1"/>
                </a:solidFill>
                <a:latin typeface="Candara" charset="0"/>
                <a:ea typeface="Candara" charset="0"/>
                <a:cs typeface="Candara" charset="0"/>
              </a:rPr>
              <a:t>C</a:t>
            </a:r>
            <a:r>
              <a:rPr lang="en-US" sz="2800" dirty="0" smtClean="0">
                <a:solidFill>
                  <a:schemeClr val="tx1"/>
                </a:solidFill>
                <a:latin typeface="Candara" charset="0"/>
                <a:ea typeface="Candara" charset="0"/>
                <a:cs typeface="Candara" charset="0"/>
              </a:rPr>
              <a:t>hrist’s work to us through the sacraments and 2)our cooperation with God to merit eternal life are necessary for our salvation.</a:t>
            </a:r>
            <a:br>
              <a:rPr lang="en-US" sz="2800" dirty="0" smtClean="0">
                <a:solidFill>
                  <a:schemeClr val="tx1"/>
                </a:solidFill>
                <a:latin typeface="Candara" charset="0"/>
                <a:ea typeface="Candara" charset="0"/>
                <a:cs typeface="Candara" charset="0"/>
              </a:rPr>
            </a:br>
            <a:r>
              <a:rPr lang="en-US" sz="1400" dirty="0" smtClean="0">
                <a:solidFill>
                  <a:schemeClr val="tx1"/>
                </a:solidFill>
                <a:latin typeface="Candara" charset="0"/>
                <a:ea typeface="Candara" charset="0"/>
                <a:cs typeface="Candara" charset="0"/>
              </a:rPr>
              <a:t/>
            </a:r>
            <a:br>
              <a:rPr lang="en-US" sz="1400" dirty="0" smtClean="0">
                <a:solidFill>
                  <a:schemeClr val="tx1"/>
                </a:solidFill>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Rome</a:t>
            </a:r>
            <a:r>
              <a:rPr lang="en-US" sz="2800" dirty="0" smtClean="0">
                <a:solidFill>
                  <a:schemeClr val="tx1"/>
                </a:solidFill>
                <a:latin typeface="Candara" charset="0"/>
                <a:ea typeface="Candara" charset="0"/>
                <a:cs typeface="Candara" charset="0"/>
              </a:rPr>
              <a:t> believed that Christ’s work only pays for our past sin, but for our present and future sin, we are saved by a combination of Christ’s merit and our sacramental incorporation into Christ via the church. By receiving the sacraments Christ’s work is applied to us and our natures are infused with divine grace, thus transforming our natures and enabling us to cooperate with God to merit eternal life.</a:t>
            </a:r>
            <a:r>
              <a:rPr lang="en-US" sz="2800" b="1" dirty="0" smtClean="0">
                <a:solidFill>
                  <a:schemeClr val="tx1"/>
                </a:solidFill>
                <a:latin typeface="Candara" charset="0"/>
                <a:ea typeface="Candara" charset="0"/>
                <a:cs typeface="Candara" charset="0"/>
              </a:rPr>
              <a:t/>
            </a:r>
            <a:br>
              <a:rPr lang="en-US" sz="2800" b="1" dirty="0" smtClean="0">
                <a:solidFill>
                  <a:schemeClr val="tx1"/>
                </a:solidFill>
                <a:latin typeface="Candara" charset="0"/>
                <a:ea typeface="Candara" charset="0"/>
                <a:cs typeface="Candara" charset="0"/>
              </a:rPr>
            </a:br>
            <a:r>
              <a:rPr lang="en-US" sz="1400" b="1" dirty="0" smtClean="0">
                <a:solidFill>
                  <a:schemeClr val="tx1"/>
                </a:solidFill>
                <a:latin typeface="Candara" charset="0"/>
                <a:ea typeface="Candara" charset="0"/>
                <a:cs typeface="Candara" charset="0"/>
              </a:rPr>
              <a:t/>
            </a:r>
            <a:br>
              <a:rPr lang="en-US" sz="1400" b="1" dirty="0" smtClean="0">
                <a:solidFill>
                  <a:schemeClr val="tx1"/>
                </a:solidFill>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Reformers. </a:t>
            </a:r>
            <a:r>
              <a:rPr lang="en-US" sz="2800" dirty="0" smtClean="0">
                <a:solidFill>
                  <a:schemeClr val="tx1"/>
                </a:solidFill>
                <a:latin typeface="Candara" charset="0"/>
                <a:ea typeface="Candara" charset="0"/>
                <a:cs typeface="Candara" charset="0"/>
              </a:rPr>
              <a:t>Through the scriptures alone it is clear that </a:t>
            </a:r>
            <a:r>
              <a:rPr lang="en-US" sz="2800" dirty="0">
                <a:solidFill>
                  <a:schemeClr val="tx1"/>
                </a:solidFill>
                <a:latin typeface="Candara" charset="0"/>
                <a:ea typeface="Candara" charset="0"/>
                <a:cs typeface="Candara" charset="0"/>
              </a:rPr>
              <a:t>we </a:t>
            </a:r>
            <a:r>
              <a:rPr lang="en-US" sz="2800" dirty="0" smtClean="0">
                <a:solidFill>
                  <a:schemeClr val="tx1"/>
                </a:solidFill>
                <a:latin typeface="Candara" charset="0"/>
                <a:ea typeface="Candara" charset="0"/>
                <a:cs typeface="Candara" charset="0"/>
              </a:rPr>
              <a:t>are saved by grace alone through </a:t>
            </a:r>
            <a:r>
              <a:rPr lang="en-US" sz="2800" dirty="0">
                <a:solidFill>
                  <a:schemeClr val="tx1"/>
                </a:solidFill>
                <a:latin typeface="Candara" charset="0"/>
                <a:ea typeface="Candara" charset="0"/>
                <a:cs typeface="Candara" charset="0"/>
              </a:rPr>
              <a:t>faith </a:t>
            </a:r>
            <a:r>
              <a:rPr lang="en-US" sz="2800" dirty="0" smtClean="0">
                <a:solidFill>
                  <a:schemeClr val="tx1"/>
                </a:solidFill>
                <a:latin typeface="Candara" charset="0"/>
                <a:ea typeface="Candara" charset="0"/>
                <a:cs typeface="Candara" charset="0"/>
              </a:rPr>
              <a:t>alone </a:t>
            </a:r>
            <a:r>
              <a:rPr lang="en-US" sz="2800" dirty="0">
                <a:solidFill>
                  <a:schemeClr val="tx1"/>
                </a:solidFill>
                <a:latin typeface="Candara" charset="0"/>
                <a:ea typeface="Candara" charset="0"/>
                <a:cs typeface="Candara" charset="0"/>
              </a:rPr>
              <a:t>in Christ </a:t>
            </a:r>
            <a:r>
              <a:rPr lang="en-US" sz="2800" dirty="0" smtClean="0">
                <a:solidFill>
                  <a:schemeClr val="tx1"/>
                </a:solidFill>
                <a:latin typeface="Candara" charset="0"/>
                <a:ea typeface="Candara" charset="0"/>
                <a:cs typeface="Candara" charset="0"/>
              </a:rPr>
              <a:t>alone for the Glory of God alone.</a:t>
            </a:r>
            <a:r>
              <a:rPr lang="en-US" sz="2800" dirty="0">
                <a:solidFill>
                  <a:schemeClr val="tx1"/>
                </a:solidFill>
                <a:latin typeface="Candara" charset="0"/>
                <a:ea typeface="Candara" charset="0"/>
                <a:cs typeface="Candara" charset="0"/>
              </a:rPr>
              <a:t/>
            </a:r>
            <a:br>
              <a:rPr lang="en-US" sz="2800" dirty="0">
                <a:solidFill>
                  <a:schemeClr val="tx1"/>
                </a:solidFill>
                <a:latin typeface="Candara" charset="0"/>
                <a:ea typeface="Candara" charset="0"/>
                <a:cs typeface="Candara" charset="0"/>
              </a:rPr>
            </a:br>
            <a:r>
              <a:rPr lang="en-US" sz="2800" b="1" dirty="0">
                <a:solidFill>
                  <a:schemeClr val="tx1"/>
                </a:solidFill>
                <a:latin typeface="Candara" charset="0"/>
                <a:ea typeface="Candara" charset="0"/>
                <a:cs typeface="Candara" charset="0"/>
              </a:rPr>
              <a:t/>
            </a:r>
            <a:br>
              <a:rPr lang="en-US" sz="2800" b="1" dirty="0">
                <a:solidFill>
                  <a:schemeClr val="tx1"/>
                </a:solidFill>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
            </a:r>
            <a:br>
              <a:rPr lang="en-US" sz="2800" b="1" dirty="0" smtClean="0">
                <a:solidFill>
                  <a:schemeClr val="tx1"/>
                </a:solidFill>
                <a:latin typeface="Candara" charset="0"/>
                <a:ea typeface="Candara" charset="0"/>
                <a:cs typeface="Candara" charset="0"/>
              </a:rPr>
            </a:br>
            <a:r>
              <a:rPr lang="en-US" sz="2800" b="1" dirty="0">
                <a:latin typeface="Candara" charset="0"/>
                <a:ea typeface="Candara" charset="0"/>
                <a:cs typeface="Candara" charset="0"/>
              </a:rPr>
              <a:t/>
            </a:r>
            <a:br>
              <a:rPr lang="en-US" sz="2800" b="1" dirty="0">
                <a:latin typeface="Candara" charset="0"/>
                <a:ea typeface="Candara" charset="0"/>
                <a:cs typeface="Candara" charset="0"/>
              </a:rPr>
            </a:br>
            <a:r>
              <a:rPr lang="en-US" sz="2800" b="1" dirty="0">
                <a:latin typeface="Candara" charset="0"/>
                <a:ea typeface="Candara" charset="0"/>
                <a:cs typeface="Candara" charset="0"/>
              </a:rPr>
              <a:t/>
            </a:r>
            <a:br>
              <a:rPr lang="en-US" sz="2800" b="1" dirty="0">
                <a:latin typeface="Candara" charset="0"/>
                <a:ea typeface="Candara" charset="0"/>
                <a:cs typeface="Candara" charset="0"/>
              </a:rPr>
            </a:br>
            <a:endParaRPr lang="en-US" sz="2800" b="1" dirty="0">
              <a:latin typeface="Candara" charset="0"/>
              <a:ea typeface="Candara" charset="0"/>
              <a:cs typeface="Candara" charset="0"/>
            </a:endParaRPr>
          </a:p>
        </p:txBody>
      </p:sp>
    </p:spTree>
    <p:extLst>
      <p:ext uri="{BB962C8B-B14F-4D97-AF65-F5344CB8AC3E}">
        <p14:creationId xmlns:p14="http://schemas.microsoft.com/office/powerpoint/2010/main" val="1462382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04800"/>
            <a:ext cx="11887200" cy="6553200"/>
          </a:xfrm>
        </p:spPr>
        <p:txBody>
          <a:bodyPr anchor="t"/>
          <a:lstStyle/>
          <a:p>
            <a:pPr marL="403225" indent="-384175" algn="l"/>
            <a:r>
              <a:rPr lang="en-US" sz="3200" b="1" dirty="0" smtClean="0">
                <a:latin typeface="Candara" charset="0"/>
                <a:ea typeface="Candara" charset="0"/>
                <a:cs typeface="Candara" charset="0"/>
              </a:rPr>
              <a:t>                         What the Catholic Church Was Teaching</a:t>
            </a:r>
            <a:br>
              <a:rPr lang="en-US" sz="3200" b="1" dirty="0" smtClean="0">
                <a:latin typeface="Candara" charset="0"/>
                <a:ea typeface="Candara" charset="0"/>
                <a:cs typeface="Candara" charset="0"/>
              </a:rPr>
            </a:br>
            <a:r>
              <a:rPr lang="en-US" sz="3200" b="1" dirty="0" smtClean="0">
                <a:latin typeface="Candara" charset="0"/>
                <a:ea typeface="Candara" charset="0"/>
                <a:cs typeface="Candara" charset="0"/>
              </a:rPr>
              <a:t/>
            </a:r>
            <a:br>
              <a:rPr lang="en-US" sz="3200" b="1" dirty="0" smtClean="0">
                <a:latin typeface="Candara" charset="0"/>
                <a:ea typeface="Candara" charset="0"/>
                <a:cs typeface="Candara" charset="0"/>
              </a:rPr>
            </a:br>
            <a:r>
              <a:rPr lang="en-US" sz="2800" dirty="0" smtClean="0">
                <a:solidFill>
                  <a:schemeClr val="tx1"/>
                </a:solidFill>
                <a:latin typeface="Candara" charset="0"/>
                <a:ea typeface="Candara" charset="0"/>
                <a:cs typeface="Candara" charset="0"/>
              </a:rPr>
              <a:t>The Catholic Church said 1) Christ </a:t>
            </a:r>
            <a:r>
              <a:rPr lang="en-US" sz="2800" dirty="0">
                <a:solidFill>
                  <a:schemeClr val="tx1"/>
                </a:solidFill>
                <a:latin typeface="Candara" charset="0"/>
                <a:ea typeface="Candara" charset="0"/>
                <a:cs typeface="Candara" charset="0"/>
              </a:rPr>
              <a:t>+</a:t>
            </a:r>
            <a:r>
              <a:rPr lang="en-US" sz="2800" dirty="0" smtClean="0">
                <a:solidFill>
                  <a:schemeClr val="tx1"/>
                </a:solidFill>
                <a:latin typeface="Candara" charset="0"/>
                <a:ea typeface="Candara" charset="0"/>
                <a:cs typeface="Candara" charset="0"/>
              </a:rPr>
              <a:t> 2)the church applying </a:t>
            </a:r>
            <a:r>
              <a:rPr lang="en-US" sz="2800" dirty="0">
                <a:solidFill>
                  <a:schemeClr val="tx1"/>
                </a:solidFill>
                <a:latin typeface="Candara" charset="0"/>
                <a:ea typeface="Candara" charset="0"/>
                <a:cs typeface="Candara" charset="0"/>
              </a:rPr>
              <a:t>C</a:t>
            </a:r>
            <a:r>
              <a:rPr lang="en-US" sz="2800" dirty="0" smtClean="0">
                <a:solidFill>
                  <a:schemeClr val="tx1"/>
                </a:solidFill>
                <a:latin typeface="Candara" charset="0"/>
                <a:ea typeface="Candara" charset="0"/>
                <a:cs typeface="Candara" charset="0"/>
              </a:rPr>
              <a:t>hrist’s work to us through the sacraments </a:t>
            </a:r>
            <a:r>
              <a:rPr lang="en-US" sz="2800" dirty="0">
                <a:solidFill>
                  <a:schemeClr val="tx1"/>
                </a:solidFill>
                <a:latin typeface="Candara" charset="0"/>
                <a:ea typeface="Candara" charset="0"/>
                <a:cs typeface="Candara" charset="0"/>
              </a:rPr>
              <a:t>+</a:t>
            </a:r>
            <a:r>
              <a:rPr lang="en-US" sz="2800" dirty="0" smtClean="0">
                <a:solidFill>
                  <a:schemeClr val="tx1"/>
                </a:solidFill>
                <a:latin typeface="Candara" charset="0"/>
                <a:ea typeface="Candara" charset="0"/>
                <a:cs typeface="Candara" charset="0"/>
              </a:rPr>
              <a:t> 3)our cooperation with God are necessary for our salvation and for us to </a:t>
            </a:r>
            <a:r>
              <a:rPr lang="en-US" sz="2800" dirty="0">
                <a:solidFill>
                  <a:schemeClr val="tx1"/>
                </a:solidFill>
                <a:latin typeface="Candara" charset="0"/>
                <a:ea typeface="Candara" charset="0"/>
                <a:cs typeface="Candara" charset="0"/>
              </a:rPr>
              <a:t>merit eternal life.</a:t>
            </a:r>
            <a:r>
              <a:rPr lang="en-US" sz="2800" dirty="0" smtClean="0">
                <a:solidFill>
                  <a:schemeClr val="tx1"/>
                </a:solidFill>
                <a:latin typeface="Candara" charset="0"/>
                <a:ea typeface="Candara" charset="0"/>
                <a:cs typeface="Candara" charset="0"/>
              </a:rPr>
              <a:t/>
            </a:r>
            <a:br>
              <a:rPr lang="en-US" sz="2800" dirty="0" smtClean="0">
                <a:solidFill>
                  <a:schemeClr val="tx1"/>
                </a:solidFill>
                <a:latin typeface="Candara" charset="0"/>
                <a:ea typeface="Candara" charset="0"/>
                <a:cs typeface="Candara" charset="0"/>
              </a:rPr>
            </a:br>
            <a:r>
              <a:rPr lang="en-US" sz="2800" dirty="0" smtClean="0">
                <a:solidFill>
                  <a:schemeClr val="tx1"/>
                </a:solidFill>
                <a:latin typeface="Candara" charset="0"/>
                <a:ea typeface="Candara" charset="0"/>
                <a:cs typeface="Candara" charset="0"/>
              </a:rPr>
              <a:t/>
            </a:r>
            <a:br>
              <a:rPr lang="en-US" sz="2800" dirty="0" smtClean="0">
                <a:solidFill>
                  <a:schemeClr val="tx1"/>
                </a:solidFill>
                <a:latin typeface="Candara" charset="0"/>
                <a:ea typeface="Candara" charset="0"/>
                <a:cs typeface="Candara" charset="0"/>
              </a:rPr>
            </a:br>
            <a:r>
              <a:rPr lang="en-US" sz="2800" dirty="0" smtClean="0">
                <a:solidFill>
                  <a:schemeClr val="tx1"/>
                </a:solidFill>
                <a:latin typeface="Candara" charset="0"/>
                <a:ea typeface="Candara" charset="0"/>
                <a:cs typeface="Candara" charset="0"/>
              </a:rPr>
              <a:t>The 7 sacraments:</a:t>
            </a:r>
            <a:r>
              <a:rPr lang="en-US" sz="2800" dirty="0" smtClean="0">
                <a:latin typeface="Candara" charset="0"/>
                <a:ea typeface="Candara" charset="0"/>
                <a:cs typeface="Candara" charset="0"/>
                <a:hlinkClick r:id="rId3" tooltip="Baptism"/>
              </a:rPr>
              <a:t> </a:t>
            </a:r>
            <a:r>
              <a:rPr lang="en-US" sz="2800" b="1" dirty="0">
                <a:solidFill>
                  <a:schemeClr val="tx1"/>
                </a:solidFill>
                <a:latin typeface="Candara" charset="0"/>
                <a:ea typeface="Candara" charset="0"/>
                <a:cs typeface="Candara" charset="0"/>
              </a:rPr>
              <a:t/>
            </a:r>
            <a:br>
              <a:rPr lang="en-US" sz="2800" b="1" dirty="0">
                <a:solidFill>
                  <a:schemeClr val="tx1"/>
                </a:solidFill>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Baptism</a:t>
            </a:r>
            <a:br>
              <a:rPr lang="en-US" sz="2800" b="1" dirty="0" smtClean="0">
                <a:solidFill>
                  <a:schemeClr val="tx1"/>
                </a:solidFill>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Confirmation – </a:t>
            </a:r>
            <a:r>
              <a:rPr lang="en-US" sz="2800" dirty="0" smtClean="0">
                <a:solidFill>
                  <a:schemeClr val="tx1"/>
                </a:solidFill>
                <a:latin typeface="Candara" charset="0"/>
                <a:ea typeface="Candara" charset="0"/>
                <a:cs typeface="Candara" charset="0"/>
              </a:rPr>
              <a:t>done with oil mixed with balsam, by a priest</a:t>
            </a:r>
            <a:r>
              <a:rPr lang="en-US" sz="2800" b="1" dirty="0" smtClean="0">
                <a:solidFill>
                  <a:schemeClr val="tx1"/>
                </a:solidFill>
                <a:latin typeface="Candara" charset="0"/>
                <a:ea typeface="Candara" charset="0"/>
                <a:cs typeface="Candara" charset="0"/>
              </a:rPr>
              <a:t/>
            </a:r>
            <a:br>
              <a:rPr lang="en-US" sz="2800" b="1" dirty="0" smtClean="0">
                <a:solidFill>
                  <a:schemeClr val="tx1"/>
                </a:solidFill>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Eucharist  - </a:t>
            </a:r>
            <a:r>
              <a:rPr lang="en-US" sz="2800" dirty="0" smtClean="0">
                <a:solidFill>
                  <a:schemeClr val="tx1"/>
                </a:solidFill>
                <a:latin typeface="Candara" charset="0"/>
                <a:ea typeface="Candara" charset="0"/>
                <a:cs typeface="Candara" charset="0"/>
              </a:rPr>
              <a:t>must administered by a priest</a:t>
            </a:r>
            <a:r>
              <a:rPr lang="en-US" sz="2800" b="1" dirty="0" smtClean="0">
                <a:solidFill>
                  <a:schemeClr val="tx1"/>
                </a:solidFill>
                <a:latin typeface="Candara" charset="0"/>
                <a:ea typeface="Candara" charset="0"/>
                <a:cs typeface="Candara" charset="0"/>
              </a:rPr>
              <a:t/>
            </a:r>
            <a:br>
              <a:rPr lang="en-US" sz="2800" b="1" dirty="0" smtClean="0">
                <a:solidFill>
                  <a:schemeClr val="tx1"/>
                </a:solidFill>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Confession – </a:t>
            </a:r>
            <a:r>
              <a:rPr lang="en-US" sz="2800" dirty="0" smtClean="0">
                <a:solidFill>
                  <a:schemeClr val="tx1"/>
                </a:solidFill>
                <a:latin typeface="Candara" charset="0"/>
                <a:ea typeface="Candara" charset="0"/>
                <a:cs typeface="Candara" charset="0"/>
              </a:rPr>
              <a:t>must be to a priest</a:t>
            </a:r>
            <a:r>
              <a:rPr lang="en-US" sz="2800" b="1" dirty="0" smtClean="0">
                <a:solidFill>
                  <a:schemeClr val="tx1"/>
                </a:solidFill>
                <a:latin typeface="Candara" charset="0"/>
                <a:ea typeface="Candara" charset="0"/>
                <a:cs typeface="Candara" charset="0"/>
              </a:rPr>
              <a:t/>
            </a:r>
            <a:br>
              <a:rPr lang="en-US" sz="2800" b="1" dirty="0" smtClean="0">
                <a:solidFill>
                  <a:schemeClr val="tx1"/>
                </a:solidFill>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Anointing </a:t>
            </a:r>
            <a:r>
              <a:rPr lang="en-US" sz="2800" b="1" dirty="0">
                <a:solidFill>
                  <a:schemeClr val="tx1"/>
                </a:solidFill>
                <a:latin typeface="Candara" charset="0"/>
                <a:ea typeface="Candara" charset="0"/>
                <a:cs typeface="Candara" charset="0"/>
              </a:rPr>
              <a:t>of the </a:t>
            </a:r>
            <a:r>
              <a:rPr lang="en-US" sz="2800" b="1" dirty="0" smtClean="0">
                <a:solidFill>
                  <a:schemeClr val="tx1"/>
                </a:solidFill>
                <a:latin typeface="Candara" charset="0"/>
                <a:ea typeface="Candara" charset="0"/>
                <a:cs typeface="Candara" charset="0"/>
              </a:rPr>
              <a:t>Sick </a:t>
            </a:r>
            <a:r>
              <a:rPr lang="en-US" sz="2800" dirty="0">
                <a:solidFill>
                  <a:schemeClr val="tx1"/>
                </a:solidFill>
                <a:latin typeface="Candara" charset="0"/>
                <a:ea typeface="Candara" charset="0"/>
                <a:cs typeface="Candara" charset="0"/>
              </a:rPr>
              <a:t>(</a:t>
            </a:r>
            <a:r>
              <a:rPr lang="en-US" sz="2800" dirty="0" smtClean="0">
                <a:solidFill>
                  <a:schemeClr val="tx1"/>
                </a:solidFill>
                <a:latin typeface="Candara" charset="0"/>
                <a:ea typeface="Candara" charset="0"/>
                <a:cs typeface="Candara" charset="0"/>
              </a:rPr>
              <a:t>with oil)</a:t>
            </a:r>
            <a:r>
              <a:rPr lang="en-US" sz="2800" b="1" dirty="0" smtClean="0">
                <a:solidFill>
                  <a:schemeClr val="tx1"/>
                </a:solidFill>
                <a:latin typeface="Candara" charset="0"/>
                <a:ea typeface="Candara" charset="0"/>
                <a:cs typeface="Candara" charset="0"/>
              </a:rPr>
              <a:t/>
            </a:r>
            <a:br>
              <a:rPr lang="en-US" sz="2800" b="1" dirty="0" smtClean="0">
                <a:solidFill>
                  <a:schemeClr val="tx1"/>
                </a:solidFill>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Holy Orders </a:t>
            </a:r>
            <a:r>
              <a:rPr lang="en-US" sz="2800" dirty="0" smtClean="0">
                <a:solidFill>
                  <a:schemeClr val="tx1"/>
                </a:solidFill>
                <a:latin typeface="Candara" charset="0"/>
                <a:ea typeface="Candara" charset="0"/>
                <a:cs typeface="Candara" charset="0"/>
              </a:rPr>
              <a:t>– for a man to become a priest, deacon or bishop</a:t>
            </a:r>
            <a:br>
              <a:rPr lang="en-US" sz="2800" dirty="0" smtClean="0">
                <a:solidFill>
                  <a:schemeClr val="tx1"/>
                </a:solidFill>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Matrimony</a:t>
            </a:r>
            <a:r>
              <a:rPr lang="en-US" sz="2800" dirty="0">
                <a:solidFill>
                  <a:schemeClr val="tx1"/>
                </a:solidFill>
                <a:latin typeface="Candara" charset="0"/>
                <a:ea typeface="Candara" charset="0"/>
                <a:cs typeface="Candara" charset="0"/>
              </a:rPr>
              <a:t/>
            </a:r>
            <a:br>
              <a:rPr lang="en-US" sz="2800" dirty="0">
                <a:solidFill>
                  <a:schemeClr val="tx1"/>
                </a:solidFill>
                <a:latin typeface="Candara" charset="0"/>
                <a:ea typeface="Candara" charset="0"/>
                <a:cs typeface="Candara" charset="0"/>
              </a:rPr>
            </a:br>
            <a:r>
              <a:rPr lang="en-US" sz="2800" b="1" dirty="0">
                <a:solidFill>
                  <a:schemeClr val="tx1"/>
                </a:solidFill>
                <a:latin typeface="Candara" charset="0"/>
                <a:ea typeface="Candara" charset="0"/>
                <a:cs typeface="Candara" charset="0"/>
              </a:rPr>
              <a:t/>
            </a:r>
            <a:br>
              <a:rPr lang="en-US" sz="2800" b="1" dirty="0">
                <a:solidFill>
                  <a:schemeClr val="tx1"/>
                </a:solidFill>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
            </a:r>
            <a:br>
              <a:rPr lang="en-US" sz="2800" b="1" dirty="0" smtClean="0">
                <a:solidFill>
                  <a:schemeClr val="tx1"/>
                </a:solidFill>
                <a:latin typeface="Candara" charset="0"/>
                <a:ea typeface="Candara" charset="0"/>
                <a:cs typeface="Candara" charset="0"/>
              </a:rPr>
            </a:br>
            <a:r>
              <a:rPr lang="en-US" sz="2800" b="1" dirty="0">
                <a:latin typeface="Candara" charset="0"/>
                <a:ea typeface="Candara" charset="0"/>
                <a:cs typeface="Candara" charset="0"/>
              </a:rPr>
              <a:t/>
            </a:r>
            <a:br>
              <a:rPr lang="en-US" sz="2800" b="1" dirty="0">
                <a:latin typeface="Candara" charset="0"/>
                <a:ea typeface="Candara" charset="0"/>
                <a:cs typeface="Candara" charset="0"/>
              </a:rPr>
            </a:br>
            <a:r>
              <a:rPr lang="en-US" sz="2800" b="1" dirty="0">
                <a:latin typeface="Candara" charset="0"/>
                <a:ea typeface="Candara" charset="0"/>
                <a:cs typeface="Candara" charset="0"/>
              </a:rPr>
              <a:t/>
            </a:r>
            <a:br>
              <a:rPr lang="en-US" sz="2800" b="1" dirty="0">
                <a:latin typeface="Candara" charset="0"/>
                <a:ea typeface="Candara" charset="0"/>
                <a:cs typeface="Candara" charset="0"/>
              </a:rPr>
            </a:br>
            <a:endParaRPr lang="en-US" sz="2800" b="1" dirty="0">
              <a:latin typeface="Candara" charset="0"/>
              <a:ea typeface="Candara" charset="0"/>
              <a:cs typeface="Candara" charset="0"/>
            </a:endParaRPr>
          </a:p>
        </p:txBody>
      </p:sp>
    </p:spTree>
    <p:extLst>
      <p:ext uri="{BB962C8B-B14F-4D97-AF65-F5344CB8AC3E}">
        <p14:creationId xmlns:p14="http://schemas.microsoft.com/office/powerpoint/2010/main" val="1504793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04800"/>
            <a:ext cx="11887200" cy="6553200"/>
          </a:xfrm>
        </p:spPr>
        <p:txBody>
          <a:bodyPr anchor="t"/>
          <a:lstStyle/>
          <a:p>
            <a:pPr marL="17463" indent="1588" algn="l"/>
            <a:r>
              <a:rPr lang="en-US" sz="3200" b="1" dirty="0" smtClean="0">
                <a:solidFill>
                  <a:schemeClr val="tx1"/>
                </a:solidFill>
                <a:latin typeface="Candara" charset="0"/>
                <a:ea typeface="Candara" charset="0"/>
                <a:cs typeface="Candara" charset="0"/>
              </a:rPr>
              <a:t>					</a:t>
            </a:r>
            <a:r>
              <a:rPr lang="en-US" sz="3200" b="1" dirty="0" smtClean="0">
                <a:solidFill>
                  <a:srgbClr val="C00000"/>
                </a:solidFill>
                <a:latin typeface="Candara" charset="0"/>
                <a:ea typeface="Candara" charset="0"/>
                <a:cs typeface="Candara" charset="0"/>
              </a:rPr>
              <a:t>What is </a:t>
            </a:r>
            <a:r>
              <a:rPr lang="en-US" sz="3200" b="1" i="1" dirty="0" err="1" smtClean="0">
                <a:solidFill>
                  <a:srgbClr val="C00000"/>
                </a:solidFill>
                <a:latin typeface="Candara" charset="0"/>
                <a:ea typeface="Candara" charset="0"/>
                <a:cs typeface="Candara" charset="0"/>
              </a:rPr>
              <a:t>Solus</a:t>
            </a:r>
            <a:r>
              <a:rPr lang="en-US" sz="3200" b="1" i="1" dirty="0" smtClean="0">
                <a:solidFill>
                  <a:srgbClr val="C00000"/>
                </a:solidFill>
                <a:latin typeface="Candara" charset="0"/>
                <a:ea typeface="Candara" charset="0"/>
                <a:cs typeface="Candara" charset="0"/>
              </a:rPr>
              <a:t> </a:t>
            </a:r>
            <a:r>
              <a:rPr lang="en-US" sz="3200" b="1" i="1" dirty="0" err="1" smtClean="0">
                <a:solidFill>
                  <a:srgbClr val="C00000"/>
                </a:solidFill>
                <a:latin typeface="Candara" charset="0"/>
                <a:ea typeface="Candara" charset="0"/>
                <a:cs typeface="Candara" charset="0"/>
              </a:rPr>
              <a:t>Christus</a:t>
            </a:r>
            <a:r>
              <a:rPr lang="en-US" sz="3200" b="1" i="1" dirty="0" smtClean="0">
                <a:solidFill>
                  <a:srgbClr val="C00000"/>
                </a:solidFill>
                <a:latin typeface="Candara" charset="0"/>
                <a:ea typeface="Candara" charset="0"/>
                <a:cs typeface="Candara" charset="0"/>
              </a:rPr>
              <a:t>?</a:t>
            </a:r>
            <a:br>
              <a:rPr lang="en-US" sz="3200" b="1" i="1" dirty="0" smtClean="0">
                <a:solidFill>
                  <a:srgbClr val="C00000"/>
                </a:solidFill>
                <a:latin typeface="Candara" charset="0"/>
                <a:ea typeface="Candara" charset="0"/>
                <a:cs typeface="Candara" charset="0"/>
              </a:rPr>
            </a:br>
            <a:r>
              <a:rPr lang="en-US" sz="1400" b="1" dirty="0" smtClean="0">
                <a:latin typeface="Candara" charset="0"/>
                <a:ea typeface="Candara" charset="0"/>
                <a:cs typeface="Candara" charset="0"/>
              </a:rPr>
              <a:t/>
            </a:r>
            <a:br>
              <a:rPr lang="en-US" sz="1400" b="1" dirty="0" smtClean="0">
                <a:latin typeface="Candara" charset="0"/>
                <a:ea typeface="Candara" charset="0"/>
                <a:cs typeface="Candara" charset="0"/>
              </a:rPr>
            </a:br>
            <a:r>
              <a:rPr lang="en-US" sz="2800" b="1" dirty="0">
                <a:solidFill>
                  <a:schemeClr val="tx1"/>
                </a:solidFill>
                <a:latin typeface="Candara" charset="0"/>
                <a:ea typeface="Candara" charset="0"/>
                <a:cs typeface="Candara" charset="0"/>
              </a:rPr>
              <a:t> </a:t>
            </a:r>
            <a:r>
              <a:rPr lang="en-US" sz="2800" b="1" dirty="0" err="1">
                <a:solidFill>
                  <a:schemeClr val="tx1"/>
                </a:solidFill>
                <a:latin typeface="Candara" charset="0"/>
                <a:ea typeface="Candara" charset="0"/>
                <a:cs typeface="Candara" charset="0"/>
              </a:rPr>
              <a:t>Solus</a:t>
            </a:r>
            <a:r>
              <a:rPr lang="en-US" sz="2800" b="1" dirty="0">
                <a:solidFill>
                  <a:schemeClr val="tx1"/>
                </a:solidFill>
                <a:latin typeface="Candara" charset="0"/>
                <a:ea typeface="Candara" charset="0"/>
                <a:cs typeface="Candara" charset="0"/>
              </a:rPr>
              <a:t> </a:t>
            </a:r>
            <a:r>
              <a:rPr lang="en-US" sz="2800" b="1" dirty="0" err="1">
                <a:solidFill>
                  <a:schemeClr val="tx1"/>
                </a:solidFill>
                <a:latin typeface="Candara" charset="0"/>
                <a:ea typeface="Candara" charset="0"/>
                <a:cs typeface="Candara" charset="0"/>
              </a:rPr>
              <a:t>Christus</a:t>
            </a:r>
            <a:r>
              <a:rPr lang="en-US" sz="2800" dirty="0">
                <a:solidFill>
                  <a:schemeClr val="tx1"/>
                </a:solidFill>
                <a:latin typeface="Candara" charset="0"/>
                <a:ea typeface="Candara" charset="0"/>
                <a:cs typeface="Candara" charset="0"/>
              </a:rPr>
              <a:t> – </a:t>
            </a:r>
            <a:r>
              <a:rPr lang="en-US" sz="2800" dirty="0" smtClean="0">
                <a:solidFill>
                  <a:schemeClr val="tx1"/>
                </a:solidFill>
                <a:latin typeface="Candara" charset="0"/>
                <a:ea typeface="Candara" charset="0"/>
                <a:cs typeface="Candara" charset="0"/>
              </a:rPr>
              <a:t>Christ’s work alone is sufficient for our salvation. </a:t>
            </a:r>
            <a:r>
              <a:rPr lang="en-US" sz="2800" b="1" dirty="0" smtClean="0">
                <a:solidFill>
                  <a:schemeClr val="tx1"/>
                </a:solidFill>
                <a:latin typeface="Candara" charset="0"/>
                <a:ea typeface="Candara" charset="0"/>
                <a:cs typeface="Candara" charset="0"/>
              </a:rPr>
              <a:t/>
            </a:r>
            <a:br>
              <a:rPr lang="en-US" sz="2800" b="1" dirty="0" smtClean="0">
                <a:solidFill>
                  <a:schemeClr val="tx1"/>
                </a:solidFill>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			</a:t>
            </a:r>
            <a:r>
              <a:rPr lang="en-US" sz="2800" dirty="0" smtClean="0">
                <a:solidFill>
                  <a:schemeClr val="tx1"/>
                </a:solidFill>
                <a:latin typeface="Candara" charset="0"/>
                <a:ea typeface="Candara" charset="0"/>
                <a:cs typeface="Candara" charset="0"/>
              </a:rPr>
              <a:t>(Christ’s sufficiency)</a:t>
            </a:r>
            <a:r>
              <a:rPr lang="en-US" sz="2800" b="1" dirty="0">
                <a:solidFill>
                  <a:schemeClr val="tx1"/>
                </a:solidFill>
                <a:latin typeface="Candara" charset="0"/>
                <a:ea typeface="Candara" charset="0"/>
                <a:cs typeface="Candara" charset="0"/>
              </a:rPr>
              <a:t/>
            </a:r>
            <a:br>
              <a:rPr lang="en-US" sz="2800" b="1" dirty="0">
                <a:solidFill>
                  <a:schemeClr val="tx1"/>
                </a:solidFill>
                <a:latin typeface="Candara" charset="0"/>
                <a:ea typeface="Candara" charset="0"/>
                <a:cs typeface="Candara" charset="0"/>
              </a:rPr>
            </a:br>
            <a:r>
              <a:rPr lang="en-US" sz="1400" b="1" dirty="0">
                <a:solidFill>
                  <a:schemeClr val="tx1"/>
                </a:solidFill>
                <a:latin typeface="Candara" charset="0"/>
                <a:ea typeface="Candara" charset="0"/>
                <a:cs typeface="Candara" charset="0"/>
              </a:rPr>
              <a:t/>
            </a:r>
            <a:br>
              <a:rPr lang="en-US" sz="1400" b="1" dirty="0">
                <a:solidFill>
                  <a:schemeClr val="tx1"/>
                </a:solidFill>
                <a:latin typeface="Candara" charset="0"/>
                <a:ea typeface="Candara" charset="0"/>
                <a:cs typeface="Candara" charset="0"/>
              </a:rPr>
            </a:br>
            <a:r>
              <a:rPr lang="en-US" sz="2800" b="1" dirty="0" err="1" smtClean="0">
                <a:solidFill>
                  <a:schemeClr val="tx1"/>
                </a:solidFill>
                <a:latin typeface="Candara" charset="0"/>
                <a:ea typeface="Candara" charset="0"/>
                <a:cs typeface="Candara" charset="0"/>
              </a:rPr>
              <a:t>Solus</a:t>
            </a:r>
            <a:r>
              <a:rPr lang="en-US" sz="2800" b="1" dirty="0" smtClean="0">
                <a:solidFill>
                  <a:schemeClr val="tx1"/>
                </a:solidFill>
                <a:latin typeface="Candara" charset="0"/>
                <a:ea typeface="Candara" charset="0"/>
                <a:cs typeface="Candara" charset="0"/>
              </a:rPr>
              <a:t> </a:t>
            </a:r>
            <a:r>
              <a:rPr lang="en-US" sz="2800" b="1" dirty="0" err="1">
                <a:solidFill>
                  <a:schemeClr val="tx1"/>
                </a:solidFill>
                <a:latin typeface="Candara" charset="0"/>
                <a:ea typeface="Candara" charset="0"/>
                <a:cs typeface="Candara" charset="0"/>
              </a:rPr>
              <a:t>Christus</a:t>
            </a:r>
            <a:r>
              <a:rPr lang="en-US" sz="2800" b="1" dirty="0">
                <a:solidFill>
                  <a:schemeClr val="tx1"/>
                </a:solidFill>
                <a:latin typeface="Candara" charset="0"/>
                <a:ea typeface="Candara" charset="0"/>
                <a:cs typeface="Candara" charset="0"/>
              </a:rPr>
              <a:t> – </a:t>
            </a:r>
            <a:r>
              <a:rPr lang="en-US" sz="2800" dirty="0" smtClean="0">
                <a:solidFill>
                  <a:schemeClr val="tx1"/>
                </a:solidFill>
                <a:latin typeface="Candara" charset="0"/>
                <a:ea typeface="Candara" charset="0"/>
                <a:cs typeface="Candara" charset="0"/>
              </a:rPr>
              <a:t>Christ alone (being fully God and fully man) is </a:t>
            </a:r>
            <a:r>
              <a:rPr lang="en-US" sz="2800" dirty="0">
                <a:solidFill>
                  <a:schemeClr val="tx1"/>
                </a:solidFill>
                <a:latin typeface="Candara" charset="0"/>
                <a:ea typeface="Candara" charset="0"/>
                <a:cs typeface="Candara" charset="0"/>
              </a:rPr>
              <a:t>the </a:t>
            </a:r>
            <a:r>
              <a:rPr lang="en-US" sz="2800" dirty="0" smtClean="0">
                <a:solidFill>
                  <a:schemeClr val="tx1"/>
                </a:solidFill>
                <a:latin typeface="Candara" charset="0"/>
                <a:ea typeface="Candara" charset="0"/>
                <a:cs typeface="Candara" charset="0"/>
              </a:rPr>
              <a:t>				 mediator </a:t>
            </a:r>
            <a:r>
              <a:rPr lang="en-US" sz="2800" dirty="0">
                <a:solidFill>
                  <a:schemeClr val="tx1"/>
                </a:solidFill>
                <a:latin typeface="Candara" charset="0"/>
                <a:ea typeface="Candara" charset="0"/>
                <a:cs typeface="Candara" charset="0"/>
              </a:rPr>
              <a:t>between </a:t>
            </a:r>
            <a:r>
              <a:rPr lang="en-US" sz="2800" dirty="0" smtClean="0">
                <a:solidFill>
                  <a:schemeClr val="tx1"/>
                </a:solidFill>
                <a:latin typeface="Candara" charset="0"/>
                <a:ea typeface="Candara" charset="0"/>
                <a:cs typeface="Candara" charset="0"/>
              </a:rPr>
              <a:t>man and </a:t>
            </a:r>
            <a:r>
              <a:rPr lang="en-US" sz="2800" dirty="0">
                <a:solidFill>
                  <a:schemeClr val="tx1"/>
                </a:solidFill>
                <a:latin typeface="Candara" charset="0"/>
                <a:ea typeface="Candara" charset="0"/>
                <a:cs typeface="Candara" charset="0"/>
              </a:rPr>
              <a:t>God </a:t>
            </a:r>
            <a:br>
              <a:rPr lang="en-US" sz="2800" dirty="0">
                <a:solidFill>
                  <a:schemeClr val="tx1"/>
                </a:solidFill>
                <a:latin typeface="Candara" charset="0"/>
                <a:ea typeface="Candara" charset="0"/>
                <a:cs typeface="Candara" charset="0"/>
              </a:rPr>
            </a:br>
            <a:r>
              <a:rPr lang="en-US" sz="2800" dirty="0" smtClean="0">
                <a:solidFill>
                  <a:schemeClr val="tx1"/>
                </a:solidFill>
                <a:latin typeface="Candara" charset="0"/>
                <a:ea typeface="Candara" charset="0"/>
                <a:cs typeface="Candara" charset="0"/>
              </a:rPr>
              <a:t>			(Christ’s exclusive identity – the uniqueness of Christ)</a:t>
            </a:r>
            <a:r>
              <a:rPr lang="en-US" sz="2800" b="1" dirty="0">
                <a:solidFill>
                  <a:schemeClr val="tx1"/>
                </a:solidFill>
                <a:latin typeface="Candara" charset="0"/>
                <a:ea typeface="Candara" charset="0"/>
                <a:cs typeface="Candara" charset="0"/>
              </a:rPr>
              <a:t/>
            </a:r>
            <a:br>
              <a:rPr lang="en-US" sz="2800" b="1" dirty="0">
                <a:solidFill>
                  <a:schemeClr val="tx1"/>
                </a:solidFill>
                <a:latin typeface="Candara" charset="0"/>
                <a:ea typeface="Candara" charset="0"/>
                <a:cs typeface="Candara" charset="0"/>
              </a:rPr>
            </a:br>
            <a:r>
              <a:rPr lang="en-US" sz="1400" b="1" dirty="0" smtClean="0">
                <a:solidFill>
                  <a:schemeClr val="tx1"/>
                </a:solidFill>
                <a:latin typeface="Candara" charset="0"/>
                <a:ea typeface="Candara" charset="0"/>
                <a:cs typeface="Candara" charset="0"/>
              </a:rPr>
              <a:t/>
            </a:r>
            <a:br>
              <a:rPr lang="en-US" sz="1400" b="1" dirty="0" smtClean="0">
                <a:solidFill>
                  <a:schemeClr val="tx1"/>
                </a:solidFill>
                <a:latin typeface="Candara" charset="0"/>
                <a:ea typeface="Candara" charset="0"/>
                <a:cs typeface="Candara" charset="0"/>
              </a:rPr>
            </a:br>
            <a:r>
              <a:rPr lang="en-US" sz="2800" i="1" kern="1200" dirty="0" smtClean="0">
                <a:solidFill>
                  <a:schemeClr val="tx1"/>
                </a:solidFill>
                <a:latin typeface="Candara" charset="0"/>
                <a:ea typeface="Candara" charset="0"/>
                <a:cs typeface="Candara" charset="0"/>
              </a:rPr>
              <a:t>“Our </a:t>
            </a:r>
            <a:r>
              <a:rPr lang="en-US" sz="2800" i="1" kern="1200" dirty="0">
                <a:solidFill>
                  <a:schemeClr val="tx1"/>
                </a:solidFill>
                <a:latin typeface="Candara" charset="0"/>
                <a:ea typeface="Candara" charset="0"/>
                <a:cs typeface="Candara" charset="0"/>
              </a:rPr>
              <a:t>21</a:t>
            </a:r>
            <a:r>
              <a:rPr lang="en-US" sz="2800" i="1" kern="1200" baseline="30000" dirty="0">
                <a:solidFill>
                  <a:schemeClr val="tx1"/>
                </a:solidFill>
                <a:latin typeface="Candara" charset="0"/>
                <a:ea typeface="Candara" charset="0"/>
                <a:cs typeface="Candara" charset="0"/>
              </a:rPr>
              <a:t>st </a:t>
            </a:r>
            <a:r>
              <a:rPr lang="en-US" sz="2800" i="1" kern="1200" dirty="0" smtClean="0">
                <a:solidFill>
                  <a:schemeClr val="tx1"/>
                </a:solidFill>
                <a:latin typeface="Candara" charset="0"/>
                <a:ea typeface="Candara" charset="0"/>
                <a:cs typeface="Candara" charset="0"/>
              </a:rPr>
              <a:t>century </a:t>
            </a:r>
            <a:r>
              <a:rPr lang="en-US" sz="2800" i="1" kern="1200" dirty="0">
                <a:solidFill>
                  <a:schemeClr val="tx1"/>
                </a:solidFill>
                <a:latin typeface="Candara" charset="0"/>
                <a:ea typeface="Candara" charset="0"/>
                <a:cs typeface="Candara" charset="0"/>
              </a:rPr>
              <a:t>mantra is: </a:t>
            </a:r>
            <a:r>
              <a:rPr lang="en-US" sz="2800" i="1" kern="1200" dirty="0" smtClean="0">
                <a:solidFill>
                  <a:schemeClr val="tx1"/>
                </a:solidFill>
                <a:latin typeface="Candara" charset="0"/>
                <a:ea typeface="Candara" charset="0"/>
                <a:cs typeface="Candara" charset="0"/>
              </a:rPr>
              <a:t>‘Whatever </a:t>
            </a:r>
            <a:r>
              <a:rPr lang="en-US" sz="2800" i="1" kern="1200" dirty="0">
                <a:solidFill>
                  <a:schemeClr val="tx1"/>
                </a:solidFill>
                <a:latin typeface="Candara" charset="0"/>
                <a:ea typeface="Candara" charset="0"/>
                <a:cs typeface="Candara" charset="0"/>
              </a:rPr>
              <a:t>you believe is OK if it works for you!  If you want to believe in Jesus, do it! </a:t>
            </a:r>
            <a:r>
              <a:rPr lang="en-US" sz="2800" i="1" kern="1200" dirty="0" smtClean="0">
                <a:solidFill>
                  <a:schemeClr val="tx1"/>
                </a:solidFill>
                <a:latin typeface="Candara" charset="0"/>
                <a:ea typeface="Candara" charset="0"/>
                <a:cs typeface="Candara" charset="0"/>
              </a:rPr>
              <a:t>That’s </a:t>
            </a:r>
            <a:r>
              <a:rPr lang="en-US" sz="2800" i="1" kern="1200" dirty="0">
                <a:solidFill>
                  <a:schemeClr val="tx1"/>
                </a:solidFill>
                <a:latin typeface="Candara" charset="0"/>
                <a:ea typeface="Candara" charset="0"/>
                <a:cs typeface="Candara" charset="0"/>
              </a:rPr>
              <a:t>great</a:t>
            </a:r>
            <a:r>
              <a:rPr lang="en-US" sz="2800" i="1" kern="1200" dirty="0" smtClean="0">
                <a:solidFill>
                  <a:schemeClr val="tx1"/>
                </a:solidFill>
                <a:latin typeface="Candara" charset="0"/>
                <a:ea typeface="Candara" charset="0"/>
                <a:cs typeface="Candara" charset="0"/>
              </a:rPr>
              <a:t>.’</a:t>
            </a:r>
            <a:r>
              <a:rPr lang="en-US" sz="2800" i="1" kern="1200" dirty="0">
                <a:solidFill>
                  <a:schemeClr val="tx1"/>
                </a:solidFill>
                <a:latin typeface="Candara" charset="0"/>
                <a:ea typeface="Candara" charset="0"/>
                <a:cs typeface="Candara" charset="0"/>
              </a:rPr>
              <a:t> </a:t>
            </a:r>
            <a:r>
              <a:rPr lang="en-US" sz="2800" i="1" kern="1200" dirty="0" smtClean="0">
                <a:solidFill>
                  <a:schemeClr val="tx1"/>
                </a:solidFill>
                <a:latin typeface="Candara" charset="0"/>
                <a:ea typeface="Candara" charset="0"/>
                <a:cs typeface="Candara" charset="0"/>
              </a:rPr>
              <a:t>But</a:t>
            </a:r>
            <a:r>
              <a:rPr lang="en-US" sz="2800" i="1" kern="1200" dirty="0">
                <a:solidFill>
                  <a:schemeClr val="tx1"/>
                </a:solidFill>
                <a:latin typeface="Candara" charset="0"/>
                <a:ea typeface="Candara" charset="0"/>
                <a:cs typeface="Candara" charset="0"/>
              </a:rPr>
              <a:t>, the teaching that Jesus and Jesus alone was both God and man, that he and he alone lived a sinless life, that he and he alone was able to atone for our sin, and that therefore Jesus and he alone is able to forgive our sins and make us right with </a:t>
            </a:r>
            <a:r>
              <a:rPr lang="en-US" sz="2800" i="1" kern="1200" dirty="0" smtClean="0">
                <a:solidFill>
                  <a:schemeClr val="tx1"/>
                </a:solidFill>
                <a:latin typeface="Candara" charset="0"/>
                <a:ea typeface="Candara" charset="0"/>
                <a:cs typeface="Candara" charset="0"/>
              </a:rPr>
              <a:t>God - this </a:t>
            </a:r>
            <a:r>
              <a:rPr lang="en-US" sz="2800" i="1" kern="1200" dirty="0">
                <a:solidFill>
                  <a:schemeClr val="tx1"/>
                </a:solidFill>
                <a:latin typeface="Candara" charset="0"/>
                <a:ea typeface="Candara" charset="0"/>
                <a:cs typeface="Candara" charset="0"/>
              </a:rPr>
              <a:t>teaching is offensive in our world as much as the teaching that our own works can do nothing to save us was offensive 500 years ago</a:t>
            </a:r>
            <a:r>
              <a:rPr lang="en-US" sz="2800" i="1" kern="1200" dirty="0" smtClean="0">
                <a:solidFill>
                  <a:schemeClr val="tx1"/>
                </a:solidFill>
                <a:latin typeface="Candara" charset="0"/>
                <a:ea typeface="Candara" charset="0"/>
                <a:cs typeface="Candara" charset="0"/>
              </a:rPr>
              <a:t>.” </a:t>
            </a:r>
            <a:r>
              <a:rPr lang="en-US" sz="2800" dirty="0">
                <a:latin typeface="Candara" charset="0"/>
                <a:ea typeface="Candara" charset="0"/>
                <a:cs typeface="Candara" charset="0"/>
              </a:rPr>
              <a:t>—</a:t>
            </a:r>
            <a:r>
              <a:rPr lang="en-US" sz="2800" i="1" kern="1200" dirty="0" smtClean="0">
                <a:solidFill>
                  <a:schemeClr val="tx1"/>
                </a:solidFill>
                <a:latin typeface="Candara" charset="0"/>
                <a:ea typeface="Candara" charset="0"/>
                <a:cs typeface="Candara" charset="0"/>
              </a:rPr>
              <a:t> Greg </a:t>
            </a:r>
            <a:r>
              <a:rPr lang="en-US" sz="2800" i="1" kern="1200" dirty="0" err="1" smtClean="0">
                <a:solidFill>
                  <a:schemeClr val="tx1"/>
                </a:solidFill>
                <a:latin typeface="Candara" charset="0"/>
                <a:ea typeface="Candara" charset="0"/>
                <a:cs typeface="Candara" charset="0"/>
              </a:rPr>
              <a:t>Waybright</a:t>
            </a:r>
            <a:r>
              <a:rPr lang="en-US" sz="2800" b="1" i="1" dirty="0">
                <a:latin typeface="Candara" charset="0"/>
                <a:ea typeface="Candara" charset="0"/>
                <a:cs typeface="Candara" charset="0"/>
              </a:rPr>
              <a:t/>
            </a:r>
            <a:br>
              <a:rPr lang="en-US" sz="2800" b="1" i="1" dirty="0">
                <a:latin typeface="Candara" charset="0"/>
                <a:ea typeface="Candara" charset="0"/>
                <a:cs typeface="Candara" charset="0"/>
              </a:rPr>
            </a:br>
            <a:r>
              <a:rPr lang="en-US" sz="2800" b="1" dirty="0">
                <a:latin typeface="Candara" charset="0"/>
                <a:ea typeface="Candara" charset="0"/>
                <a:cs typeface="Candara" charset="0"/>
              </a:rPr>
              <a:t/>
            </a:r>
            <a:br>
              <a:rPr lang="en-US" sz="2800" b="1" dirty="0">
                <a:latin typeface="Candara" charset="0"/>
                <a:ea typeface="Candara" charset="0"/>
                <a:cs typeface="Candara" charset="0"/>
              </a:rPr>
            </a:br>
            <a:endParaRPr lang="en-US" sz="2800" b="1" dirty="0">
              <a:latin typeface="Candara" charset="0"/>
              <a:ea typeface="Candara" charset="0"/>
              <a:cs typeface="Candara" charset="0"/>
            </a:endParaRPr>
          </a:p>
        </p:txBody>
      </p:sp>
    </p:spTree>
    <p:extLst>
      <p:ext uri="{BB962C8B-B14F-4D97-AF65-F5344CB8AC3E}">
        <p14:creationId xmlns:p14="http://schemas.microsoft.com/office/powerpoint/2010/main" val="1354441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04800"/>
            <a:ext cx="11887200" cy="6553200"/>
          </a:xfrm>
        </p:spPr>
        <p:txBody>
          <a:bodyPr anchor="t"/>
          <a:lstStyle/>
          <a:p>
            <a:pPr marL="403225" indent="-384175" algn="l"/>
            <a:r>
              <a:rPr lang="en-US" sz="3200" b="1" dirty="0">
                <a:latin typeface="Candara" charset="0"/>
                <a:ea typeface="Candara" charset="0"/>
                <a:cs typeface="Candara" charset="0"/>
              </a:rPr>
              <a:t> </a:t>
            </a:r>
            <a:r>
              <a:rPr lang="en-US" sz="3200" b="1" dirty="0" smtClean="0">
                <a:latin typeface="Candara" charset="0"/>
                <a:ea typeface="Candara" charset="0"/>
                <a:cs typeface="Candara" charset="0"/>
              </a:rPr>
              <a:t>      IS SOLUS CHRISTUS STILL IMPORTANT &amp; RELEVANT TODAY?</a:t>
            </a:r>
            <a:br>
              <a:rPr lang="en-US" sz="3200" b="1" dirty="0" smtClean="0">
                <a:latin typeface="Candara" charset="0"/>
                <a:ea typeface="Candara" charset="0"/>
                <a:cs typeface="Candara" charset="0"/>
              </a:rPr>
            </a:br>
            <a:r>
              <a:rPr lang="en-US" sz="1400" b="1" dirty="0" smtClean="0">
                <a:latin typeface="Candara" charset="0"/>
                <a:ea typeface="Candara" charset="0"/>
                <a:cs typeface="Candara" charset="0"/>
              </a:rPr>
              <a:t/>
            </a:r>
            <a:br>
              <a:rPr lang="en-US" sz="1400" b="1" dirty="0" smtClean="0">
                <a:latin typeface="Candara" charset="0"/>
                <a:ea typeface="Candara" charset="0"/>
                <a:cs typeface="Candara" charset="0"/>
              </a:rPr>
            </a:br>
            <a:r>
              <a:rPr lang="en-US" sz="2800" b="1" dirty="0" smtClean="0">
                <a:solidFill>
                  <a:schemeClr val="tx1"/>
                </a:solidFill>
                <a:latin typeface="Candara" charset="0"/>
                <a:ea typeface="Candara" charset="0"/>
                <a:cs typeface="Candara" charset="0"/>
              </a:rPr>
              <a:t> </a:t>
            </a:r>
            <a:r>
              <a:rPr lang="en-US" sz="2800" b="1" dirty="0" err="1">
                <a:solidFill>
                  <a:schemeClr val="tx1"/>
                </a:solidFill>
                <a:latin typeface="Candara" charset="0"/>
                <a:ea typeface="Candara" charset="0"/>
                <a:cs typeface="Candara" charset="0"/>
              </a:rPr>
              <a:t>Solus</a:t>
            </a:r>
            <a:r>
              <a:rPr lang="en-US" sz="2800" b="1" dirty="0">
                <a:solidFill>
                  <a:schemeClr val="tx1"/>
                </a:solidFill>
                <a:latin typeface="Candara" charset="0"/>
                <a:ea typeface="Candara" charset="0"/>
                <a:cs typeface="Candara" charset="0"/>
              </a:rPr>
              <a:t> </a:t>
            </a:r>
            <a:r>
              <a:rPr lang="en-US" sz="2800" b="1" dirty="0" err="1">
                <a:solidFill>
                  <a:schemeClr val="tx1"/>
                </a:solidFill>
                <a:latin typeface="Candara" charset="0"/>
                <a:ea typeface="Candara" charset="0"/>
                <a:cs typeface="Candara" charset="0"/>
              </a:rPr>
              <a:t>Christus</a:t>
            </a:r>
            <a:r>
              <a:rPr lang="en-US" sz="2800" dirty="0">
                <a:solidFill>
                  <a:schemeClr val="tx1"/>
                </a:solidFill>
                <a:latin typeface="Candara" charset="0"/>
                <a:ea typeface="Candara" charset="0"/>
                <a:cs typeface="Candara" charset="0"/>
              </a:rPr>
              <a:t> – Christ’s work alone is sufficient for our salvation. </a:t>
            </a:r>
            <a:r>
              <a:rPr lang="en-US" sz="2800" b="1" dirty="0">
                <a:solidFill>
                  <a:schemeClr val="tx1"/>
                </a:solidFill>
                <a:latin typeface="Candara" charset="0"/>
                <a:ea typeface="Candara" charset="0"/>
                <a:cs typeface="Candara" charset="0"/>
              </a:rPr>
              <a:t/>
            </a:r>
            <a:br>
              <a:rPr lang="en-US" sz="2800" b="1" dirty="0">
                <a:solidFill>
                  <a:schemeClr val="tx1"/>
                </a:solidFill>
                <a:latin typeface="Candara" charset="0"/>
                <a:ea typeface="Candara" charset="0"/>
                <a:cs typeface="Candara" charset="0"/>
              </a:rPr>
            </a:br>
            <a:r>
              <a:rPr lang="en-US" sz="2800" b="1" dirty="0">
                <a:solidFill>
                  <a:schemeClr val="tx1"/>
                </a:solidFill>
                <a:latin typeface="Candara" charset="0"/>
                <a:ea typeface="Candara" charset="0"/>
                <a:cs typeface="Candara" charset="0"/>
              </a:rPr>
              <a:t>			</a:t>
            </a:r>
            <a:r>
              <a:rPr lang="en-US" sz="2800" dirty="0">
                <a:solidFill>
                  <a:schemeClr val="tx1"/>
                </a:solidFill>
                <a:latin typeface="Candara" charset="0"/>
                <a:ea typeface="Candara" charset="0"/>
                <a:cs typeface="Candara" charset="0"/>
              </a:rPr>
              <a:t>(Christ’s sufficiency)</a:t>
            </a:r>
            <a:r>
              <a:rPr lang="en-US" sz="3200" b="1" dirty="0">
                <a:solidFill>
                  <a:schemeClr val="tx1"/>
                </a:solidFill>
                <a:latin typeface="Candara" charset="0"/>
                <a:ea typeface="Candara" charset="0"/>
                <a:cs typeface="Candara" charset="0"/>
              </a:rPr>
              <a:t/>
            </a:r>
            <a:br>
              <a:rPr lang="en-US" sz="3200" b="1" dirty="0">
                <a:solidFill>
                  <a:schemeClr val="tx1"/>
                </a:solidFill>
                <a:latin typeface="Candara" charset="0"/>
                <a:ea typeface="Candara" charset="0"/>
                <a:cs typeface="Candara" charset="0"/>
              </a:rPr>
            </a:br>
            <a:r>
              <a:rPr lang="en-US" sz="1600" b="1" dirty="0">
                <a:solidFill>
                  <a:schemeClr val="tx1"/>
                </a:solidFill>
                <a:latin typeface="Candara" charset="0"/>
                <a:ea typeface="Candara" charset="0"/>
                <a:cs typeface="Candara" charset="0"/>
              </a:rPr>
              <a:t/>
            </a:r>
            <a:br>
              <a:rPr lang="en-US" sz="1600" b="1" dirty="0">
                <a:solidFill>
                  <a:schemeClr val="tx1"/>
                </a:solidFill>
                <a:latin typeface="Candara" charset="0"/>
                <a:ea typeface="Candara" charset="0"/>
                <a:cs typeface="Candara" charset="0"/>
              </a:rPr>
            </a:br>
            <a:r>
              <a:rPr lang="en-US" sz="2800" b="1" dirty="0" err="1">
                <a:solidFill>
                  <a:schemeClr val="tx1"/>
                </a:solidFill>
                <a:latin typeface="Candara" charset="0"/>
                <a:ea typeface="Candara" charset="0"/>
                <a:cs typeface="Candara" charset="0"/>
              </a:rPr>
              <a:t>Solus</a:t>
            </a:r>
            <a:r>
              <a:rPr lang="en-US" sz="2800" b="1" dirty="0">
                <a:solidFill>
                  <a:schemeClr val="tx1"/>
                </a:solidFill>
                <a:latin typeface="Candara" charset="0"/>
                <a:ea typeface="Candara" charset="0"/>
                <a:cs typeface="Candara" charset="0"/>
              </a:rPr>
              <a:t> </a:t>
            </a:r>
            <a:r>
              <a:rPr lang="en-US" sz="2800" b="1" dirty="0" err="1">
                <a:solidFill>
                  <a:schemeClr val="tx1"/>
                </a:solidFill>
                <a:latin typeface="Candara" charset="0"/>
                <a:ea typeface="Candara" charset="0"/>
                <a:cs typeface="Candara" charset="0"/>
              </a:rPr>
              <a:t>Christus</a:t>
            </a:r>
            <a:r>
              <a:rPr lang="en-US" sz="2800" b="1" dirty="0">
                <a:solidFill>
                  <a:schemeClr val="tx1"/>
                </a:solidFill>
                <a:latin typeface="Candara" charset="0"/>
                <a:ea typeface="Candara" charset="0"/>
                <a:cs typeface="Candara" charset="0"/>
              </a:rPr>
              <a:t> – </a:t>
            </a:r>
            <a:r>
              <a:rPr lang="en-US" sz="2800" dirty="0">
                <a:solidFill>
                  <a:schemeClr val="tx1"/>
                </a:solidFill>
                <a:latin typeface="Candara" charset="0"/>
                <a:ea typeface="Candara" charset="0"/>
                <a:cs typeface="Candara" charset="0"/>
              </a:rPr>
              <a:t>Christ alone (being fully God and fully man) is the 				 mediator between </a:t>
            </a:r>
            <a:r>
              <a:rPr lang="en-US" sz="2800" dirty="0" smtClean="0">
                <a:solidFill>
                  <a:schemeClr val="tx1"/>
                </a:solidFill>
                <a:latin typeface="Candara" charset="0"/>
                <a:ea typeface="Candara" charset="0"/>
                <a:cs typeface="Candara" charset="0"/>
              </a:rPr>
              <a:t>man and </a:t>
            </a:r>
            <a:r>
              <a:rPr lang="en-US" sz="2800" dirty="0">
                <a:solidFill>
                  <a:schemeClr val="tx1"/>
                </a:solidFill>
                <a:latin typeface="Candara" charset="0"/>
                <a:ea typeface="Candara" charset="0"/>
                <a:cs typeface="Candara" charset="0"/>
              </a:rPr>
              <a:t>God </a:t>
            </a:r>
            <a:br>
              <a:rPr lang="en-US" sz="2800" dirty="0">
                <a:solidFill>
                  <a:schemeClr val="tx1"/>
                </a:solidFill>
                <a:latin typeface="Candara" charset="0"/>
                <a:ea typeface="Candara" charset="0"/>
                <a:cs typeface="Candara" charset="0"/>
              </a:rPr>
            </a:br>
            <a:r>
              <a:rPr lang="en-US" sz="2800" dirty="0">
                <a:solidFill>
                  <a:schemeClr val="tx1"/>
                </a:solidFill>
                <a:latin typeface="Candara" charset="0"/>
                <a:ea typeface="Candara" charset="0"/>
                <a:cs typeface="Candara" charset="0"/>
              </a:rPr>
              <a:t>	</a:t>
            </a:r>
            <a:r>
              <a:rPr lang="en-US" sz="2800" dirty="0">
                <a:solidFill>
                  <a:srgbClr val="FF0000"/>
                </a:solidFill>
                <a:latin typeface="Candara" charset="0"/>
                <a:ea typeface="Candara" charset="0"/>
                <a:cs typeface="Candara" charset="0"/>
              </a:rPr>
              <a:t>	</a:t>
            </a:r>
            <a:r>
              <a:rPr lang="en-US" sz="2800" dirty="0" smtClean="0">
                <a:solidFill>
                  <a:srgbClr val="FF0000"/>
                </a:solidFill>
                <a:latin typeface="Candara" charset="0"/>
                <a:ea typeface="Candara" charset="0"/>
                <a:cs typeface="Candara" charset="0"/>
              </a:rPr>
              <a:t>(</a:t>
            </a:r>
            <a:r>
              <a:rPr lang="en-US" sz="2800" dirty="0">
                <a:solidFill>
                  <a:srgbClr val="FF0000"/>
                </a:solidFill>
                <a:latin typeface="Candara" charset="0"/>
                <a:ea typeface="Candara" charset="0"/>
                <a:cs typeface="Candara" charset="0"/>
              </a:rPr>
              <a:t>Christ’s exclusive identity – the uniqueness of Christ</a:t>
            </a:r>
            <a:r>
              <a:rPr lang="en-US" sz="2800" dirty="0" smtClean="0">
                <a:solidFill>
                  <a:srgbClr val="FF0000"/>
                </a:solidFill>
                <a:latin typeface="Candara" charset="0"/>
                <a:ea typeface="Candara" charset="0"/>
                <a:cs typeface="Candara" charset="0"/>
              </a:rPr>
              <a:t>)</a:t>
            </a:r>
            <a:br>
              <a:rPr lang="en-US" sz="2800" dirty="0" smtClean="0">
                <a:solidFill>
                  <a:srgbClr val="FF0000"/>
                </a:solidFill>
                <a:latin typeface="Candara" charset="0"/>
                <a:ea typeface="Candara" charset="0"/>
                <a:cs typeface="Candara" charset="0"/>
              </a:rPr>
            </a:br>
            <a:r>
              <a:rPr lang="en-US" sz="1400" dirty="0">
                <a:solidFill>
                  <a:schemeClr val="tx1"/>
                </a:solidFill>
                <a:latin typeface="Candara" charset="0"/>
                <a:ea typeface="Candara" charset="0"/>
                <a:cs typeface="Candara" charset="0"/>
              </a:rPr>
              <a:t/>
            </a:r>
            <a:br>
              <a:rPr lang="en-US" sz="1400" dirty="0">
                <a:solidFill>
                  <a:schemeClr val="tx1"/>
                </a:solidFill>
                <a:latin typeface="Candara" charset="0"/>
                <a:ea typeface="Candara" charset="0"/>
                <a:cs typeface="Candara" charset="0"/>
              </a:rPr>
            </a:br>
            <a:r>
              <a:rPr lang="en-US" sz="2800" dirty="0" smtClean="0">
                <a:solidFill>
                  <a:schemeClr val="tx1"/>
                </a:solidFill>
                <a:latin typeface="Candara" charset="0"/>
                <a:ea typeface="Candara" charset="0"/>
                <a:cs typeface="Candara" charset="0"/>
              </a:rPr>
              <a:t>The issue of intolerance:</a:t>
            </a:r>
            <a:r>
              <a:rPr lang="en-US" sz="3200" dirty="0" smtClean="0">
                <a:solidFill>
                  <a:schemeClr val="tx1"/>
                </a:solidFill>
                <a:latin typeface="Candara" charset="0"/>
                <a:ea typeface="Candara" charset="0"/>
                <a:cs typeface="Candara" charset="0"/>
              </a:rPr>
              <a:t/>
            </a:r>
            <a:br>
              <a:rPr lang="en-US" sz="3200" dirty="0" smtClean="0">
                <a:solidFill>
                  <a:schemeClr val="tx1"/>
                </a:solidFill>
                <a:latin typeface="Candara" charset="0"/>
                <a:ea typeface="Candara" charset="0"/>
                <a:cs typeface="Candara" charset="0"/>
              </a:rPr>
            </a:br>
            <a:r>
              <a:rPr lang="en-US" sz="1400" dirty="0">
                <a:solidFill>
                  <a:schemeClr val="tx1"/>
                </a:solidFill>
                <a:latin typeface="Candara" charset="0"/>
                <a:ea typeface="Candara" charset="0"/>
                <a:cs typeface="Candara" charset="0"/>
              </a:rPr>
              <a:t/>
            </a:r>
            <a:br>
              <a:rPr lang="en-US" sz="1400" dirty="0">
                <a:solidFill>
                  <a:schemeClr val="tx1"/>
                </a:solidFill>
                <a:latin typeface="Candara" charset="0"/>
                <a:ea typeface="Candara" charset="0"/>
                <a:cs typeface="Candara" charset="0"/>
              </a:rPr>
            </a:br>
            <a:r>
              <a:rPr lang="en-US" sz="2800" b="1" dirty="0">
                <a:solidFill>
                  <a:schemeClr val="tx1"/>
                </a:solidFill>
                <a:latin typeface="Candara" charset="0"/>
                <a:ea typeface="Candara" charset="0"/>
                <a:cs typeface="Candara" charset="0"/>
              </a:rPr>
              <a:t>Intolerance</a:t>
            </a:r>
            <a:r>
              <a:rPr lang="en-US" sz="2800" dirty="0">
                <a:solidFill>
                  <a:schemeClr val="tx1"/>
                </a:solidFill>
                <a:latin typeface="Candara" charset="0"/>
                <a:ea typeface="Candara" charset="0"/>
                <a:cs typeface="Candara" charset="0"/>
              </a:rPr>
              <a:t> </a:t>
            </a:r>
            <a:r>
              <a:rPr lang="en-US" sz="2800" dirty="0" smtClean="0">
                <a:solidFill>
                  <a:schemeClr val="tx1"/>
                </a:solidFill>
                <a:latin typeface="Candara" charset="0"/>
                <a:ea typeface="Candara" charset="0"/>
                <a:cs typeface="Candara" charset="0"/>
              </a:rPr>
              <a:t>- an </a:t>
            </a:r>
            <a:r>
              <a:rPr lang="en-US" sz="2800" dirty="0">
                <a:solidFill>
                  <a:schemeClr val="tx1"/>
                </a:solidFill>
                <a:latin typeface="Candara" charset="0"/>
                <a:ea typeface="Candara" charset="0"/>
                <a:cs typeface="Candara" charset="0"/>
              </a:rPr>
              <a:t>unwillingness to accept the beliefs or behavior of someone different from you </a:t>
            </a:r>
            <a:r>
              <a:rPr lang="en-US" sz="2800" dirty="0" smtClean="0">
                <a:solidFill>
                  <a:schemeClr val="tx1"/>
                </a:solidFill>
                <a:latin typeface="Candara" charset="0"/>
                <a:ea typeface="Candara" charset="0"/>
                <a:cs typeface="Candara" charset="0"/>
              </a:rPr>
              <a:t>- </a:t>
            </a:r>
            <a:r>
              <a:rPr lang="en-US" sz="2800" u="sng" dirty="0">
                <a:solidFill>
                  <a:schemeClr val="tx1"/>
                </a:solidFill>
                <a:latin typeface="Candara" charset="0"/>
                <a:ea typeface="Candara" charset="0"/>
                <a:cs typeface="Candara" charset="0"/>
              </a:rPr>
              <a:t>is not a quality you want to have</a:t>
            </a:r>
            <a:r>
              <a:rPr lang="en-US" sz="2800" dirty="0">
                <a:solidFill>
                  <a:schemeClr val="tx1"/>
                </a:solidFill>
                <a:latin typeface="Candara" charset="0"/>
                <a:ea typeface="Candara" charset="0"/>
                <a:cs typeface="Candara" charset="0"/>
              </a:rPr>
              <a:t>. </a:t>
            </a:r>
            <a:r>
              <a:rPr lang="en-US" sz="2800" i="1" dirty="0">
                <a:solidFill>
                  <a:schemeClr val="tx1"/>
                </a:solidFill>
                <a:latin typeface="Candara" charset="0"/>
                <a:ea typeface="Candara" charset="0"/>
                <a:cs typeface="Candara" charset="0"/>
              </a:rPr>
              <a:t>Intolerance</a:t>
            </a:r>
            <a:r>
              <a:rPr lang="en-US" sz="2800" dirty="0">
                <a:solidFill>
                  <a:schemeClr val="tx1"/>
                </a:solidFill>
                <a:latin typeface="Candara" charset="0"/>
                <a:ea typeface="Candara" charset="0"/>
                <a:cs typeface="Candara" charset="0"/>
              </a:rPr>
              <a:t> is what leads to hate crimes and discrimination</a:t>
            </a:r>
            <a:r>
              <a:rPr lang="en-US" sz="2800" dirty="0" smtClean="0">
                <a:solidFill>
                  <a:schemeClr val="tx1"/>
                </a:solidFill>
                <a:latin typeface="Candara" charset="0"/>
                <a:ea typeface="Candara" charset="0"/>
                <a:cs typeface="Candara" charset="0"/>
              </a:rPr>
              <a:t>.  (</a:t>
            </a:r>
            <a:r>
              <a:rPr lang="en-US" sz="2800" dirty="0" err="1" smtClean="0">
                <a:solidFill>
                  <a:schemeClr val="tx1"/>
                </a:solidFill>
                <a:latin typeface="Candara" charset="0"/>
                <a:ea typeface="Candara" charset="0"/>
                <a:cs typeface="Candara" charset="0"/>
              </a:rPr>
              <a:t>Vocabulary.com</a:t>
            </a:r>
            <a:r>
              <a:rPr lang="en-US" sz="2800" dirty="0" smtClean="0">
                <a:solidFill>
                  <a:schemeClr val="tx1"/>
                </a:solidFill>
                <a:latin typeface="Candara" charset="0"/>
                <a:ea typeface="Candara" charset="0"/>
                <a:cs typeface="Candara" charset="0"/>
              </a:rPr>
              <a:t>)</a:t>
            </a:r>
            <a:r>
              <a:rPr lang="en-US" sz="2800" b="1" dirty="0">
                <a:solidFill>
                  <a:schemeClr val="tx1"/>
                </a:solidFill>
                <a:latin typeface="Candara" charset="0"/>
                <a:ea typeface="Candara" charset="0"/>
                <a:cs typeface="Candara" charset="0"/>
              </a:rPr>
              <a:t/>
            </a:r>
            <a:br>
              <a:rPr lang="en-US" sz="2800" b="1" dirty="0">
                <a:solidFill>
                  <a:schemeClr val="tx1"/>
                </a:solidFill>
                <a:latin typeface="Candara" charset="0"/>
                <a:ea typeface="Candara" charset="0"/>
                <a:cs typeface="Candara" charset="0"/>
              </a:rPr>
            </a:br>
            <a:r>
              <a:rPr lang="en-US" sz="1400" b="1" dirty="0" smtClean="0">
                <a:solidFill>
                  <a:schemeClr val="tx1"/>
                </a:solidFill>
                <a:latin typeface="Candara" charset="0"/>
                <a:ea typeface="Candara" charset="0"/>
                <a:cs typeface="Candara" charset="0"/>
              </a:rPr>
              <a:t/>
            </a:r>
            <a:br>
              <a:rPr lang="en-US" sz="1400" b="1" dirty="0" smtClean="0">
                <a:solidFill>
                  <a:schemeClr val="tx1"/>
                </a:solidFill>
                <a:latin typeface="Candara" charset="0"/>
                <a:ea typeface="Candara" charset="0"/>
                <a:cs typeface="Candara" charset="0"/>
              </a:rPr>
            </a:br>
            <a:r>
              <a:rPr lang="en-US" sz="2800" b="1" dirty="0">
                <a:solidFill>
                  <a:schemeClr val="tx1"/>
                </a:solidFill>
                <a:latin typeface="Candara" charset="0"/>
                <a:ea typeface="Candara" charset="0"/>
                <a:cs typeface="Candara" charset="0"/>
              </a:rPr>
              <a:t> </a:t>
            </a:r>
            <a:r>
              <a:rPr lang="en-US" sz="2800" b="1" dirty="0" smtClean="0">
                <a:solidFill>
                  <a:schemeClr val="tx1"/>
                </a:solidFill>
                <a:latin typeface="Candara" charset="0"/>
                <a:ea typeface="Candara" charset="0"/>
                <a:cs typeface="Candara" charset="0"/>
              </a:rPr>
              <a:t>Intolerance </a:t>
            </a:r>
            <a:r>
              <a:rPr lang="en-US" sz="2800" dirty="0" smtClean="0">
                <a:solidFill>
                  <a:schemeClr val="tx1"/>
                </a:solidFill>
                <a:latin typeface="Candara" charset="0"/>
                <a:ea typeface="Candara" charset="0"/>
                <a:cs typeface="Candara" charset="0"/>
              </a:rPr>
              <a:t>- </a:t>
            </a:r>
            <a:r>
              <a:rPr lang="en-US" sz="2800" smtClean="0">
                <a:solidFill>
                  <a:schemeClr val="tx1"/>
                </a:solidFill>
                <a:latin typeface="Candara" charset="0"/>
                <a:ea typeface="Candara" charset="0"/>
                <a:cs typeface="Candara" charset="0"/>
              </a:rPr>
              <a:t>an </a:t>
            </a:r>
            <a:r>
              <a:rPr lang="en-US" sz="2800" smtClean="0">
                <a:solidFill>
                  <a:schemeClr val="tx1"/>
                </a:solidFill>
                <a:latin typeface="Candara" charset="0"/>
                <a:ea typeface="Candara" charset="0"/>
                <a:cs typeface="Candara" charset="0"/>
              </a:rPr>
              <a:t>unwillingness </a:t>
            </a:r>
            <a:r>
              <a:rPr lang="en-US" sz="2800" dirty="0">
                <a:solidFill>
                  <a:schemeClr val="tx1"/>
                </a:solidFill>
                <a:latin typeface="Candara" charset="0"/>
                <a:ea typeface="Candara" charset="0"/>
                <a:cs typeface="Candara" charset="0"/>
              </a:rPr>
              <a:t>to allow the existence of opinions or behavior that one does not </a:t>
            </a:r>
            <a:r>
              <a:rPr lang="en-US" sz="2800" dirty="0" smtClean="0">
                <a:solidFill>
                  <a:schemeClr val="tx1"/>
                </a:solidFill>
                <a:latin typeface="Candara" charset="0"/>
                <a:ea typeface="Candara" charset="0"/>
                <a:cs typeface="Candara" charset="0"/>
              </a:rPr>
              <a:t>agree with.   (New Oxford American Dictionary)</a:t>
            </a:r>
            <a:r>
              <a:rPr lang="is-IS" sz="2800" dirty="0" smtClean="0">
                <a:solidFill>
                  <a:schemeClr val="tx1"/>
                </a:solidFill>
                <a:latin typeface="Candara" charset="0"/>
                <a:ea typeface="Candara" charset="0"/>
                <a:cs typeface="Candara" charset="0"/>
              </a:rPr>
              <a:t/>
            </a:r>
            <a:br>
              <a:rPr lang="is-IS" sz="2800" dirty="0" smtClean="0">
                <a:solidFill>
                  <a:schemeClr val="tx1"/>
                </a:solidFill>
                <a:latin typeface="Candara" charset="0"/>
                <a:ea typeface="Candara" charset="0"/>
                <a:cs typeface="Candara" charset="0"/>
              </a:rPr>
            </a:br>
            <a:r>
              <a:rPr lang="is-IS" sz="2800" b="1" dirty="0" smtClean="0">
                <a:solidFill>
                  <a:schemeClr val="tx1"/>
                </a:solidFill>
                <a:latin typeface="Candara" charset="0"/>
                <a:ea typeface="Candara" charset="0"/>
                <a:cs typeface="Candara" charset="0"/>
              </a:rPr>
              <a:t/>
            </a:r>
            <a:br>
              <a:rPr lang="is-IS" sz="2800" b="1" dirty="0" smtClean="0">
                <a:solidFill>
                  <a:schemeClr val="tx1"/>
                </a:solidFill>
                <a:latin typeface="Candara" charset="0"/>
                <a:ea typeface="Candara" charset="0"/>
                <a:cs typeface="Candara" charset="0"/>
              </a:rPr>
            </a:br>
            <a:r>
              <a:rPr lang="en-US" sz="2800" b="1" dirty="0">
                <a:latin typeface="Candara" charset="0"/>
                <a:ea typeface="Candara" charset="0"/>
                <a:cs typeface="Candara" charset="0"/>
              </a:rPr>
              <a:t/>
            </a:r>
            <a:br>
              <a:rPr lang="en-US" sz="2800" b="1" dirty="0">
                <a:latin typeface="Candara" charset="0"/>
                <a:ea typeface="Candara" charset="0"/>
                <a:cs typeface="Candara" charset="0"/>
              </a:rPr>
            </a:br>
            <a:r>
              <a:rPr lang="en-US" sz="2800" b="1" dirty="0">
                <a:latin typeface="Candara" charset="0"/>
                <a:ea typeface="Candara" charset="0"/>
                <a:cs typeface="Candara" charset="0"/>
              </a:rPr>
              <a:t/>
            </a:r>
            <a:br>
              <a:rPr lang="en-US" sz="2800" b="1" dirty="0">
                <a:latin typeface="Candara" charset="0"/>
                <a:ea typeface="Candara" charset="0"/>
                <a:cs typeface="Candara" charset="0"/>
              </a:rPr>
            </a:br>
            <a:endParaRPr lang="en-US" sz="2800" b="1" dirty="0">
              <a:latin typeface="Candara" charset="0"/>
              <a:ea typeface="Candara" charset="0"/>
              <a:cs typeface="Candara" charset="0"/>
            </a:endParaRPr>
          </a:p>
        </p:txBody>
      </p:sp>
    </p:spTree>
    <p:extLst>
      <p:ext uri="{BB962C8B-B14F-4D97-AF65-F5344CB8AC3E}">
        <p14:creationId xmlns:p14="http://schemas.microsoft.com/office/powerpoint/2010/main" val="2113321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04800"/>
            <a:ext cx="11887200" cy="6553200"/>
          </a:xfrm>
        </p:spPr>
        <p:txBody>
          <a:bodyPr anchor="t"/>
          <a:lstStyle/>
          <a:p>
            <a:pPr marL="403225" indent="-384175"/>
            <a:r>
              <a:rPr lang="en-US" sz="3200" b="1" dirty="0">
                <a:latin typeface="Candara" charset="0"/>
                <a:ea typeface="Candara" charset="0"/>
                <a:cs typeface="Candara" charset="0"/>
              </a:rPr>
              <a:t>WHAT DOES THE BIBLE SAY ABOUT DEALING WITH INTOLERANCE?</a:t>
            </a:r>
            <a:endParaRPr lang="en-US" sz="2800" b="1" dirty="0">
              <a:latin typeface="Candara" charset="0"/>
              <a:ea typeface="Candara" charset="0"/>
              <a:cs typeface="Candara" charset="0"/>
            </a:endParaRPr>
          </a:p>
        </p:txBody>
      </p:sp>
      <p:sp>
        <p:nvSpPr>
          <p:cNvPr id="2" name="TextBox 1"/>
          <p:cNvSpPr txBox="1"/>
          <p:nvPr/>
        </p:nvSpPr>
        <p:spPr>
          <a:xfrm>
            <a:off x="152400" y="1066800"/>
            <a:ext cx="11887199" cy="3539430"/>
          </a:xfrm>
          <a:prstGeom prst="rect">
            <a:avLst/>
          </a:prstGeom>
          <a:noFill/>
        </p:spPr>
        <p:txBody>
          <a:bodyPr wrap="square" rtlCol="0">
            <a:spAutoFit/>
          </a:bodyPr>
          <a:lstStyle/>
          <a:p>
            <a:r>
              <a:rPr lang="en-US" sz="2800" baseline="30000" dirty="0" smtClean="0">
                <a:latin typeface="Candara" charset="0"/>
                <a:ea typeface="Candara" charset="0"/>
                <a:cs typeface="Candara" charset="0"/>
              </a:rPr>
              <a:t>13</a:t>
            </a:r>
            <a:r>
              <a:rPr lang="en-US" sz="2800" dirty="0" smtClean="0">
                <a:latin typeface="Candara" charset="0"/>
                <a:ea typeface="Candara" charset="0"/>
                <a:cs typeface="Candara" charset="0"/>
              </a:rPr>
              <a:t> </a:t>
            </a:r>
            <a:r>
              <a:rPr lang="en-US" sz="2800" dirty="0">
                <a:latin typeface="Candara" charset="0"/>
                <a:ea typeface="Candara" charset="0"/>
                <a:cs typeface="Candara" charset="0"/>
              </a:rPr>
              <a:t>Now who is there to harm you if you are zealous for what is good? </a:t>
            </a:r>
            <a:r>
              <a:rPr lang="en-US" sz="2800" baseline="30000" dirty="0">
                <a:latin typeface="Candara" charset="0"/>
                <a:ea typeface="Candara" charset="0"/>
                <a:cs typeface="Candara" charset="0"/>
              </a:rPr>
              <a:t>14</a:t>
            </a:r>
            <a:r>
              <a:rPr lang="en-US" sz="2800" dirty="0">
                <a:latin typeface="Candara" charset="0"/>
                <a:ea typeface="Candara" charset="0"/>
                <a:cs typeface="Candara" charset="0"/>
              </a:rPr>
              <a:t> But even if you should suffer for righteousness' sake, you will be blessed. Have no fear of them, nor be troubled, </a:t>
            </a:r>
            <a:r>
              <a:rPr lang="en-US" sz="2800" baseline="30000" dirty="0">
                <a:latin typeface="Candara" charset="0"/>
                <a:ea typeface="Candara" charset="0"/>
                <a:cs typeface="Candara" charset="0"/>
              </a:rPr>
              <a:t>15</a:t>
            </a:r>
            <a:r>
              <a:rPr lang="en-US" sz="2800" dirty="0">
                <a:latin typeface="Candara" charset="0"/>
                <a:ea typeface="Candara" charset="0"/>
                <a:cs typeface="Candara" charset="0"/>
              </a:rPr>
              <a:t> but in your hearts honor Christ the Lord as holy, always being prepared to make a defense to anyone who asks you for a reason for the hope that is in you; yet do it with gentleness and respect, </a:t>
            </a:r>
            <a:r>
              <a:rPr lang="en-US" sz="2800" baseline="30000" dirty="0">
                <a:latin typeface="Candara" charset="0"/>
                <a:ea typeface="Candara" charset="0"/>
                <a:cs typeface="Candara" charset="0"/>
              </a:rPr>
              <a:t>16</a:t>
            </a:r>
            <a:r>
              <a:rPr lang="en-US" sz="2800" dirty="0">
                <a:latin typeface="Candara" charset="0"/>
                <a:ea typeface="Candara" charset="0"/>
                <a:cs typeface="Candara" charset="0"/>
              </a:rPr>
              <a:t> having a good conscience, so that, when you are slandered, those who revile your good behavior in Christ may be put to shame. </a:t>
            </a:r>
            <a:r>
              <a:rPr lang="en-US" sz="2800" baseline="30000" dirty="0">
                <a:latin typeface="Candara" charset="0"/>
                <a:ea typeface="Candara" charset="0"/>
                <a:cs typeface="Candara" charset="0"/>
              </a:rPr>
              <a:t>17</a:t>
            </a:r>
            <a:r>
              <a:rPr lang="en-US" sz="2800" dirty="0">
                <a:latin typeface="Candara" charset="0"/>
                <a:ea typeface="Candara" charset="0"/>
                <a:cs typeface="Candara" charset="0"/>
              </a:rPr>
              <a:t> For it is better to suffer for doing good, if that should be God's will, than for doing evil</a:t>
            </a:r>
            <a:r>
              <a:rPr lang="en-US" sz="2800" dirty="0" smtClean="0">
                <a:latin typeface="Candara" charset="0"/>
                <a:ea typeface="Candara" charset="0"/>
                <a:cs typeface="Candara" charset="0"/>
              </a:rPr>
              <a:t>.             </a:t>
            </a:r>
            <a:r>
              <a:rPr lang="en-US" sz="2800" dirty="0">
                <a:latin typeface="Candara" charset="0"/>
                <a:ea typeface="Candara" charset="0"/>
                <a:cs typeface="Candara" charset="0"/>
              </a:rPr>
              <a:t>1 Peter 3:13-17 (ESV) </a:t>
            </a:r>
          </a:p>
        </p:txBody>
      </p:sp>
    </p:spTree>
    <p:extLst>
      <p:ext uri="{BB962C8B-B14F-4D97-AF65-F5344CB8AC3E}">
        <p14:creationId xmlns:p14="http://schemas.microsoft.com/office/powerpoint/2010/main" val="1604089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04800"/>
            <a:ext cx="11887200" cy="6553200"/>
          </a:xfrm>
        </p:spPr>
        <p:txBody>
          <a:bodyPr anchor="t"/>
          <a:lstStyle/>
          <a:p>
            <a:pPr marL="403225" indent="-384175"/>
            <a:r>
              <a:rPr lang="en-US" sz="3200" b="1" dirty="0">
                <a:latin typeface="Candara" charset="0"/>
                <a:ea typeface="Candara" charset="0"/>
                <a:cs typeface="Candara" charset="0"/>
              </a:rPr>
              <a:t>WHAT DOES THE BIBLE SAY ABOUT DEALING WITH INTOLERANCE?</a:t>
            </a:r>
            <a:endParaRPr lang="en-US" sz="2800" b="1" dirty="0">
              <a:latin typeface="Candara" charset="0"/>
              <a:ea typeface="Candara" charset="0"/>
              <a:cs typeface="Candara" charset="0"/>
            </a:endParaRPr>
          </a:p>
        </p:txBody>
      </p:sp>
      <p:sp>
        <p:nvSpPr>
          <p:cNvPr id="2" name="TextBox 1"/>
          <p:cNvSpPr txBox="1"/>
          <p:nvPr/>
        </p:nvSpPr>
        <p:spPr>
          <a:xfrm>
            <a:off x="152400" y="1066800"/>
            <a:ext cx="11887199" cy="3539430"/>
          </a:xfrm>
          <a:prstGeom prst="rect">
            <a:avLst/>
          </a:prstGeom>
          <a:noFill/>
        </p:spPr>
        <p:txBody>
          <a:bodyPr wrap="square" rtlCol="0">
            <a:spAutoFit/>
          </a:bodyPr>
          <a:lstStyle/>
          <a:p>
            <a:r>
              <a:rPr lang="en-US" sz="2800" baseline="30000" dirty="0" smtClean="0">
                <a:latin typeface="Candara" charset="0"/>
                <a:ea typeface="Candara" charset="0"/>
                <a:cs typeface="Candara" charset="0"/>
              </a:rPr>
              <a:t>13</a:t>
            </a:r>
            <a:r>
              <a:rPr lang="en-US" sz="2800" dirty="0" smtClean="0">
                <a:latin typeface="Candara" charset="0"/>
                <a:ea typeface="Candara" charset="0"/>
                <a:cs typeface="Candara" charset="0"/>
              </a:rPr>
              <a:t> </a:t>
            </a:r>
            <a:r>
              <a:rPr lang="en-US" sz="2800" dirty="0">
                <a:latin typeface="Candara" charset="0"/>
                <a:ea typeface="Candara" charset="0"/>
                <a:cs typeface="Candara" charset="0"/>
              </a:rPr>
              <a:t>Now who is there to harm you if you are zealous for what is good? </a:t>
            </a:r>
            <a:r>
              <a:rPr lang="en-US" sz="2800" baseline="30000" dirty="0">
                <a:latin typeface="Candara" charset="0"/>
                <a:ea typeface="Candara" charset="0"/>
                <a:cs typeface="Candara" charset="0"/>
              </a:rPr>
              <a:t>14</a:t>
            </a:r>
            <a:r>
              <a:rPr lang="en-US" sz="2800" dirty="0">
                <a:latin typeface="Candara" charset="0"/>
                <a:ea typeface="Candara" charset="0"/>
                <a:cs typeface="Candara" charset="0"/>
              </a:rPr>
              <a:t> But even if you should suffer for righteousness' sake, you will be blessed. Have no fear of them, nor be troubled, </a:t>
            </a:r>
            <a:r>
              <a:rPr lang="en-US" sz="2800" baseline="30000" dirty="0">
                <a:latin typeface="Candara" charset="0"/>
                <a:ea typeface="Candara" charset="0"/>
                <a:cs typeface="Candara" charset="0"/>
              </a:rPr>
              <a:t>15</a:t>
            </a:r>
            <a:r>
              <a:rPr lang="en-US" sz="2800" dirty="0">
                <a:latin typeface="Candara" charset="0"/>
                <a:ea typeface="Candara" charset="0"/>
                <a:cs typeface="Candara" charset="0"/>
              </a:rPr>
              <a:t> but </a:t>
            </a:r>
            <a:r>
              <a:rPr lang="en-US" sz="2800" dirty="0">
                <a:solidFill>
                  <a:srgbClr val="FF0000"/>
                </a:solidFill>
                <a:latin typeface="Candara" charset="0"/>
                <a:ea typeface="Candara" charset="0"/>
                <a:cs typeface="Candara" charset="0"/>
              </a:rPr>
              <a:t>in your hearts honor Christ</a:t>
            </a:r>
            <a:r>
              <a:rPr lang="en-US" sz="2800" dirty="0">
                <a:latin typeface="Candara" charset="0"/>
                <a:ea typeface="Candara" charset="0"/>
                <a:cs typeface="Candara" charset="0"/>
              </a:rPr>
              <a:t> the Lord as </a:t>
            </a:r>
            <a:r>
              <a:rPr lang="en-US" sz="2800" dirty="0">
                <a:solidFill>
                  <a:srgbClr val="FF0000"/>
                </a:solidFill>
                <a:latin typeface="Candara" charset="0"/>
                <a:ea typeface="Candara" charset="0"/>
                <a:cs typeface="Candara" charset="0"/>
              </a:rPr>
              <a:t>holy</a:t>
            </a:r>
            <a:r>
              <a:rPr lang="en-US" sz="2800" dirty="0">
                <a:latin typeface="Candara" charset="0"/>
                <a:ea typeface="Candara" charset="0"/>
                <a:cs typeface="Candara" charset="0"/>
              </a:rPr>
              <a:t>, always</a:t>
            </a:r>
            <a:r>
              <a:rPr lang="en-US" sz="2800" dirty="0">
                <a:solidFill>
                  <a:srgbClr val="FF0000"/>
                </a:solidFill>
                <a:latin typeface="Candara" charset="0"/>
                <a:ea typeface="Candara" charset="0"/>
                <a:cs typeface="Candara" charset="0"/>
              </a:rPr>
              <a:t> being prepared to make a defense </a:t>
            </a:r>
            <a:r>
              <a:rPr lang="en-US" sz="2800" dirty="0">
                <a:latin typeface="Candara" charset="0"/>
                <a:ea typeface="Candara" charset="0"/>
                <a:cs typeface="Candara" charset="0"/>
              </a:rPr>
              <a:t>to anyone who asks you for a reason for the hope that is in you; yet do it </a:t>
            </a:r>
            <a:r>
              <a:rPr lang="en-US" sz="2800" dirty="0">
                <a:solidFill>
                  <a:srgbClr val="FF0000"/>
                </a:solidFill>
                <a:latin typeface="Candara" charset="0"/>
                <a:ea typeface="Candara" charset="0"/>
                <a:cs typeface="Candara" charset="0"/>
              </a:rPr>
              <a:t>with gentleness and respect</a:t>
            </a:r>
            <a:r>
              <a:rPr lang="en-US" sz="2800" dirty="0">
                <a:latin typeface="Candara" charset="0"/>
                <a:ea typeface="Candara" charset="0"/>
                <a:cs typeface="Candara" charset="0"/>
              </a:rPr>
              <a:t>, </a:t>
            </a:r>
            <a:r>
              <a:rPr lang="en-US" sz="2800" baseline="30000" dirty="0">
                <a:latin typeface="Candara" charset="0"/>
                <a:ea typeface="Candara" charset="0"/>
                <a:cs typeface="Candara" charset="0"/>
              </a:rPr>
              <a:t>16</a:t>
            </a:r>
            <a:r>
              <a:rPr lang="en-US" sz="2800" dirty="0">
                <a:latin typeface="Candara" charset="0"/>
                <a:ea typeface="Candara" charset="0"/>
                <a:cs typeface="Candara" charset="0"/>
              </a:rPr>
              <a:t> having a good conscience, so that, when you are slandered, those who revile your good behavior in Christ may be put to shame. </a:t>
            </a:r>
            <a:r>
              <a:rPr lang="en-US" sz="2800" baseline="30000" dirty="0">
                <a:latin typeface="Candara" charset="0"/>
                <a:ea typeface="Candara" charset="0"/>
                <a:cs typeface="Candara" charset="0"/>
              </a:rPr>
              <a:t>17</a:t>
            </a:r>
            <a:r>
              <a:rPr lang="en-US" sz="2800" dirty="0">
                <a:latin typeface="Candara" charset="0"/>
                <a:ea typeface="Candara" charset="0"/>
                <a:cs typeface="Candara" charset="0"/>
              </a:rPr>
              <a:t> For it is better to suffer for doing good, if that should be God's will, than for doing evil</a:t>
            </a:r>
            <a:r>
              <a:rPr lang="en-US" sz="2800" dirty="0" smtClean="0">
                <a:latin typeface="Candara" charset="0"/>
                <a:ea typeface="Candara" charset="0"/>
                <a:cs typeface="Candara" charset="0"/>
              </a:rPr>
              <a:t>.             </a:t>
            </a:r>
            <a:r>
              <a:rPr lang="en-US" sz="2800" dirty="0">
                <a:latin typeface="Candara" charset="0"/>
                <a:ea typeface="Candara" charset="0"/>
                <a:cs typeface="Candara" charset="0"/>
              </a:rPr>
              <a:t>1 Peter 3:13-17 (ESV) </a:t>
            </a:r>
          </a:p>
        </p:txBody>
      </p:sp>
    </p:spTree>
    <p:extLst>
      <p:ext uri="{BB962C8B-B14F-4D97-AF65-F5344CB8AC3E}">
        <p14:creationId xmlns:p14="http://schemas.microsoft.com/office/powerpoint/2010/main" val="736493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04800"/>
            <a:ext cx="11887200" cy="6553200"/>
          </a:xfrm>
        </p:spPr>
        <p:txBody>
          <a:bodyPr anchor="t"/>
          <a:lstStyle/>
          <a:p>
            <a:pPr marL="403225" indent="-384175"/>
            <a:r>
              <a:rPr lang="en-US" sz="3200" b="1" dirty="0" smtClean="0">
                <a:latin typeface="Candara" charset="0"/>
                <a:ea typeface="Candara" charset="0"/>
                <a:cs typeface="Candara" charset="0"/>
              </a:rPr>
              <a:t>WHAT DOES THE BIBLE SAY ABOUT DEALING WITH INTOLERANCE?</a:t>
            </a:r>
            <a:endParaRPr lang="en-US" sz="2800" b="1" dirty="0">
              <a:latin typeface="Candara" charset="0"/>
              <a:ea typeface="Candara" charset="0"/>
              <a:cs typeface="Candara" charset="0"/>
            </a:endParaRPr>
          </a:p>
        </p:txBody>
      </p:sp>
      <p:sp>
        <p:nvSpPr>
          <p:cNvPr id="2" name="TextBox 1"/>
          <p:cNvSpPr txBox="1"/>
          <p:nvPr/>
        </p:nvSpPr>
        <p:spPr>
          <a:xfrm>
            <a:off x="152400" y="1066800"/>
            <a:ext cx="11887199" cy="3108543"/>
          </a:xfrm>
          <a:prstGeom prst="rect">
            <a:avLst/>
          </a:prstGeom>
          <a:noFill/>
        </p:spPr>
        <p:txBody>
          <a:bodyPr wrap="square" rtlCol="0">
            <a:spAutoFit/>
          </a:bodyPr>
          <a:lstStyle/>
          <a:p>
            <a:r>
              <a:rPr lang="en-US" sz="2800" dirty="0">
                <a:latin typeface="Candara" charset="0"/>
                <a:ea typeface="Candara" charset="0"/>
                <a:cs typeface="Candara" charset="0"/>
              </a:rPr>
              <a:t>John 15:1-11             </a:t>
            </a:r>
            <a:r>
              <a:rPr lang="en-US" sz="2800" dirty="0" smtClean="0">
                <a:latin typeface="Candara" charset="0"/>
                <a:ea typeface="Candara" charset="0"/>
                <a:cs typeface="Candara" charset="0"/>
              </a:rPr>
              <a:t> Our </a:t>
            </a:r>
            <a:r>
              <a:rPr lang="en-US" sz="2800" dirty="0">
                <a:latin typeface="Candara" charset="0"/>
                <a:ea typeface="Candara" charset="0"/>
                <a:cs typeface="Candara" charset="0"/>
              </a:rPr>
              <a:t>relationship w/ Christ – Abide in </a:t>
            </a:r>
            <a:r>
              <a:rPr lang="en-US" sz="2800" dirty="0" smtClean="0">
                <a:latin typeface="Candara" charset="0"/>
                <a:ea typeface="Candara" charset="0"/>
                <a:cs typeface="Candara" charset="0"/>
              </a:rPr>
              <a:t>Him </a:t>
            </a:r>
          </a:p>
          <a:p>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b="1" dirty="0" smtClean="0">
                <a:latin typeface="Candara" charset="0"/>
                <a:ea typeface="Candara" charset="0"/>
                <a:cs typeface="Candara" charset="0"/>
              </a:rPr>
              <a:t>Benefits</a:t>
            </a:r>
            <a:r>
              <a:rPr lang="en-US" sz="2800" dirty="0" smtClean="0">
                <a:latin typeface="Candara" charset="0"/>
                <a:ea typeface="Candara" charset="0"/>
                <a:cs typeface="Candara" charset="0"/>
              </a:rPr>
              <a:t>: bear fruit, you’ll be pruned, answered prayer</a:t>
            </a:r>
            <a:r>
              <a:rPr lang="en-US" sz="2800" dirty="0">
                <a:latin typeface="Candara" charset="0"/>
                <a:ea typeface="Candara" charset="0"/>
                <a:cs typeface="Candara" charset="0"/>
              </a:rPr>
              <a:t/>
            </a:r>
            <a:br>
              <a:rPr lang="en-US" sz="2800" dirty="0">
                <a:latin typeface="Candara" charset="0"/>
                <a:ea typeface="Candara" charset="0"/>
                <a:cs typeface="Candara" charset="0"/>
              </a:rPr>
            </a:br>
            <a:r>
              <a:rPr lang="en-US" sz="2800" dirty="0">
                <a:latin typeface="Candara" charset="0"/>
                <a:ea typeface="Candara" charset="0"/>
                <a:cs typeface="Candara" charset="0"/>
              </a:rPr>
              <a:t>John 15: 12-17 </a:t>
            </a:r>
            <a:r>
              <a:rPr lang="en-US" sz="2800" dirty="0" smtClean="0">
                <a:latin typeface="Candara" charset="0"/>
                <a:ea typeface="Candara" charset="0"/>
                <a:cs typeface="Candara" charset="0"/>
              </a:rPr>
              <a:t>         Our </a:t>
            </a:r>
            <a:r>
              <a:rPr lang="en-US" sz="2800" dirty="0">
                <a:latin typeface="Candara" charset="0"/>
                <a:ea typeface="Candara" charset="0"/>
                <a:cs typeface="Candara" charset="0"/>
              </a:rPr>
              <a:t>relationship w/ other Christians – Love One </a:t>
            </a:r>
            <a:r>
              <a:rPr lang="en-US" sz="2800" dirty="0" smtClean="0">
                <a:latin typeface="Candara" charset="0"/>
                <a:ea typeface="Candara" charset="0"/>
                <a:cs typeface="Candara" charset="0"/>
              </a:rPr>
              <a:t>Another</a:t>
            </a:r>
          </a:p>
          <a:p>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b="1" dirty="0" smtClean="0">
                <a:latin typeface="Candara" charset="0"/>
                <a:ea typeface="Candara" charset="0"/>
                <a:cs typeface="Candara" charset="0"/>
              </a:rPr>
              <a:t>Benefits</a:t>
            </a:r>
            <a:r>
              <a:rPr lang="en-US" sz="2800" dirty="0" smtClean="0">
                <a:latin typeface="Candara" charset="0"/>
                <a:ea typeface="Candara" charset="0"/>
                <a:cs typeface="Candara" charset="0"/>
              </a:rPr>
              <a:t>: fruit that lasts</a:t>
            </a:r>
            <a:r>
              <a:rPr lang="en-US" sz="2800" dirty="0">
                <a:latin typeface="Candara" charset="0"/>
                <a:ea typeface="Candara" charset="0"/>
                <a:cs typeface="Candara" charset="0"/>
              </a:rPr>
              <a:t/>
            </a:r>
            <a:br>
              <a:rPr lang="en-US" sz="2800" dirty="0">
                <a:latin typeface="Candara" charset="0"/>
                <a:ea typeface="Candara" charset="0"/>
                <a:cs typeface="Candara" charset="0"/>
              </a:rPr>
            </a:br>
            <a:r>
              <a:rPr lang="en-US" sz="2800" dirty="0">
                <a:latin typeface="Candara" charset="0"/>
                <a:ea typeface="Candara" charset="0"/>
                <a:cs typeface="Candara" charset="0"/>
              </a:rPr>
              <a:t>John 15:18- 16:15    Our relationship with the world   </a:t>
            </a:r>
            <a:r>
              <a:rPr lang="en-US" sz="2800" dirty="0" smtClean="0">
                <a:latin typeface="Candara" charset="0"/>
                <a:ea typeface="Candara" charset="0"/>
                <a:cs typeface="Candara" charset="0"/>
              </a:rPr>
              <a:t>Remember, Testify</a:t>
            </a:r>
          </a:p>
          <a:p>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b="1" dirty="0">
                <a:latin typeface="Candara" charset="0"/>
                <a:ea typeface="Candara" charset="0"/>
                <a:cs typeface="Candara" charset="0"/>
              </a:rPr>
              <a:t>Why we should testify knowing we sometimes will be 				persecuted:</a:t>
            </a:r>
          </a:p>
        </p:txBody>
      </p:sp>
    </p:spTree>
    <p:extLst>
      <p:ext uri="{BB962C8B-B14F-4D97-AF65-F5344CB8AC3E}">
        <p14:creationId xmlns:p14="http://schemas.microsoft.com/office/powerpoint/2010/main" val="1651866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04800"/>
            <a:ext cx="11887200" cy="6553200"/>
          </a:xfrm>
        </p:spPr>
        <p:txBody>
          <a:bodyPr anchor="t"/>
          <a:lstStyle/>
          <a:p>
            <a:pPr marL="14288" indent="4763" algn="l"/>
            <a:r>
              <a:rPr lang="en-US" sz="2800" baseline="30000" dirty="0" smtClean="0">
                <a:solidFill>
                  <a:schemeClr val="tx1"/>
                </a:solidFill>
                <a:latin typeface="Candara" charset="0"/>
                <a:ea typeface="Candara" charset="0"/>
                <a:cs typeface="Candara" charset="0"/>
              </a:rPr>
              <a:t>18</a:t>
            </a:r>
            <a:r>
              <a:rPr lang="en-US" sz="2800" dirty="0" smtClean="0">
                <a:solidFill>
                  <a:schemeClr val="tx1"/>
                </a:solidFill>
                <a:latin typeface="Candara" charset="0"/>
                <a:ea typeface="Candara" charset="0"/>
                <a:cs typeface="Candara" charset="0"/>
              </a:rPr>
              <a:t> </a:t>
            </a:r>
            <a:r>
              <a:rPr lang="en-US" sz="2800" dirty="0">
                <a:solidFill>
                  <a:srgbClr val="FF0000"/>
                </a:solidFill>
                <a:latin typeface="Candara" charset="0"/>
                <a:ea typeface="Candara" charset="0"/>
                <a:cs typeface="Candara" charset="0"/>
              </a:rPr>
              <a:t>“If the world hates you, know that it has hated me before it hated you</a:t>
            </a:r>
            <a:r>
              <a:rPr lang="en-US" sz="2800" dirty="0">
                <a:solidFill>
                  <a:schemeClr val="tx1"/>
                </a:solidFill>
                <a:latin typeface="Candara" charset="0"/>
                <a:ea typeface="Candara" charset="0"/>
                <a:cs typeface="Candara" charset="0"/>
              </a:rPr>
              <a:t>. </a:t>
            </a:r>
            <a:r>
              <a:rPr lang="en-US" sz="2800" baseline="30000" dirty="0">
                <a:solidFill>
                  <a:schemeClr val="tx1"/>
                </a:solidFill>
                <a:latin typeface="Candara" charset="0"/>
                <a:ea typeface="Candara" charset="0"/>
                <a:cs typeface="Candara" charset="0"/>
              </a:rPr>
              <a:t>19</a:t>
            </a:r>
            <a:r>
              <a:rPr lang="en-US" sz="2800" dirty="0">
                <a:solidFill>
                  <a:schemeClr val="tx1"/>
                </a:solidFill>
                <a:latin typeface="Candara" charset="0"/>
                <a:ea typeface="Candara" charset="0"/>
                <a:cs typeface="Candara" charset="0"/>
              </a:rPr>
              <a:t> If you were of the world, the world would love you as its own; but because you are not of the world, but I chose you out of the world, therefore the world hates you. </a:t>
            </a:r>
            <a:r>
              <a:rPr lang="en-US" sz="2800" baseline="30000" dirty="0">
                <a:solidFill>
                  <a:schemeClr val="tx1"/>
                </a:solidFill>
                <a:latin typeface="Candara" charset="0"/>
                <a:ea typeface="Candara" charset="0"/>
                <a:cs typeface="Candara" charset="0"/>
              </a:rPr>
              <a:t>20</a:t>
            </a:r>
            <a:r>
              <a:rPr lang="en-US" sz="2800" dirty="0">
                <a:solidFill>
                  <a:schemeClr val="tx1"/>
                </a:solidFill>
                <a:latin typeface="Candara" charset="0"/>
                <a:ea typeface="Candara" charset="0"/>
                <a:cs typeface="Candara" charset="0"/>
              </a:rPr>
              <a:t> Remember the word that I said to you: A servant is not greater than his master.’ </a:t>
            </a:r>
            <a:r>
              <a:rPr lang="en-US" sz="2800" dirty="0">
                <a:solidFill>
                  <a:srgbClr val="FF0000"/>
                </a:solidFill>
                <a:latin typeface="Candara" charset="0"/>
                <a:ea typeface="Candara" charset="0"/>
                <a:cs typeface="Candara" charset="0"/>
              </a:rPr>
              <a:t>If they persecuted me, they will also persecute you</a:t>
            </a:r>
            <a:r>
              <a:rPr lang="en-US" sz="2800" dirty="0">
                <a:solidFill>
                  <a:schemeClr val="tx1"/>
                </a:solidFill>
                <a:latin typeface="Candara" charset="0"/>
                <a:ea typeface="Candara" charset="0"/>
                <a:cs typeface="Candara" charset="0"/>
              </a:rPr>
              <a:t>. If they kept my word, they will also keep yours. </a:t>
            </a:r>
            <a:r>
              <a:rPr lang="en-US" sz="2800" baseline="30000" dirty="0">
                <a:solidFill>
                  <a:schemeClr val="tx1"/>
                </a:solidFill>
                <a:latin typeface="Candara" charset="0"/>
                <a:ea typeface="Candara" charset="0"/>
                <a:cs typeface="Candara" charset="0"/>
              </a:rPr>
              <a:t>21</a:t>
            </a:r>
            <a:r>
              <a:rPr lang="en-US" sz="2800" dirty="0">
                <a:solidFill>
                  <a:schemeClr val="tx1"/>
                </a:solidFill>
                <a:latin typeface="Candara" charset="0"/>
                <a:ea typeface="Candara" charset="0"/>
                <a:cs typeface="Candara" charset="0"/>
              </a:rPr>
              <a:t> But all these things they will do to you on account of my name, because </a:t>
            </a:r>
            <a:r>
              <a:rPr lang="en-US" sz="2800" dirty="0">
                <a:solidFill>
                  <a:srgbClr val="FF0000"/>
                </a:solidFill>
                <a:latin typeface="Candara" charset="0"/>
                <a:ea typeface="Candara" charset="0"/>
                <a:cs typeface="Candara" charset="0"/>
              </a:rPr>
              <a:t>they do not know him who sent me. </a:t>
            </a:r>
            <a:r>
              <a:rPr lang="en-US" sz="2800" baseline="30000" dirty="0">
                <a:solidFill>
                  <a:schemeClr val="tx1"/>
                </a:solidFill>
                <a:latin typeface="Candara" charset="0"/>
                <a:ea typeface="Candara" charset="0"/>
                <a:cs typeface="Candara" charset="0"/>
              </a:rPr>
              <a:t>22</a:t>
            </a:r>
            <a:r>
              <a:rPr lang="en-US" sz="2800" dirty="0">
                <a:solidFill>
                  <a:schemeClr val="tx1"/>
                </a:solidFill>
                <a:latin typeface="Candara" charset="0"/>
                <a:ea typeface="Candara" charset="0"/>
                <a:cs typeface="Candara" charset="0"/>
              </a:rPr>
              <a:t> If I had not come and spoken to them, they would not have been guilty of sin, but now they have no excuse for their sin. </a:t>
            </a:r>
            <a:r>
              <a:rPr lang="en-US" sz="2800" baseline="30000" dirty="0">
                <a:solidFill>
                  <a:schemeClr val="tx1"/>
                </a:solidFill>
                <a:latin typeface="Candara" charset="0"/>
                <a:ea typeface="Candara" charset="0"/>
                <a:cs typeface="Candara" charset="0"/>
              </a:rPr>
              <a:t>23</a:t>
            </a:r>
            <a:r>
              <a:rPr lang="en-US" sz="2800" dirty="0">
                <a:solidFill>
                  <a:schemeClr val="tx1"/>
                </a:solidFill>
                <a:latin typeface="Candara" charset="0"/>
                <a:ea typeface="Candara" charset="0"/>
                <a:cs typeface="Candara" charset="0"/>
              </a:rPr>
              <a:t> </a:t>
            </a:r>
            <a:r>
              <a:rPr lang="en-US" sz="2800" dirty="0">
                <a:solidFill>
                  <a:srgbClr val="FF0000"/>
                </a:solidFill>
                <a:latin typeface="Candara" charset="0"/>
                <a:ea typeface="Candara" charset="0"/>
                <a:cs typeface="Candara" charset="0"/>
              </a:rPr>
              <a:t>Whoever hates me hates my Father also</a:t>
            </a:r>
            <a:r>
              <a:rPr lang="en-US" sz="2800" dirty="0">
                <a:solidFill>
                  <a:schemeClr val="tx1"/>
                </a:solidFill>
                <a:latin typeface="Candara" charset="0"/>
                <a:ea typeface="Candara" charset="0"/>
                <a:cs typeface="Candara" charset="0"/>
              </a:rPr>
              <a:t>. </a:t>
            </a:r>
            <a:r>
              <a:rPr lang="en-US" sz="2800" baseline="30000" dirty="0">
                <a:solidFill>
                  <a:schemeClr val="tx1"/>
                </a:solidFill>
                <a:latin typeface="Candara" charset="0"/>
                <a:ea typeface="Candara" charset="0"/>
                <a:cs typeface="Candara" charset="0"/>
              </a:rPr>
              <a:t>24</a:t>
            </a:r>
            <a:r>
              <a:rPr lang="en-US" sz="2800" dirty="0">
                <a:solidFill>
                  <a:schemeClr val="tx1"/>
                </a:solidFill>
                <a:latin typeface="Candara" charset="0"/>
                <a:ea typeface="Candara" charset="0"/>
                <a:cs typeface="Candara" charset="0"/>
              </a:rPr>
              <a:t> If I had not done among them the works that no one else did, they would not be guilty of sin, but now they have seen and hated both me and my Father. </a:t>
            </a:r>
            <a:r>
              <a:rPr lang="en-US" sz="2800" baseline="30000" dirty="0">
                <a:solidFill>
                  <a:schemeClr val="tx1"/>
                </a:solidFill>
                <a:latin typeface="Candara" charset="0"/>
                <a:ea typeface="Candara" charset="0"/>
                <a:cs typeface="Candara" charset="0"/>
              </a:rPr>
              <a:t>25</a:t>
            </a:r>
            <a:r>
              <a:rPr lang="en-US" sz="2800" dirty="0">
                <a:solidFill>
                  <a:schemeClr val="tx1"/>
                </a:solidFill>
                <a:latin typeface="Candara" charset="0"/>
                <a:ea typeface="Candara" charset="0"/>
                <a:cs typeface="Candara" charset="0"/>
              </a:rPr>
              <a:t> But the word that is written in their Law must be fulfilled: </a:t>
            </a:r>
            <a:r>
              <a:rPr lang="en-US" sz="2800" dirty="0">
                <a:solidFill>
                  <a:srgbClr val="FF0000"/>
                </a:solidFill>
                <a:latin typeface="Candara" charset="0"/>
                <a:ea typeface="Candara" charset="0"/>
                <a:cs typeface="Candara" charset="0"/>
              </a:rPr>
              <a:t>They hated me without a cause</a:t>
            </a:r>
            <a:r>
              <a:rPr lang="en-US" sz="2800" dirty="0" smtClean="0">
                <a:solidFill>
                  <a:srgbClr val="FF0000"/>
                </a:solidFill>
                <a:latin typeface="Candara" charset="0"/>
                <a:ea typeface="Candara" charset="0"/>
                <a:cs typeface="Candara" charset="0"/>
              </a:rPr>
              <a:t>.’                                   </a:t>
            </a:r>
            <a:r>
              <a:rPr lang="en-US" sz="2800" dirty="0" smtClean="0">
                <a:solidFill>
                  <a:schemeClr val="tx1"/>
                </a:solidFill>
                <a:latin typeface="Candara" charset="0"/>
                <a:ea typeface="Candara" charset="0"/>
                <a:cs typeface="Candara" charset="0"/>
              </a:rPr>
              <a:t>John </a:t>
            </a:r>
            <a:r>
              <a:rPr lang="en-US" sz="2800" dirty="0">
                <a:solidFill>
                  <a:schemeClr val="tx1"/>
                </a:solidFill>
                <a:latin typeface="Candara" charset="0"/>
                <a:ea typeface="Candara" charset="0"/>
                <a:cs typeface="Candara" charset="0"/>
              </a:rPr>
              <a:t>15:18-25 (ESV) </a:t>
            </a:r>
          </a:p>
        </p:txBody>
      </p:sp>
    </p:spTree>
    <p:extLst>
      <p:ext uri="{BB962C8B-B14F-4D97-AF65-F5344CB8AC3E}">
        <p14:creationId xmlns:p14="http://schemas.microsoft.com/office/powerpoint/2010/main" val="2045203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latin typeface="Candara" charset="0"/>
                <a:ea typeface="Candara" charset="0"/>
                <a:cs typeface="Candara" charset="0"/>
              </a:rPr>
              <a:t>Christ Alone (</a:t>
            </a:r>
            <a:r>
              <a:rPr lang="en-US" b="1" i="1" dirty="0" err="1">
                <a:latin typeface="Candara" charset="0"/>
                <a:ea typeface="Candara" charset="0"/>
                <a:cs typeface="Candara" charset="0"/>
              </a:rPr>
              <a:t>Solus</a:t>
            </a:r>
            <a:r>
              <a:rPr lang="en-US" b="1" i="1" dirty="0">
                <a:latin typeface="Candara" charset="0"/>
                <a:ea typeface="Candara" charset="0"/>
                <a:cs typeface="Candara" charset="0"/>
              </a:rPr>
              <a:t> </a:t>
            </a:r>
            <a:r>
              <a:rPr lang="en-US" b="1" i="1" dirty="0" err="1">
                <a:latin typeface="Candara" charset="0"/>
                <a:ea typeface="Candara" charset="0"/>
                <a:cs typeface="Candara" charset="0"/>
              </a:rPr>
              <a:t>Christus</a:t>
            </a:r>
            <a:r>
              <a:rPr lang="en-US" b="1" i="1" dirty="0">
                <a:latin typeface="Candara" charset="0"/>
                <a:ea typeface="Candara" charset="0"/>
                <a:cs typeface="Candara" charset="0"/>
              </a:rPr>
              <a:t>)</a:t>
            </a:r>
            <a:endParaRPr lang="en-US" b="1" i="1" dirty="0">
              <a:effectLst>
                <a:outerShdw blurRad="38100" dist="38100" dir="2700000" algn="tl">
                  <a:srgbClr val="DDDDDD"/>
                </a:outerShdw>
              </a:effectLst>
              <a:latin typeface="Candara" charset="0"/>
              <a:ea typeface="Candara" charset="0"/>
              <a:cs typeface="Candara"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Candara" charset="0"/>
                <a:cs typeface="Candara" charset="0"/>
              </a:rPr>
              <a:t>Five </a:t>
            </a:r>
            <a:r>
              <a:rPr lang="en-US" b="1" i="1" dirty="0" err="1" smtClean="0">
                <a:effectLst>
                  <a:outerShdw blurRad="38100" dist="38100" dir="2700000" algn="tl">
                    <a:srgbClr val="DDDDDD"/>
                  </a:outerShdw>
                </a:effectLst>
                <a:latin typeface="Candara" charset="0"/>
                <a:ea typeface="Candara" charset="0"/>
                <a:cs typeface="Candara" charset="0"/>
              </a:rPr>
              <a:t>Solas</a:t>
            </a:r>
            <a:r>
              <a:rPr lang="en-US" b="1" i="1" dirty="0" smtClean="0">
                <a:effectLst>
                  <a:outerShdw blurRad="38100" dist="38100" dir="2700000" algn="tl">
                    <a:srgbClr val="DDDDDD"/>
                  </a:outerShdw>
                </a:effectLst>
                <a:latin typeface="Candara" charset="0"/>
                <a:ea typeface="Candara" charset="0"/>
                <a:cs typeface="Candara" charset="0"/>
              </a:rPr>
              <a:t> Series [</a:t>
            </a:r>
            <a:r>
              <a:rPr lang="en-US" b="1" i="1" dirty="0">
                <a:effectLst>
                  <a:outerShdw blurRad="38100" dist="38100" dir="2700000" algn="tl">
                    <a:srgbClr val="DDDDDD"/>
                  </a:outerShdw>
                </a:effectLst>
                <a:latin typeface="Candara" charset="0"/>
                <a:ea typeface="Candara" charset="0"/>
                <a:cs typeface="Candara" charset="0"/>
              </a:rPr>
              <a:t>2</a:t>
            </a:r>
            <a:r>
              <a:rPr lang="en-US" b="1" i="1" dirty="0" smtClean="0">
                <a:effectLst>
                  <a:outerShdw blurRad="38100" dist="38100" dir="2700000" algn="tl">
                    <a:srgbClr val="DDDDDD"/>
                  </a:outerShdw>
                </a:effectLst>
                <a:latin typeface="Candara" charset="0"/>
                <a:ea typeface="Candara" charset="0"/>
                <a:cs typeface="Candara" charset="0"/>
              </a:rPr>
              <a:t>]</a:t>
            </a:r>
            <a:endParaRPr lang="en-US" b="1" i="1" dirty="0">
              <a:effectLst>
                <a:outerShdw blurRad="38100" dist="38100" dir="2700000" algn="tl">
                  <a:srgbClr val="DDDDDD"/>
                </a:outerShdw>
              </a:effectLst>
              <a:latin typeface="Candara" charset="0"/>
              <a:ea typeface="Candara" charset="0"/>
              <a:cs typeface="Candara" charset="0"/>
            </a:endParaRPr>
          </a:p>
          <a:p>
            <a:pPr marL="0" indent="0" algn="ctr" eaLnBrk="1" hangingPunct="1">
              <a:buNone/>
              <a:defRPr/>
            </a:pPr>
            <a:r>
              <a:rPr lang="en-US" i="1" dirty="0" smtClean="0">
                <a:effectLst>
                  <a:outerShdw blurRad="38100" dist="38100" dir="2700000" algn="tl">
                    <a:srgbClr val="DDDDDD"/>
                  </a:outerShdw>
                </a:effectLst>
                <a:latin typeface="Candara" charset="0"/>
                <a:ea typeface="Candara" charset="0"/>
                <a:cs typeface="Candara" charset="0"/>
              </a:rPr>
              <a:t>Selected Scriptures</a:t>
            </a:r>
          </a:p>
          <a:p>
            <a:pPr marL="0" indent="0" algn="ctr" eaLnBrk="1" hangingPunct="1">
              <a:buNone/>
              <a:defRPr/>
            </a:pPr>
            <a:r>
              <a:rPr lang="en-US" b="1" dirty="0" smtClean="0">
                <a:latin typeface="Candara" charset="0"/>
                <a:ea typeface="Candara" charset="0"/>
                <a:cs typeface="Candara" charset="0"/>
              </a:rPr>
              <a:t>©</a:t>
            </a:r>
            <a:r>
              <a:rPr lang="en-US" dirty="0" smtClean="0">
                <a:latin typeface="Candara" charset="0"/>
                <a:ea typeface="Candara" charset="0"/>
                <a:cs typeface="Candara" charset="0"/>
              </a:rPr>
              <a:t> </a:t>
            </a:r>
            <a:r>
              <a:rPr lang="en-US" b="1" dirty="0" smtClean="0">
                <a:effectLst>
                  <a:outerShdw blurRad="38100" dist="38100" dir="2700000" algn="tl">
                    <a:srgbClr val="DDDDDD"/>
                  </a:outerShdw>
                </a:effectLst>
                <a:latin typeface="Candara" charset="0"/>
                <a:ea typeface="Candara" charset="0"/>
                <a:cs typeface="Candara" charset="0"/>
              </a:rPr>
              <a:t>November 5, 2017</a:t>
            </a:r>
          </a:p>
          <a:p>
            <a:pPr algn="ctr">
              <a:buFontTx/>
              <a:buNone/>
              <a:defRPr/>
            </a:pPr>
            <a:r>
              <a:rPr lang="en-US" b="1" i="1" dirty="0" smtClean="0">
                <a:effectLst>
                  <a:outerShdw blurRad="38100" dist="38100" dir="2700000" algn="tl">
                    <a:srgbClr val="DDDDDD"/>
                  </a:outerShdw>
                </a:effectLst>
                <a:latin typeface="Candara" charset="0"/>
                <a:ea typeface="Candara" charset="0"/>
                <a:cs typeface="Candara" charset="0"/>
              </a:rPr>
              <a:t>  </a:t>
            </a:r>
            <a:r>
              <a:rPr lang="en-US" b="1" i="1" dirty="0">
                <a:effectLst>
                  <a:outerShdw blurRad="38100" dist="38100" dir="2700000" algn="tl">
                    <a:srgbClr val="DDDDDD"/>
                  </a:outerShdw>
                </a:effectLst>
                <a:latin typeface="Candara" charset="0"/>
                <a:ea typeface="Candara" charset="0"/>
                <a:cs typeface="Candara" charset="0"/>
              </a:rPr>
              <a:t>Wade </a:t>
            </a:r>
            <a:r>
              <a:rPr lang="en-US" b="1" i="1" dirty="0" smtClean="0">
                <a:effectLst>
                  <a:outerShdw blurRad="38100" dist="38100" dir="2700000" algn="tl">
                    <a:srgbClr val="DDDDDD"/>
                  </a:outerShdw>
                </a:effectLst>
                <a:latin typeface="Candara" charset="0"/>
                <a:ea typeface="Candara" charset="0"/>
                <a:cs typeface="Candara" charset="0"/>
              </a:rPr>
              <a:t>Harlan</a:t>
            </a:r>
            <a:endParaRPr lang="en-US" i="1" dirty="0">
              <a:effectLst>
                <a:outerShdw blurRad="38100" dist="38100" dir="2700000" algn="tl">
                  <a:srgbClr val="DDDDDD"/>
                </a:outerShdw>
              </a:effectLst>
              <a:latin typeface="Candara" charset="0"/>
              <a:ea typeface="Candara" charset="0"/>
              <a:cs typeface="Candara" charset="0"/>
            </a:endParaRPr>
          </a:p>
        </p:txBody>
      </p:sp>
    </p:spTree>
    <p:extLst>
      <p:ext uri="{BB962C8B-B14F-4D97-AF65-F5344CB8AC3E}">
        <p14:creationId xmlns:p14="http://schemas.microsoft.com/office/powerpoint/2010/main" val="2006660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04800"/>
            <a:ext cx="11887200" cy="6553200"/>
          </a:xfrm>
        </p:spPr>
        <p:txBody>
          <a:bodyPr anchor="t"/>
          <a:lstStyle/>
          <a:p>
            <a:pPr marL="14288" indent="4763" algn="l"/>
            <a:r>
              <a:rPr lang="en-US" sz="2800" baseline="30000" dirty="0" smtClean="0">
                <a:solidFill>
                  <a:schemeClr val="tx1"/>
                </a:solidFill>
                <a:latin typeface="Candara" charset="0"/>
                <a:ea typeface="Candara" charset="0"/>
                <a:cs typeface="Candara" charset="0"/>
              </a:rPr>
              <a:t>26</a:t>
            </a:r>
            <a:r>
              <a:rPr lang="en-US" sz="2800" dirty="0" smtClean="0">
                <a:solidFill>
                  <a:schemeClr val="tx1"/>
                </a:solidFill>
                <a:latin typeface="Candara" charset="0"/>
                <a:ea typeface="Candara" charset="0"/>
                <a:cs typeface="Candara" charset="0"/>
              </a:rPr>
              <a:t> </a:t>
            </a:r>
            <a:r>
              <a:rPr lang="en-US" sz="2800" dirty="0">
                <a:solidFill>
                  <a:schemeClr val="tx1"/>
                </a:solidFill>
                <a:latin typeface="Candara" charset="0"/>
                <a:ea typeface="Candara" charset="0"/>
                <a:cs typeface="Candara" charset="0"/>
              </a:rPr>
              <a:t>“But when the Helper comes, whom I will send to you from the Father, the Spirit of truth, who proceeds from the Father, </a:t>
            </a:r>
            <a:r>
              <a:rPr lang="en-US" sz="2800" dirty="0">
                <a:solidFill>
                  <a:srgbClr val="FF0000"/>
                </a:solidFill>
                <a:latin typeface="Candara" charset="0"/>
                <a:ea typeface="Candara" charset="0"/>
                <a:cs typeface="Candara" charset="0"/>
              </a:rPr>
              <a:t>he will bear witness about me. </a:t>
            </a:r>
            <a:r>
              <a:rPr lang="en-US" sz="2800" baseline="30000" dirty="0">
                <a:solidFill>
                  <a:srgbClr val="FF0000"/>
                </a:solidFill>
                <a:latin typeface="Candara" charset="0"/>
                <a:ea typeface="Candara" charset="0"/>
                <a:cs typeface="Candara" charset="0"/>
              </a:rPr>
              <a:t>27</a:t>
            </a:r>
            <a:r>
              <a:rPr lang="en-US" sz="2800" dirty="0">
                <a:solidFill>
                  <a:srgbClr val="FF0000"/>
                </a:solidFill>
                <a:latin typeface="Candara" charset="0"/>
                <a:ea typeface="Candara" charset="0"/>
                <a:cs typeface="Candara" charset="0"/>
              </a:rPr>
              <a:t> And you also will bear witness, because you have been with me from the beginning</a:t>
            </a:r>
            <a:r>
              <a:rPr lang="en-US" sz="2800" dirty="0" smtClean="0">
                <a:solidFill>
                  <a:srgbClr val="FF0000"/>
                </a:solidFill>
                <a:latin typeface="Candara" charset="0"/>
                <a:ea typeface="Candara" charset="0"/>
                <a:cs typeface="Candara" charset="0"/>
              </a:rPr>
              <a:t>. </a:t>
            </a:r>
            <a:r>
              <a:rPr lang="en-US" sz="2800" baseline="30000" dirty="0" smtClean="0">
                <a:solidFill>
                  <a:schemeClr val="tx1"/>
                </a:solidFill>
                <a:latin typeface="Candara" charset="0"/>
                <a:ea typeface="Candara" charset="0"/>
                <a:cs typeface="Candara" charset="0"/>
              </a:rPr>
              <a:t>1</a:t>
            </a:r>
            <a:r>
              <a:rPr lang="en-US" sz="2800" dirty="0" smtClean="0">
                <a:solidFill>
                  <a:schemeClr val="tx1"/>
                </a:solidFill>
                <a:latin typeface="Candara" charset="0"/>
                <a:ea typeface="Candara" charset="0"/>
                <a:cs typeface="Candara" charset="0"/>
              </a:rPr>
              <a:t>“I </a:t>
            </a:r>
            <a:r>
              <a:rPr lang="en-US" sz="2800" dirty="0">
                <a:solidFill>
                  <a:schemeClr val="tx1"/>
                </a:solidFill>
                <a:latin typeface="Candara" charset="0"/>
                <a:ea typeface="Candara" charset="0"/>
                <a:cs typeface="Candara" charset="0"/>
              </a:rPr>
              <a:t>have said all these things to you </a:t>
            </a:r>
            <a:r>
              <a:rPr lang="en-US" sz="2800" dirty="0">
                <a:solidFill>
                  <a:srgbClr val="FF0000"/>
                </a:solidFill>
                <a:latin typeface="Candara" charset="0"/>
                <a:ea typeface="Candara" charset="0"/>
                <a:cs typeface="Candara" charset="0"/>
              </a:rPr>
              <a:t>to keep you from falling away</a:t>
            </a:r>
            <a:r>
              <a:rPr lang="en-US" sz="2800" dirty="0">
                <a:solidFill>
                  <a:schemeClr val="tx1"/>
                </a:solidFill>
                <a:latin typeface="Candara" charset="0"/>
                <a:ea typeface="Candara" charset="0"/>
                <a:cs typeface="Candara" charset="0"/>
              </a:rPr>
              <a:t>. </a:t>
            </a:r>
            <a:r>
              <a:rPr lang="en-US" sz="2800" baseline="30000" dirty="0">
                <a:solidFill>
                  <a:schemeClr val="tx1"/>
                </a:solidFill>
                <a:latin typeface="Candara" charset="0"/>
                <a:ea typeface="Candara" charset="0"/>
                <a:cs typeface="Candara" charset="0"/>
              </a:rPr>
              <a:t>2</a:t>
            </a:r>
            <a:r>
              <a:rPr lang="en-US" sz="2800" dirty="0">
                <a:solidFill>
                  <a:schemeClr val="tx1"/>
                </a:solidFill>
                <a:latin typeface="Candara" charset="0"/>
                <a:ea typeface="Candara" charset="0"/>
                <a:cs typeface="Candara" charset="0"/>
              </a:rPr>
              <a:t> They will put you out of the synagogues. Indeed, the hour is coming when whoever kills you will think he is offering service to God. </a:t>
            </a:r>
            <a:r>
              <a:rPr lang="en-US" sz="2800" baseline="30000" dirty="0">
                <a:solidFill>
                  <a:schemeClr val="tx1"/>
                </a:solidFill>
                <a:latin typeface="Candara" charset="0"/>
                <a:ea typeface="Candara" charset="0"/>
                <a:cs typeface="Candara" charset="0"/>
              </a:rPr>
              <a:t>3</a:t>
            </a:r>
            <a:r>
              <a:rPr lang="en-US" sz="2800" dirty="0">
                <a:solidFill>
                  <a:schemeClr val="tx1"/>
                </a:solidFill>
                <a:latin typeface="Candara" charset="0"/>
                <a:ea typeface="Candara" charset="0"/>
                <a:cs typeface="Candara" charset="0"/>
              </a:rPr>
              <a:t> And they will do these things because they have not known the Father, nor me. </a:t>
            </a:r>
            <a:r>
              <a:rPr lang="en-US" sz="2800" baseline="30000" dirty="0">
                <a:solidFill>
                  <a:schemeClr val="tx1"/>
                </a:solidFill>
                <a:latin typeface="Candara" charset="0"/>
                <a:ea typeface="Candara" charset="0"/>
                <a:cs typeface="Candara" charset="0"/>
              </a:rPr>
              <a:t>4</a:t>
            </a:r>
            <a:r>
              <a:rPr lang="en-US" sz="2800" dirty="0">
                <a:solidFill>
                  <a:schemeClr val="tx1"/>
                </a:solidFill>
                <a:latin typeface="Candara" charset="0"/>
                <a:ea typeface="Candara" charset="0"/>
                <a:cs typeface="Candara" charset="0"/>
              </a:rPr>
              <a:t> But I have said these things to you, that when their hour comes you may remember that I told them to </a:t>
            </a:r>
            <a:r>
              <a:rPr lang="en-US" sz="2800" dirty="0" smtClean="0">
                <a:solidFill>
                  <a:schemeClr val="tx1"/>
                </a:solidFill>
                <a:latin typeface="Candara" charset="0"/>
                <a:ea typeface="Candara" charset="0"/>
                <a:cs typeface="Candara" charset="0"/>
              </a:rPr>
              <a:t>you. “I </a:t>
            </a:r>
            <a:r>
              <a:rPr lang="en-US" sz="2800" dirty="0">
                <a:solidFill>
                  <a:schemeClr val="tx1"/>
                </a:solidFill>
                <a:latin typeface="Candara" charset="0"/>
                <a:ea typeface="Candara" charset="0"/>
                <a:cs typeface="Candara" charset="0"/>
              </a:rPr>
              <a:t>did not say these things to you from the beginning, because I was with you. </a:t>
            </a:r>
            <a:r>
              <a:rPr lang="en-US" sz="2800" baseline="30000" dirty="0" smtClean="0">
                <a:solidFill>
                  <a:schemeClr val="tx1"/>
                </a:solidFill>
                <a:latin typeface="Candara" charset="0"/>
                <a:ea typeface="Candara" charset="0"/>
                <a:cs typeface="Candara" charset="0"/>
              </a:rPr>
              <a:t>5</a:t>
            </a:r>
            <a:r>
              <a:rPr lang="en-US" sz="2800" dirty="0" smtClean="0">
                <a:solidFill>
                  <a:schemeClr val="tx1"/>
                </a:solidFill>
                <a:latin typeface="Candara" charset="0"/>
                <a:ea typeface="Candara" charset="0"/>
                <a:cs typeface="Candara" charset="0"/>
              </a:rPr>
              <a:t> But </a:t>
            </a:r>
            <a:r>
              <a:rPr lang="en-US" sz="2800" dirty="0">
                <a:solidFill>
                  <a:schemeClr val="tx1"/>
                </a:solidFill>
                <a:latin typeface="Candara" charset="0"/>
                <a:ea typeface="Candara" charset="0"/>
                <a:cs typeface="Candara" charset="0"/>
              </a:rPr>
              <a:t>now I am going to him who sent me, and none of you asks me, ‘Where are you going?’ </a:t>
            </a:r>
            <a:r>
              <a:rPr lang="en-US" sz="2800" baseline="30000" dirty="0" smtClean="0">
                <a:solidFill>
                  <a:schemeClr val="tx1"/>
                </a:solidFill>
                <a:latin typeface="Candara" charset="0"/>
                <a:ea typeface="Candara" charset="0"/>
                <a:cs typeface="Candara" charset="0"/>
              </a:rPr>
              <a:t>6</a:t>
            </a:r>
            <a:r>
              <a:rPr lang="en-US" sz="2800" dirty="0" smtClean="0">
                <a:solidFill>
                  <a:schemeClr val="tx1"/>
                </a:solidFill>
                <a:latin typeface="Candara" charset="0"/>
                <a:ea typeface="Candara" charset="0"/>
                <a:cs typeface="Candara" charset="0"/>
              </a:rPr>
              <a:t>But </a:t>
            </a:r>
            <a:r>
              <a:rPr lang="en-US" sz="2800" dirty="0">
                <a:solidFill>
                  <a:schemeClr val="tx1"/>
                </a:solidFill>
                <a:latin typeface="Candara" charset="0"/>
                <a:ea typeface="Candara" charset="0"/>
                <a:cs typeface="Candara" charset="0"/>
              </a:rPr>
              <a:t>because I have said these things to you, sorrow has filled your heart. </a:t>
            </a:r>
            <a:r>
              <a:rPr lang="en-US" sz="2800" baseline="30000" dirty="0" smtClean="0">
                <a:solidFill>
                  <a:schemeClr val="tx1"/>
                </a:solidFill>
                <a:latin typeface="Candara" charset="0"/>
                <a:ea typeface="Candara" charset="0"/>
                <a:cs typeface="Candara" charset="0"/>
              </a:rPr>
              <a:t>7</a:t>
            </a:r>
            <a:r>
              <a:rPr lang="en-US" sz="2800" dirty="0" smtClean="0">
                <a:solidFill>
                  <a:schemeClr val="tx1"/>
                </a:solidFill>
                <a:latin typeface="Candara" charset="0"/>
                <a:ea typeface="Candara" charset="0"/>
                <a:cs typeface="Candara" charset="0"/>
              </a:rPr>
              <a:t>Nevertheless</a:t>
            </a:r>
            <a:r>
              <a:rPr lang="en-US" sz="2800" dirty="0">
                <a:solidFill>
                  <a:schemeClr val="tx1"/>
                </a:solidFill>
                <a:latin typeface="Candara" charset="0"/>
                <a:ea typeface="Candara" charset="0"/>
                <a:cs typeface="Candara" charset="0"/>
              </a:rPr>
              <a:t>, I tell you the truth: </a:t>
            </a:r>
            <a:r>
              <a:rPr lang="en-US" sz="2800" dirty="0">
                <a:solidFill>
                  <a:srgbClr val="FF0000"/>
                </a:solidFill>
                <a:latin typeface="Candara" charset="0"/>
                <a:ea typeface="Candara" charset="0"/>
                <a:cs typeface="Candara" charset="0"/>
              </a:rPr>
              <a:t>it is to your advantage that I go away</a:t>
            </a:r>
            <a:r>
              <a:rPr lang="en-US" sz="2800" dirty="0">
                <a:solidFill>
                  <a:schemeClr val="tx1"/>
                </a:solidFill>
                <a:latin typeface="Candara" charset="0"/>
                <a:ea typeface="Candara" charset="0"/>
                <a:cs typeface="Candara" charset="0"/>
              </a:rPr>
              <a:t>, for if I do not go away, </a:t>
            </a:r>
            <a:r>
              <a:rPr lang="en-US" sz="2800" dirty="0" smtClean="0">
                <a:solidFill>
                  <a:srgbClr val="FF0000"/>
                </a:solidFill>
                <a:latin typeface="Candara" charset="0"/>
                <a:ea typeface="Candara" charset="0"/>
                <a:cs typeface="Candara" charset="0"/>
              </a:rPr>
              <a:t>the Helper </a:t>
            </a:r>
            <a:r>
              <a:rPr lang="en-US" sz="2800" dirty="0" smtClean="0">
                <a:solidFill>
                  <a:schemeClr val="tx1"/>
                </a:solidFill>
                <a:latin typeface="Candara" charset="0"/>
                <a:ea typeface="Candara" charset="0"/>
                <a:cs typeface="Candara" charset="0"/>
              </a:rPr>
              <a:t>will </a:t>
            </a:r>
            <a:r>
              <a:rPr lang="en-US" sz="2800" dirty="0">
                <a:solidFill>
                  <a:schemeClr val="tx1"/>
                </a:solidFill>
                <a:latin typeface="Candara" charset="0"/>
                <a:ea typeface="Candara" charset="0"/>
                <a:cs typeface="Candara" charset="0"/>
              </a:rPr>
              <a:t>not come to you. But if I </a:t>
            </a:r>
            <a:r>
              <a:rPr lang="en-US" sz="2800" dirty="0" smtClean="0">
                <a:solidFill>
                  <a:schemeClr val="tx1"/>
                </a:solidFill>
                <a:latin typeface="Candara" charset="0"/>
                <a:ea typeface="Candara" charset="0"/>
                <a:cs typeface="Candara" charset="0"/>
              </a:rPr>
              <a:t>go</a:t>
            </a:r>
            <a:r>
              <a:rPr lang="en-US" sz="2800" dirty="0">
                <a:solidFill>
                  <a:schemeClr val="tx1"/>
                </a:solidFill>
                <a:latin typeface="Candara" charset="0"/>
                <a:ea typeface="Candara" charset="0"/>
                <a:cs typeface="Candara" charset="0"/>
              </a:rPr>
              <a:t>, I will send him to you</a:t>
            </a:r>
            <a:r>
              <a:rPr lang="en-US" sz="2800" dirty="0" smtClean="0">
                <a:solidFill>
                  <a:schemeClr val="tx1"/>
                </a:solidFill>
                <a:latin typeface="Candara" charset="0"/>
                <a:ea typeface="Candara" charset="0"/>
                <a:cs typeface="Candara" charset="0"/>
              </a:rPr>
              <a:t>.</a:t>
            </a:r>
            <a:br>
              <a:rPr lang="en-US" sz="2800" dirty="0" smtClean="0">
                <a:solidFill>
                  <a:schemeClr val="tx1"/>
                </a:solidFill>
                <a:latin typeface="Candara" charset="0"/>
                <a:ea typeface="Candara" charset="0"/>
                <a:cs typeface="Candara" charset="0"/>
              </a:rPr>
            </a:br>
            <a:r>
              <a:rPr lang="en-US" sz="2800" dirty="0">
                <a:solidFill>
                  <a:schemeClr val="tx1"/>
                </a:solidFill>
                <a:latin typeface="Candara" charset="0"/>
                <a:ea typeface="Candara" charset="0"/>
                <a:cs typeface="Candara" charset="0"/>
              </a:rPr>
              <a:t> </a:t>
            </a:r>
            <a:r>
              <a:rPr lang="en-US" sz="2800" dirty="0" smtClean="0">
                <a:solidFill>
                  <a:schemeClr val="tx1"/>
                </a:solidFill>
                <a:latin typeface="Candara" charset="0"/>
                <a:ea typeface="Candara" charset="0"/>
                <a:cs typeface="Candara" charset="0"/>
              </a:rPr>
              <a:t>									John </a:t>
            </a:r>
            <a:r>
              <a:rPr lang="en-US" sz="2800" dirty="0">
                <a:solidFill>
                  <a:schemeClr val="tx1"/>
                </a:solidFill>
                <a:latin typeface="Candara" charset="0"/>
                <a:ea typeface="Candara" charset="0"/>
                <a:cs typeface="Candara" charset="0"/>
              </a:rPr>
              <a:t>15:26 - 16:7 (ESV) </a:t>
            </a:r>
          </a:p>
        </p:txBody>
      </p:sp>
    </p:spTree>
    <p:extLst>
      <p:ext uri="{BB962C8B-B14F-4D97-AF65-F5344CB8AC3E}">
        <p14:creationId xmlns:p14="http://schemas.microsoft.com/office/powerpoint/2010/main" val="796037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04800"/>
            <a:ext cx="11887200" cy="6553200"/>
          </a:xfrm>
        </p:spPr>
        <p:txBody>
          <a:bodyPr anchor="t"/>
          <a:lstStyle/>
          <a:p>
            <a:pPr marL="14288" indent="4763" algn="l"/>
            <a:r>
              <a:rPr lang="en-US" sz="2800" i="1" baseline="30000" dirty="0" smtClean="0">
                <a:solidFill>
                  <a:schemeClr val="tx1"/>
                </a:solidFill>
                <a:latin typeface="Candara" charset="0"/>
                <a:ea typeface="Candara" charset="0"/>
                <a:cs typeface="Candara" charset="0"/>
              </a:rPr>
              <a:t>8</a:t>
            </a:r>
            <a:r>
              <a:rPr lang="en-US" sz="2800" i="1" dirty="0" smtClean="0">
                <a:solidFill>
                  <a:schemeClr val="tx1"/>
                </a:solidFill>
                <a:latin typeface="Candara" charset="0"/>
                <a:ea typeface="Candara" charset="0"/>
                <a:cs typeface="Candara" charset="0"/>
              </a:rPr>
              <a:t> </a:t>
            </a:r>
            <a:r>
              <a:rPr lang="en-US" sz="2800" i="1" dirty="0">
                <a:solidFill>
                  <a:schemeClr val="tx1"/>
                </a:solidFill>
                <a:latin typeface="Candara" charset="0"/>
                <a:ea typeface="Candara" charset="0"/>
                <a:cs typeface="Candara" charset="0"/>
              </a:rPr>
              <a:t>And when he comes, </a:t>
            </a:r>
            <a:r>
              <a:rPr lang="en-US" sz="2800" i="1" dirty="0">
                <a:solidFill>
                  <a:srgbClr val="FF0000"/>
                </a:solidFill>
                <a:latin typeface="Candara" charset="0"/>
                <a:ea typeface="Candara" charset="0"/>
                <a:cs typeface="Candara" charset="0"/>
              </a:rPr>
              <a:t>he will convict the world concerning sin and righteousness and judgment</a:t>
            </a:r>
            <a:r>
              <a:rPr lang="en-US" sz="2800" i="1" dirty="0">
                <a:solidFill>
                  <a:schemeClr val="tx1"/>
                </a:solidFill>
                <a:latin typeface="Candara" charset="0"/>
                <a:ea typeface="Candara" charset="0"/>
                <a:cs typeface="Candara" charset="0"/>
              </a:rPr>
              <a:t>: </a:t>
            </a:r>
            <a:r>
              <a:rPr lang="en-US" sz="2800" i="1" baseline="30000" dirty="0">
                <a:solidFill>
                  <a:schemeClr val="tx1"/>
                </a:solidFill>
                <a:latin typeface="Candara" charset="0"/>
                <a:ea typeface="Candara" charset="0"/>
                <a:cs typeface="Candara" charset="0"/>
              </a:rPr>
              <a:t>9</a:t>
            </a:r>
            <a:r>
              <a:rPr lang="en-US" sz="2800" i="1" dirty="0">
                <a:solidFill>
                  <a:schemeClr val="tx1"/>
                </a:solidFill>
                <a:latin typeface="Candara" charset="0"/>
                <a:ea typeface="Candara" charset="0"/>
                <a:cs typeface="Candara" charset="0"/>
              </a:rPr>
              <a:t> concerning sin, because they do not believe in me; </a:t>
            </a:r>
            <a:r>
              <a:rPr lang="en-US" sz="2800" i="1" baseline="30000" dirty="0">
                <a:solidFill>
                  <a:schemeClr val="tx1"/>
                </a:solidFill>
                <a:latin typeface="Candara" charset="0"/>
                <a:ea typeface="Candara" charset="0"/>
                <a:cs typeface="Candara" charset="0"/>
              </a:rPr>
              <a:t>10</a:t>
            </a:r>
            <a:r>
              <a:rPr lang="en-US" sz="2800" i="1" dirty="0">
                <a:solidFill>
                  <a:schemeClr val="tx1"/>
                </a:solidFill>
                <a:latin typeface="Candara" charset="0"/>
                <a:ea typeface="Candara" charset="0"/>
                <a:cs typeface="Candara" charset="0"/>
              </a:rPr>
              <a:t> concerning righteousness, because I go to the Father, and you will see me no longer; </a:t>
            </a:r>
            <a:r>
              <a:rPr lang="en-US" sz="2800" i="1" baseline="30000" dirty="0">
                <a:solidFill>
                  <a:schemeClr val="tx1"/>
                </a:solidFill>
                <a:latin typeface="Candara" charset="0"/>
                <a:ea typeface="Candara" charset="0"/>
                <a:cs typeface="Candara" charset="0"/>
              </a:rPr>
              <a:t>11</a:t>
            </a:r>
            <a:r>
              <a:rPr lang="en-US" sz="2800" i="1" dirty="0">
                <a:solidFill>
                  <a:schemeClr val="tx1"/>
                </a:solidFill>
                <a:latin typeface="Candara" charset="0"/>
                <a:ea typeface="Candara" charset="0"/>
                <a:cs typeface="Candara" charset="0"/>
              </a:rPr>
              <a:t> concerning judgment, because the ruler of this world is judged.</a:t>
            </a:r>
            <a:r>
              <a:rPr lang="en-US" sz="2800" i="1" baseline="30000" dirty="0">
                <a:solidFill>
                  <a:schemeClr val="tx1"/>
                </a:solidFill>
                <a:latin typeface="Candara" charset="0"/>
                <a:ea typeface="Candara" charset="0"/>
                <a:cs typeface="Candara" charset="0"/>
              </a:rPr>
              <a:t>12</a:t>
            </a:r>
            <a:r>
              <a:rPr lang="en-US" sz="2800" i="1" dirty="0">
                <a:solidFill>
                  <a:schemeClr val="tx1"/>
                </a:solidFill>
                <a:latin typeface="Candara" charset="0"/>
                <a:ea typeface="Candara" charset="0"/>
                <a:cs typeface="Candara" charset="0"/>
              </a:rPr>
              <a:t> “I still have many things to say to you, but you cannot bear them now. </a:t>
            </a:r>
            <a:r>
              <a:rPr lang="en-US" sz="2800" i="1" baseline="30000" dirty="0">
                <a:solidFill>
                  <a:schemeClr val="tx1"/>
                </a:solidFill>
                <a:latin typeface="Candara" charset="0"/>
                <a:ea typeface="Candara" charset="0"/>
                <a:cs typeface="Candara" charset="0"/>
              </a:rPr>
              <a:t>13</a:t>
            </a:r>
            <a:r>
              <a:rPr lang="en-US" sz="2800" i="1" dirty="0">
                <a:solidFill>
                  <a:schemeClr val="tx1"/>
                </a:solidFill>
                <a:latin typeface="Candara" charset="0"/>
                <a:ea typeface="Candara" charset="0"/>
                <a:cs typeface="Candara" charset="0"/>
              </a:rPr>
              <a:t> When the Spirit of truth comes, </a:t>
            </a:r>
            <a:r>
              <a:rPr lang="en-US" sz="2800" i="1" dirty="0">
                <a:solidFill>
                  <a:srgbClr val="FF0000"/>
                </a:solidFill>
                <a:latin typeface="Candara" charset="0"/>
                <a:ea typeface="Candara" charset="0"/>
                <a:cs typeface="Candara" charset="0"/>
              </a:rPr>
              <a:t>he will guide you into all the truth</a:t>
            </a:r>
            <a:r>
              <a:rPr lang="en-US" sz="2800" i="1" dirty="0">
                <a:solidFill>
                  <a:schemeClr val="tx1"/>
                </a:solidFill>
                <a:latin typeface="Candara" charset="0"/>
                <a:ea typeface="Candara" charset="0"/>
                <a:cs typeface="Candara" charset="0"/>
              </a:rPr>
              <a:t>, for he will not speak on his own authority, but whatever </a:t>
            </a:r>
            <a:r>
              <a:rPr lang="en-US" sz="2800" i="1" dirty="0">
                <a:solidFill>
                  <a:srgbClr val="FF0000"/>
                </a:solidFill>
                <a:latin typeface="Candara" charset="0"/>
                <a:ea typeface="Candara" charset="0"/>
                <a:cs typeface="Candara" charset="0"/>
              </a:rPr>
              <a:t>he hears he will speak</a:t>
            </a:r>
            <a:r>
              <a:rPr lang="en-US" sz="2800" i="1" dirty="0">
                <a:solidFill>
                  <a:schemeClr val="tx1"/>
                </a:solidFill>
                <a:latin typeface="Candara" charset="0"/>
                <a:ea typeface="Candara" charset="0"/>
                <a:cs typeface="Candara" charset="0"/>
              </a:rPr>
              <a:t>, and </a:t>
            </a:r>
            <a:r>
              <a:rPr lang="en-US" sz="2800" i="1" dirty="0">
                <a:solidFill>
                  <a:srgbClr val="FF0000"/>
                </a:solidFill>
                <a:latin typeface="Candara" charset="0"/>
                <a:ea typeface="Candara" charset="0"/>
                <a:cs typeface="Candara" charset="0"/>
              </a:rPr>
              <a:t>he will declare to you the things that are to come</a:t>
            </a:r>
            <a:r>
              <a:rPr lang="en-US" sz="2800" i="1" dirty="0">
                <a:solidFill>
                  <a:schemeClr val="tx1"/>
                </a:solidFill>
                <a:latin typeface="Candara" charset="0"/>
                <a:ea typeface="Candara" charset="0"/>
                <a:cs typeface="Candara" charset="0"/>
              </a:rPr>
              <a:t>. </a:t>
            </a:r>
            <a:r>
              <a:rPr lang="en-US" sz="2800" i="1" baseline="30000" dirty="0">
                <a:solidFill>
                  <a:schemeClr val="tx1"/>
                </a:solidFill>
                <a:latin typeface="Candara" charset="0"/>
                <a:ea typeface="Candara" charset="0"/>
                <a:cs typeface="Candara" charset="0"/>
              </a:rPr>
              <a:t>14</a:t>
            </a:r>
            <a:r>
              <a:rPr lang="en-US" sz="2800" i="1" dirty="0">
                <a:solidFill>
                  <a:schemeClr val="tx1"/>
                </a:solidFill>
                <a:latin typeface="Candara" charset="0"/>
                <a:ea typeface="Candara" charset="0"/>
                <a:cs typeface="Candara" charset="0"/>
              </a:rPr>
              <a:t> He will glorify me, for he will take what is mine and declare it to you. </a:t>
            </a:r>
            <a:r>
              <a:rPr lang="en-US" sz="2800" i="1" baseline="30000" dirty="0">
                <a:solidFill>
                  <a:schemeClr val="tx1"/>
                </a:solidFill>
                <a:latin typeface="Candara" charset="0"/>
                <a:ea typeface="Candara" charset="0"/>
                <a:cs typeface="Candara" charset="0"/>
              </a:rPr>
              <a:t>15</a:t>
            </a:r>
            <a:r>
              <a:rPr lang="en-US" sz="2800" i="1" dirty="0">
                <a:solidFill>
                  <a:schemeClr val="tx1"/>
                </a:solidFill>
                <a:latin typeface="Candara" charset="0"/>
                <a:ea typeface="Candara" charset="0"/>
                <a:cs typeface="Candara" charset="0"/>
              </a:rPr>
              <a:t> All that the Father has is mine; therefore I said that </a:t>
            </a:r>
            <a:r>
              <a:rPr lang="en-US" sz="2800" i="1" dirty="0">
                <a:solidFill>
                  <a:srgbClr val="FF0000"/>
                </a:solidFill>
                <a:latin typeface="Candara" charset="0"/>
                <a:ea typeface="Candara" charset="0"/>
                <a:cs typeface="Candara" charset="0"/>
              </a:rPr>
              <a:t>he will </a:t>
            </a:r>
            <a:r>
              <a:rPr lang="en-US" sz="2800" i="1" dirty="0" smtClean="0">
                <a:solidFill>
                  <a:srgbClr val="FF0000"/>
                </a:solidFill>
                <a:latin typeface="Candara" charset="0"/>
                <a:ea typeface="Candara" charset="0"/>
                <a:cs typeface="Candara" charset="0"/>
              </a:rPr>
              <a:t>take </a:t>
            </a:r>
            <a:r>
              <a:rPr lang="en-US" sz="2800" i="1" dirty="0">
                <a:solidFill>
                  <a:srgbClr val="FF0000"/>
                </a:solidFill>
                <a:latin typeface="Candara" charset="0"/>
                <a:ea typeface="Candara" charset="0"/>
                <a:cs typeface="Candara" charset="0"/>
              </a:rPr>
              <a:t>what is mine and declare it to you</a:t>
            </a:r>
            <a:r>
              <a:rPr lang="en-US" sz="2800" i="1" dirty="0" smtClean="0">
                <a:solidFill>
                  <a:schemeClr val="tx1"/>
                </a:solidFill>
                <a:latin typeface="Candara" charset="0"/>
                <a:ea typeface="Candara" charset="0"/>
                <a:cs typeface="Candara" charset="0"/>
              </a:rPr>
              <a:t>.</a:t>
            </a:r>
            <a:r>
              <a:rPr lang="en-US" sz="2800" dirty="0" smtClean="0">
                <a:solidFill>
                  <a:schemeClr val="tx1"/>
                </a:solidFill>
                <a:latin typeface="Candara" charset="0"/>
                <a:ea typeface="Candara" charset="0"/>
                <a:cs typeface="Candara" charset="0"/>
              </a:rPr>
              <a:t/>
            </a:r>
            <a:br>
              <a:rPr lang="en-US" sz="2800" dirty="0" smtClean="0">
                <a:solidFill>
                  <a:schemeClr val="tx1"/>
                </a:solidFill>
                <a:latin typeface="Candara" charset="0"/>
                <a:ea typeface="Candara" charset="0"/>
                <a:cs typeface="Candara" charset="0"/>
              </a:rPr>
            </a:br>
            <a:r>
              <a:rPr lang="en-US" sz="2800" dirty="0">
                <a:solidFill>
                  <a:schemeClr val="tx1"/>
                </a:solidFill>
                <a:latin typeface="Candara" charset="0"/>
                <a:ea typeface="Candara" charset="0"/>
                <a:cs typeface="Candara" charset="0"/>
              </a:rPr>
              <a:t>	</a:t>
            </a:r>
            <a:r>
              <a:rPr lang="en-US" sz="2800" dirty="0" smtClean="0">
                <a:solidFill>
                  <a:schemeClr val="tx1"/>
                </a:solidFill>
                <a:latin typeface="Candara" charset="0"/>
                <a:ea typeface="Candara" charset="0"/>
                <a:cs typeface="Candara" charset="0"/>
              </a:rPr>
              <a:t>								 </a:t>
            </a:r>
            <a:r>
              <a:rPr lang="en-US" sz="2800" dirty="0">
                <a:solidFill>
                  <a:schemeClr val="tx1"/>
                </a:solidFill>
                <a:latin typeface="Candara" charset="0"/>
                <a:ea typeface="Candara" charset="0"/>
                <a:cs typeface="Candara" charset="0"/>
              </a:rPr>
              <a:t>John 16:8-15 (ESV) </a:t>
            </a:r>
            <a:endParaRPr lang="en-US" sz="280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1729552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04800"/>
            <a:ext cx="11887200" cy="6553200"/>
          </a:xfrm>
        </p:spPr>
        <p:txBody>
          <a:bodyPr anchor="t"/>
          <a:lstStyle/>
          <a:p>
            <a:pPr marL="403225" indent="-384175"/>
            <a:r>
              <a:rPr lang="en-US" sz="3200" b="1" dirty="0" smtClean="0">
                <a:latin typeface="Candara" charset="0"/>
                <a:ea typeface="Candara" charset="0"/>
                <a:cs typeface="Candara" charset="0"/>
              </a:rPr>
              <a:t>WHAT DOES THE BIBLE SAY ABOUT DEALING WITH INTOLERANCE?</a:t>
            </a:r>
            <a:endParaRPr lang="en-US" sz="2800" b="1" dirty="0">
              <a:latin typeface="Candara" charset="0"/>
              <a:ea typeface="Candara" charset="0"/>
              <a:cs typeface="Candara" charset="0"/>
            </a:endParaRPr>
          </a:p>
        </p:txBody>
      </p:sp>
      <p:sp>
        <p:nvSpPr>
          <p:cNvPr id="2" name="TextBox 1"/>
          <p:cNvSpPr txBox="1"/>
          <p:nvPr/>
        </p:nvSpPr>
        <p:spPr>
          <a:xfrm>
            <a:off x="152400" y="1066800"/>
            <a:ext cx="11887199" cy="4832092"/>
          </a:xfrm>
          <a:prstGeom prst="rect">
            <a:avLst/>
          </a:prstGeom>
          <a:noFill/>
        </p:spPr>
        <p:txBody>
          <a:bodyPr wrap="square" rtlCol="0">
            <a:spAutoFit/>
          </a:bodyPr>
          <a:lstStyle/>
          <a:p>
            <a:r>
              <a:rPr lang="en-US" sz="2800" dirty="0">
                <a:latin typeface="Candara" charset="0"/>
                <a:ea typeface="Candara" charset="0"/>
                <a:cs typeface="Candara" charset="0"/>
              </a:rPr>
              <a:t>John 15:1-11             </a:t>
            </a:r>
            <a:r>
              <a:rPr lang="en-US" sz="2800" dirty="0" smtClean="0">
                <a:latin typeface="Candara" charset="0"/>
                <a:ea typeface="Candara" charset="0"/>
                <a:cs typeface="Candara" charset="0"/>
              </a:rPr>
              <a:t> Our </a:t>
            </a:r>
            <a:r>
              <a:rPr lang="en-US" sz="2800" dirty="0">
                <a:latin typeface="Candara" charset="0"/>
                <a:ea typeface="Candara" charset="0"/>
                <a:cs typeface="Candara" charset="0"/>
              </a:rPr>
              <a:t>relationship w/ Christ – Abide in </a:t>
            </a:r>
            <a:r>
              <a:rPr lang="en-US" sz="2800" dirty="0" smtClean="0">
                <a:latin typeface="Candara" charset="0"/>
                <a:ea typeface="Candara" charset="0"/>
                <a:cs typeface="Candara" charset="0"/>
              </a:rPr>
              <a:t>Him </a:t>
            </a:r>
          </a:p>
          <a:p>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b="1" dirty="0" smtClean="0">
                <a:latin typeface="Candara" charset="0"/>
                <a:ea typeface="Candara" charset="0"/>
                <a:cs typeface="Candara" charset="0"/>
              </a:rPr>
              <a:t>Benefits</a:t>
            </a:r>
            <a:r>
              <a:rPr lang="en-US" sz="2800" dirty="0" smtClean="0">
                <a:latin typeface="Candara" charset="0"/>
                <a:ea typeface="Candara" charset="0"/>
                <a:cs typeface="Candara" charset="0"/>
              </a:rPr>
              <a:t>: bear fruit, you’ll be pruned, answered prayer</a:t>
            </a:r>
            <a:r>
              <a:rPr lang="en-US" sz="2800" dirty="0">
                <a:latin typeface="Candara" charset="0"/>
                <a:ea typeface="Candara" charset="0"/>
                <a:cs typeface="Candara" charset="0"/>
              </a:rPr>
              <a:t/>
            </a:r>
            <a:br>
              <a:rPr lang="en-US" sz="2800" dirty="0">
                <a:latin typeface="Candara" charset="0"/>
                <a:ea typeface="Candara" charset="0"/>
                <a:cs typeface="Candara" charset="0"/>
              </a:rPr>
            </a:br>
            <a:r>
              <a:rPr lang="en-US" sz="2800" dirty="0">
                <a:latin typeface="Candara" charset="0"/>
                <a:ea typeface="Candara" charset="0"/>
                <a:cs typeface="Candara" charset="0"/>
              </a:rPr>
              <a:t>John 15: 12-17 </a:t>
            </a:r>
            <a:r>
              <a:rPr lang="en-US" sz="2800" dirty="0" smtClean="0">
                <a:latin typeface="Candara" charset="0"/>
                <a:ea typeface="Candara" charset="0"/>
                <a:cs typeface="Candara" charset="0"/>
              </a:rPr>
              <a:t>         Our </a:t>
            </a:r>
            <a:r>
              <a:rPr lang="en-US" sz="2800" dirty="0">
                <a:latin typeface="Candara" charset="0"/>
                <a:ea typeface="Candara" charset="0"/>
                <a:cs typeface="Candara" charset="0"/>
              </a:rPr>
              <a:t>relationship w/ other Christians – Love One </a:t>
            </a:r>
            <a:r>
              <a:rPr lang="en-US" sz="2800" dirty="0" smtClean="0">
                <a:latin typeface="Candara" charset="0"/>
                <a:ea typeface="Candara" charset="0"/>
                <a:cs typeface="Candara" charset="0"/>
              </a:rPr>
              <a:t>Another</a:t>
            </a:r>
          </a:p>
          <a:p>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b="1" dirty="0" smtClean="0">
                <a:latin typeface="Candara" charset="0"/>
                <a:ea typeface="Candara" charset="0"/>
                <a:cs typeface="Candara" charset="0"/>
              </a:rPr>
              <a:t>Benefits</a:t>
            </a:r>
            <a:r>
              <a:rPr lang="en-US" sz="2800" dirty="0" smtClean="0">
                <a:latin typeface="Candara" charset="0"/>
                <a:ea typeface="Candara" charset="0"/>
                <a:cs typeface="Candara" charset="0"/>
              </a:rPr>
              <a:t>: fruit that lasts</a:t>
            </a:r>
            <a:r>
              <a:rPr lang="en-US" sz="2800" dirty="0">
                <a:latin typeface="Candara" charset="0"/>
                <a:ea typeface="Candara" charset="0"/>
                <a:cs typeface="Candara" charset="0"/>
              </a:rPr>
              <a:t/>
            </a:r>
            <a:br>
              <a:rPr lang="en-US" sz="2800" dirty="0">
                <a:latin typeface="Candara" charset="0"/>
                <a:ea typeface="Candara" charset="0"/>
                <a:cs typeface="Candara" charset="0"/>
              </a:rPr>
            </a:br>
            <a:r>
              <a:rPr lang="en-US" sz="2800" dirty="0">
                <a:latin typeface="Candara" charset="0"/>
                <a:ea typeface="Candara" charset="0"/>
                <a:cs typeface="Candara" charset="0"/>
              </a:rPr>
              <a:t>John 15:18- 16:15    Our relationship with the world   </a:t>
            </a:r>
            <a:r>
              <a:rPr lang="en-US" sz="2800" dirty="0" smtClean="0">
                <a:latin typeface="Candara" charset="0"/>
                <a:ea typeface="Candara" charset="0"/>
                <a:cs typeface="Candara" charset="0"/>
              </a:rPr>
              <a:t>Remember, Testify</a:t>
            </a:r>
          </a:p>
          <a:p>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b="1" dirty="0" smtClean="0">
                <a:latin typeface="Candara" charset="0"/>
                <a:ea typeface="Candara" charset="0"/>
                <a:cs typeface="Candara" charset="0"/>
              </a:rPr>
              <a:t>Why we should testify knowing we sometimes will be 				persecuted:</a:t>
            </a:r>
          </a:p>
          <a:p>
            <a:r>
              <a:rPr lang="en-US" sz="2800" b="1" dirty="0">
                <a:latin typeface="Candara" charset="0"/>
                <a:ea typeface="Candara" charset="0"/>
                <a:cs typeface="Candara" charset="0"/>
              </a:rPr>
              <a:t>	</a:t>
            </a:r>
            <a:r>
              <a:rPr lang="en-US" sz="2800" b="1" dirty="0" smtClean="0">
                <a:solidFill>
                  <a:srgbClr val="FF0000"/>
                </a:solidFill>
                <a:latin typeface="Candara" charset="0"/>
                <a:ea typeface="Candara" charset="0"/>
                <a:cs typeface="Candara" charset="0"/>
              </a:rPr>
              <a:t>- the Holy Spirit is with us and will help us!</a:t>
            </a:r>
          </a:p>
          <a:p>
            <a:r>
              <a:rPr lang="en-US" sz="2800" b="1" dirty="0">
                <a:solidFill>
                  <a:srgbClr val="FF0000"/>
                </a:solidFill>
                <a:latin typeface="Candara" charset="0"/>
                <a:ea typeface="Candara" charset="0"/>
                <a:cs typeface="Candara" charset="0"/>
              </a:rPr>
              <a:t>	</a:t>
            </a:r>
            <a:r>
              <a:rPr lang="en-US" sz="2800" b="1" dirty="0" smtClean="0">
                <a:solidFill>
                  <a:srgbClr val="FF0000"/>
                </a:solidFill>
                <a:latin typeface="Candara" charset="0"/>
                <a:ea typeface="Candara" charset="0"/>
                <a:cs typeface="Candara" charset="0"/>
              </a:rPr>
              <a:t>- the Holy Spirit will convict people of sin, righteousness and judgment</a:t>
            </a:r>
          </a:p>
          <a:p>
            <a:r>
              <a:rPr lang="en-US" sz="2800" b="1" dirty="0" smtClean="0">
                <a:solidFill>
                  <a:srgbClr val="FF0000"/>
                </a:solidFill>
                <a:latin typeface="Candara" charset="0"/>
                <a:ea typeface="Candara" charset="0"/>
                <a:cs typeface="Candara" charset="0"/>
              </a:rPr>
              <a:t>	- </a:t>
            </a:r>
            <a:r>
              <a:rPr lang="en-US" sz="2800" b="1" dirty="0">
                <a:solidFill>
                  <a:srgbClr val="FF0000"/>
                </a:solidFill>
                <a:latin typeface="Candara" charset="0"/>
                <a:ea typeface="Candara" charset="0"/>
                <a:cs typeface="Candara" charset="0"/>
              </a:rPr>
              <a:t>the Holy Spirit will </a:t>
            </a:r>
            <a:r>
              <a:rPr lang="en-US" sz="2800" b="1" dirty="0" smtClean="0">
                <a:solidFill>
                  <a:srgbClr val="FF0000"/>
                </a:solidFill>
                <a:latin typeface="Candara" charset="0"/>
                <a:ea typeface="Candara" charset="0"/>
                <a:cs typeface="Candara" charset="0"/>
              </a:rPr>
              <a:t>guide us into all the truth</a:t>
            </a:r>
          </a:p>
          <a:p>
            <a:r>
              <a:rPr lang="en-US" sz="2800" b="1" dirty="0">
                <a:solidFill>
                  <a:srgbClr val="FF0000"/>
                </a:solidFill>
                <a:latin typeface="Candara" charset="0"/>
                <a:ea typeface="Candara" charset="0"/>
                <a:cs typeface="Candara" charset="0"/>
              </a:rPr>
              <a:t>	</a:t>
            </a:r>
            <a:r>
              <a:rPr lang="en-US" sz="2800" b="1" dirty="0" smtClean="0">
                <a:solidFill>
                  <a:srgbClr val="FF0000"/>
                </a:solidFill>
                <a:latin typeface="Candara" charset="0"/>
                <a:ea typeface="Candara" charset="0"/>
                <a:cs typeface="Candara" charset="0"/>
              </a:rPr>
              <a:t>- </a:t>
            </a:r>
            <a:r>
              <a:rPr lang="en-US" sz="2800" b="1" dirty="0">
                <a:solidFill>
                  <a:srgbClr val="FF0000"/>
                </a:solidFill>
                <a:latin typeface="Candara" charset="0"/>
                <a:ea typeface="Candara" charset="0"/>
                <a:cs typeface="Candara" charset="0"/>
              </a:rPr>
              <a:t>the Holy Spirit will </a:t>
            </a:r>
            <a:r>
              <a:rPr lang="en-US" sz="2800" b="1" dirty="0" smtClean="0">
                <a:solidFill>
                  <a:srgbClr val="FF0000"/>
                </a:solidFill>
                <a:latin typeface="Candara" charset="0"/>
                <a:ea typeface="Candara" charset="0"/>
                <a:cs typeface="Candara" charset="0"/>
              </a:rPr>
              <a:t> make known to us the things of God</a:t>
            </a:r>
          </a:p>
        </p:txBody>
      </p:sp>
    </p:spTree>
    <p:extLst>
      <p:ext uri="{BB962C8B-B14F-4D97-AF65-F5344CB8AC3E}">
        <p14:creationId xmlns:p14="http://schemas.microsoft.com/office/powerpoint/2010/main" val="352875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599" y="911029"/>
            <a:ext cx="11895667" cy="5769746"/>
          </a:xfrm>
        </p:spPr>
        <p:txBody>
          <a:bodyPr/>
          <a:lstStyle/>
          <a:p>
            <a:pPr marL="0" indent="0">
              <a:spcBef>
                <a:spcPts val="0"/>
              </a:spcBef>
              <a:buNone/>
            </a:pPr>
            <a:endParaRPr lang="en-US" sz="2800" dirty="0">
              <a:latin typeface="Candara" charset="0"/>
              <a:ea typeface="Candara" charset="0"/>
              <a:cs typeface="Candara" charset="0"/>
            </a:endParaRPr>
          </a:p>
          <a:p>
            <a:pPr marL="514350" indent="-514350">
              <a:spcBef>
                <a:spcPts val="0"/>
              </a:spcBef>
              <a:buAutoNum type="arabicPeriod"/>
            </a:pPr>
            <a:r>
              <a:rPr lang="en-US" sz="2800" b="1" dirty="0" smtClean="0">
                <a:latin typeface="Candara" charset="0"/>
                <a:ea typeface="Candara" charset="0"/>
                <a:cs typeface="Candara" charset="0"/>
              </a:rPr>
              <a:t>What aspect of the reformation do you especially want to give thanks to God for?</a:t>
            </a:r>
          </a:p>
          <a:p>
            <a:pPr marL="514350" indent="-514350">
              <a:spcBef>
                <a:spcPts val="0"/>
              </a:spcBef>
              <a:buAutoNum type="arabicPeriod"/>
            </a:pPr>
            <a:endParaRPr lang="en-US" sz="2800" b="1" dirty="0">
              <a:latin typeface="Candara" charset="0"/>
              <a:ea typeface="Candara" charset="0"/>
              <a:cs typeface="Candara" charset="0"/>
            </a:endParaRPr>
          </a:p>
          <a:p>
            <a:pPr marL="514350" indent="-514350">
              <a:spcBef>
                <a:spcPts val="0"/>
              </a:spcBef>
              <a:buAutoNum type="arabicPeriod"/>
            </a:pPr>
            <a:r>
              <a:rPr lang="en-US" sz="2800" b="1" dirty="0">
                <a:latin typeface="Candara" charset="0"/>
                <a:ea typeface="Candara" charset="0"/>
                <a:cs typeface="Candara" charset="0"/>
              </a:rPr>
              <a:t>D</a:t>
            </a:r>
            <a:r>
              <a:rPr lang="en-US" sz="2800" b="1" dirty="0" smtClean="0">
                <a:latin typeface="Candara" charset="0"/>
                <a:ea typeface="Candara" charset="0"/>
                <a:cs typeface="Candara" charset="0"/>
              </a:rPr>
              <a:t>o you find the world’s definition of tolerance impacts the way you do or do not talk to others about spiritual matters? Do you sense God is saying something to you regarding this?</a:t>
            </a:r>
          </a:p>
        </p:txBody>
      </p:sp>
      <p:sp>
        <p:nvSpPr>
          <p:cNvPr id="6" name="TextBox 5"/>
          <p:cNvSpPr txBox="1"/>
          <p:nvPr/>
        </p:nvSpPr>
        <p:spPr>
          <a:xfrm>
            <a:off x="1371600" y="326254"/>
            <a:ext cx="9144000" cy="584775"/>
          </a:xfrm>
          <a:prstGeom prst="rect">
            <a:avLst/>
          </a:prstGeom>
          <a:noFill/>
        </p:spPr>
        <p:txBody>
          <a:bodyPr wrap="square" rtlCol="0">
            <a:spAutoFit/>
          </a:bodyPr>
          <a:lstStyle/>
          <a:p>
            <a:pPr algn="ctr"/>
            <a:r>
              <a:rPr lang="en-US" sz="3200" b="1" dirty="0" smtClean="0">
                <a:solidFill>
                  <a:srgbClr val="800000"/>
                </a:solidFill>
                <a:latin typeface="Candara" charset="0"/>
                <a:ea typeface="Candara" charset="0"/>
                <a:cs typeface="Candara" charset="0"/>
              </a:rPr>
              <a:t>Applications</a:t>
            </a:r>
          </a:p>
        </p:txBody>
      </p:sp>
    </p:spTree>
    <p:extLst>
      <p:ext uri="{BB962C8B-B14F-4D97-AF65-F5344CB8AC3E}">
        <p14:creationId xmlns:p14="http://schemas.microsoft.com/office/powerpoint/2010/main" val="1607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90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The Protestant Reformation</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791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1" u="sng" dirty="0">
                <a:latin typeface="Candara" charset="0"/>
                <a:ea typeface="Candara" charset="0"/>
                <a:cs typeface="Candara" charset="0"/>
              </a:rPr>
              <a:t>Movie</a:t>
            </a:r>
          </a:p>
          <a:p>
            <a:pPr marL="0" indent="0">
              <a:buNone/>
            </a:pPr>
            <a:r>
              <a:rPr lang="en-US" sz="2800" b="1" dirty="0">
                <a:latin typeface="Candara" charset="0"/>
                <a:ea typeface="Candara" charset="0"/>
                <a:cs typeface="Candara" charset="0"/>
              </a:rPr>
              <a:t>Luther (2003) </a:t>
            </a:r>
            <a:r>
              <a:rPr lang="en-US" sz="2800" dirty="0">
                <a:latin typeface="Candara" charset="0"/>
                <a:ea typeface="Candara" charset="0"/>
                <a:cs typeface="Candara" charset="0"/>
              </a:rPr>
              <a:t>– Joseph Fiennes, Peter Ustinov</a:t>
            </a:r>
            <a:r>
              <a:rPr lang="en-US" sz="2800" b="1" dirty="0">
                <a:latin typeface="Candara" charset="0"/>
                <a:ea typeface="Candara" charset="0"/>
                <a:cs typeface="Candara" charset="0"/>
              </a:rPr>
              <a:t>	</a:t>
            </a:r>
          </a:p>
          <a:p>
            <a:pPr marL="0" indent="0">
              <a:buNone/>
            </a:pPr>
            <a:endParaRPr lang="en-US" sz="2800" b="1" dirty="0">
              <a:latin typeface="Candara" charset="0"/>
              <a:ea typeface="Candara" charset="0"/>
              <a:cs typeface="Candara" charset="0"/>
            </a:endParaRPr>
          </a:p>
          <a:p>
            <a:pPr marL="0" indent="0">
              <a:buNone/>
            </a:pPr>
            <a:r>
              <a:rPr lang="en-US" sz="2800" b="1" u="sng" dirty="0">
                <a:latin typeface="Candara" charset="0"/>
                <a:ea typeface="Candara" charset="0"/>
                <a:cs typeface="Candara" charset="0"/>
              </a:rPr>
              <a:t>Documentaries:</a:t>
            </a:r>
            <a:endParaRPr lang="en-US" sz="2800" b="1" dirty="0">
              <a:latin typeface="Candara" charset="0"/>
              <a:ea typeface="Candara" charset="0"/>
              <a:cs typeface="Candara" charset="0"/>
            </a:endParaRPr>
          </a:p>
          <a:p>
            <a:pPr marL="0" indent="0">
              <a:buNone/>
            </a:pPr>
            <a:r>
              <a:rPr lang="en-US" sz="2800" b="1" dirty="0">
                <a:latin typeface="Candara" charset="0"/>
                <a:ea typeface="Candara" charset="0"/>
                <a:cs typeface="Candara" charset="0"/>
              </a:rPr>
              <a:t>Martin Luther: Driven to Defiance (2006</a:t>
            </a:r>
            <a:r>
              <a:rPr lang="en-US" sz="2800" dirty="0">
                <a:latin typeface="Candara" charset="0"/>
                <a:ea typeface="Candara" charset="0"/>
                <a:cs typeface="Candara" charset="0"/>
              </a:rPr>
              <a:t>) - PBS special </a:t>
            </a:r>
            <a:endParaRPr lang="en-US" sz="2800" dirty="0" smtClean="0">
              <a:latin typeface="Candara" charset="0"/>
              <a:ea typeface="Candara" charset="0"/>
              <a:cs typeface="Candara" charset="0"/>
            </a:endParaRPr>
          </a:p>
          <a:p>
            <a:pPr marL="0" indent="0">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dirty="0">
                <a:latin typeface="Candara" charset="0"/>
                <a:ea typeface="Candara" charset="0"/>
                <a:cs typeface="Candara" charset="0"/>
              </a:rPr>
              <a:t>narrated by Liam Nelson, </a:t>
            </a:r>
            <a:r>
              <a:rPr lang="en-US" sz="2800" dirty="0" smtClean="0">
                <a:latin typeface="Candara" charset="0"/>
                <a:ea typeface="Candara" charset="0"/>
                <a:cs typeface="Candara" charset="0"/>
              </a:rPr>
              <a:t>scholars </a:t>
            </a:r>
            <a:r>
              <a:rPr lang="en-US" sz="2800" dirty="0">
                <a:latin typeface="Candara" charset="0"/>
                <a:ea typeface="Candara" charset="0"/>
                <a:cs typeface="Candara" charset="0"/>
              </a:rPr>
              <a:t>include: Alistair McGrath</a:t>
            </a:r>
          </a:p>
          <a:p>
            <a:pPr marL="0" indent="0">
              <a:buNone/>
            </a:pPr>
            <a:endParaRPr lang="en-US" sz="2800" b="1" dirty="0">
              <a:latin typeface="Candara" charset="0"/>
              <a:ea typeface="Candara" charset="0"/>
              <a:cs typeface="Candara" charset="0"/>
            </a:endParaRPr>
          </a:p>
          <a:p>
            <a:pPr marL="403225" indent="-384175">
              <a:buNone/>
            </a:pPr>
            <a:r>
              <a:rPr lang="en-US" sz="2800" b="1" dirty="0">
                <a:latin typeface="Candara" charset="0"/>
                <a:ea typeface="Candara" charset="0"/>
                <a:cs typeface="Candara" charset="0"/>
              </a:rPr>
              <a:t>Luther: The Life and Legacy of the German Reformer (2017) </a:t>
            </a:r>
            <a:endParaRPr lang="en-US" sz="2800" dirty="0" smtClean="0">
              <a:latin typeface="Candara" charset="0"/>
              <a:ea typeface="Candara" charset="0"/>
              <a:cs typeface="Candara" charset="0"/>
            </a:endParaRPr>
          </a:p>
          <a:p>
            <a:pPr marL="403225" indent="-384175">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 scholars </a:t>
            </a:r>
            <a:r>
              <a:rPr lang="en-US" sz="2800" dirty="0">
                <a:latin typeface="Candara" charset="0"/>
                <a:ea typeface="Candara" charset="0"/>
                <a:cs typeface="Candara" charset="0"/>
              </a:rPr>
              <a:t>include  R.C. Sproul  </a:t>
            </a:r>
          </a:p>
          <a:p>
            <a:pPr marL="0" indent="0">
              <a:buNone/>
            </a:pP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167548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The Protestant Reformation</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791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1" dirty="0">
                <a:latin typeface="Candara" charset="0"/>
                <a:ea typeface="Candara" charset="0"/>
                <a:cs typeface="Candara" charset="0"/>
              </a:rPr>
              <a:t>T</a:t>
            </a:r>
            <a:r>
              <a:rPr lang="en-US" sz="2800" b="1" dirty="0" smtClean="0">
                <a:latin typeface="Candara" charset="0"/>
                <a:ea typeface="Candara" charset="0"/>
                <a:cs typeface="Candara" charset="0"/>
              </a:rPr>
              <a:t>he </a:t>
            </a:r>
            <a:r>
              <a:rPr lang="en-US" sz="2800" b="1" dirty="0">
                <a:latin typeface="Candara" charset="0"/>
                <a:ea typeface="Candara" charset="0"/>
                <a:cs typeface="Candara" charset="0"/>
              </a:rPr>
              <a:t>Reformation a pivotal time of modern history</a:t>
            </a:r>
            <a:endParaRPr lang="en-US" sz="2800" dirty="0">
              <a:latin typeface="Candara" charset="0"/>
              <a:ea typeface="Candara" charset="0"/>
              <a:cs typeface="Candara" charset="0"/>
            </a:endParaRPr>
          </a:p>
          <a:p>
            <a:r>
              <a:rPr lang="en-US" sz="2800" i="0" dirty="0">
                <a:latin typeface="Candara" charset="0"/>
                <a:ea typeface="Candara" charset="0"/>
                <a:cs typeface="Candara" charset="0"/>
              </a:rPr>
              <a:t>Philip </a:t>
            </a:r>
            <a:r>
              <a:rPr lang="en-US" sz="2800" i="0" dirty="0" err="1">
                <a:latin typeface="Candara" charset="0"/>
                <a:ea typeface="Candara" charset="0"/>
                <a:cs typeface="Candara" charset="0"/>
              </a:rPr>
              <a:t>Schaff</a:t>
            </a:r>
            <a:r>
              <a:rPr lang="en-US" sz="2800" i="0" dirty="0">
                <a:latin typeface="Candara" charset="0"/>
                <a:ea typeface="Candara" charset="0"/>
                <a:cs typeface="Candara" charset="0"/>
              </a:rPr>
              <a:t> </a:t>
            </a:r>
            <a:r>
              <a:rPr lang="en-US" sz="2800" i="0" dirty="0" smtClean="0">
                <a:latin typeface="Candara" charset="0"/>
                <a:ea typeface="Candara" charset="0"/>
                <a:cs typeface="Candara" charset="0"/>
              </a:rPr>
              <a:t>premier church historian of the </a:t>
            </a:r>
            <a:r>
              <a:rPr lang="en-US" sz="2800" i="0" dirty="0">
                <a:latin typeface="Candara" charset="0"/>
                <a:ea typeface="Candara" charset="0"/>
                <a:cs typeface="Candara" charset="0"/>
              </a:rPr>
              <a:t>late 19</a:t>
            </a:r>
            <a:r>
              <a:rPr lang="en-US" sz="2800" i="0" baseline="30000" dirty="0">
                <a:latin typeface="Candara" charset="0"/>
                <a:ea typeface="Candara" charset="0"/>
                <a:cs typeface="Candara" charset="0"/>
              </a:rPr>
              <a:t>th</a:t>
            </a:r>
            <a:r>
              <a:rPr lang="en-US" sz="2800" i="0" dirty="0">
                <a:latin typeface="Candara" charset="0"/>
                <a:ea typeface="Candara" charset="0"/>
                <a:cs typeface="Candara" charset="0"/>
              </a:rPr>
              <a:t> </a:t>
            </a:r>
            <a:r>
              <a:rPr lang="en-US" sz="2800" i="0" dirty="0" smtClean="0">
                <a:latin typeface="Candara" charset="0"/>
                <a:ea typeface="Candara" charset="0"/>
                <a:cs typeface="Candara" charset="0"/>
              </a:rPr>
              <a:t>century, called the Reformation</a:t>
            </a:r>
            <a:r>
              <a:rPr lang="en-US" sz="2800" i="0" dirty="0">
                <a:latin typeface="Candara" charset="0"/>
                <a:ea typeface="Candara" charset="0"/>
                <a:cs typeface="Candara" charset="0"/>
              </a:rPr>
              <a:t>, the turning point of modern history</a:t>
            </a:r>
          </a:p>
          <a:p>
            <a:r>
              <a:rPr lang="en-US" sz="2800" i="0" dirty="0" smtClean="0">
                <a:latin typeface="Candara" charset="0"/>
                <a:ea typeface="Candara" charset="0"/>
                <a:cs typeface="Candara" charset="0"/>
              </a:rPr>
              <a:t>the </a:t>
            </a:r>
            <a:r>
              <a:rPr lang="en-US" sz="2800" i="0" dirty="0">
                <a:latin typeface="Candara" charset="0"/>
                <a:ea typeface="Candara" charset="0"/>
                <a:cs typeface="Candara" charset="0"/>
              </a:rPr>
              <a:t>greatest event in </a:t>
            </a:r>
            <a:r>
              <a:rPr lang="en-US" sz="2800" i="0" dirty="0" smtClean="0">
                <a:latin typeface="Candara" charset="0"/>
                <a:ea typeface="Candara" charset="0"/>
                <a:cs typeface="Candara" charset="0"/>
              </a:rPr>
              <a:t>history </a:t>
            </a:r>
            <a:r>
              <a:rPr lang="en-US" sz="2800" i="0" dirty="0">
                <a:latin typeface="Candara" charset="0"/>
                <a:ea typeface="Candara" charset="0"/>
                <a:cs typeface="Candara" charset="0"/>
              </a:rPr>
              <a:t>next to </a:t>
            </a:r>
            <a:r>
              <a:rPr lang="en-US" sz="2800" i="0" dirty="0" smtClean="0">
                <a:latin typeface="Candara" charset="0"/>
                <a:ea typeface="Candara" charset="0"/>
                <a:cs typeface="Candara" charset="0"/>
              </a:rPr>
              <a:t>the coming </a:t>
            </a:r>
            <a:r>
              <a:rPr lang="en-US" sz="2800" i="0" dirty="0">
                <a:latin typeface="Candara" charset="0"/>
                <a:ea typeface="Candara" charset="0"/>
                <a:cs typeface="Candara" charset="0"/>
              </a:rPr>
              <a:t>of </a:t>
            </a:r>
            <a:r>
              <a:rPr lang="en-US" sz="2800" i="0" dirty="0" smtClean="0">
                <a:latin typeface="Candara" charset="0"/>
                <a:ea typeface="Candara" charset="0"/>
                <a:cs typeface="Candara" charset="0"/>
              </a:rPr>
              <a:t>Christ &amp; Christianity</a:t>
            </a:r>
            <a:endParaRPr lang="en-US" sz="2800" i="0" dirty="0">
              <a:latin typeface="Candara" charset="0"/>
              <a:ea typeface="Candara" charset="0"/>
              <a:cs typeface="Candara" charset="0"/>
            </a:endParaRPr>
          </a:p>
          <a:p>
            <a:r>
              <a:rPr lang="en-US" sz="2800" i="0" dirty="0" smtClean="0">
                <a:latin typeface="Candara" charset="0"/>
                <a:ea typeface="Candara" charset="0"/>
                <a:cs typeface="Candara" charset="0"/>
              </a:rPr>
              <a:t>made </a:t>
            </a:r>
            <a:r>
              <a:rPr lang="en-US" sz="2800" i="0" dirty="0">
                <a:latin typeface="Candara" charset="0"/>
                <a:ea typeface="Candara" charset="0"/>
                <a:cs typeface="Candara" charset="0"/>
              </a:rPr>
              <a:t>Protestantism the chief propelling force in the history of civilization </a:t>
            </a:r>
          </a:p>
          <a:p>
            <a:r>
              <a:rPr lang="en-US" sz="2800" i="0" dirty="0" smtClean="0">
                <a:latin typeface="Candara" charset="0"/>
                <a:ea typeface="Candara" charset="0"/>
                <a:cs typeface="Candara" charset="0"/>
              </a:rPr>
              <a:t>like </a:t>
            </a:r>
            <a:r>
              <a:rPr lang="en-US" sz="2800" i="0" dirty="0">
                <a:latin typeface="Candara" charset="0"/>
                <a:ea typeface="Candara" charset="0"/>
                <a:cs typeface="Candara" charset="0"/>
              </a:rPr>
              <a:t>the 1</a:t>
            </a:r>
            <a:r>
              <a:rPr lang="en-US" sz="2800" i="0" baseline="30000" dirty="0">
                <a:latin typeface="Candara" charset="0"/>
                <a:ea typeface="Candara" charset="0"/>
                <a:cs typeface="Candara" charset="0"/>
              </a:rPr>
              <a:t>st</a:t>
            </a:r>
            <a:r>
              <a:rPr lang="en-US" sz="2800" i="0" dirty="0">
                <a:latin typeface="Candara" charset="0"/>
                <a:ea typeface="Candara" charset="0"/>
                <a:cs typeface="Candara" charset="0"/>
              </a:rPr>
              <a:t> century was a turning point for human history so was the 16</a:t>
            </a:r>
            <a:r>
              <a:rPr lang="en-US" sz="2800" i="0" baseline="30000" dirty="0">
                <a:latin typeface="Candara" charset="0"/>
                <a:ea typeface="Candara" charset="0"/>
                <a:cs typeface="Candara" charset="0"/>
              </a:rPr>
              <a:t>th</a:t>
            </a:r>
            <a:r>
              <a:rPr lang="en-US" sz="2800" i="0" dirty="0">
                <a:latin typeface="Candara" charset="0"/>
                <a:ea typeface="Candara" charset="0"/>
                <a:cs typeface="Candara" charset="0"/>
              </a:rPr>
              <a:t> century, they both are turning points whose effects are felt today. </a:t>
            </a:r>
          </a:p>
          <a:p>
            <a:pPr marL="0" indent="0">
              <a:buNone/>
            </a:pP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7110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Impact of the Protestant Reformation</a:t>
            </a:r>
            <a:endParaRPr lang="en-US" sz="3200" dirty="0">
              <a:latin typeface="Candara" charset="0"/>
              <a:ea typeface="Candara" charset="0"/>
              <a:cs typeface="Candara" charset="0"/>
            </a:endParaRPr>
          </a:p>
        </p:txBody>
      </p:sp>
      <p:sp>
        <p:nvSpPr>
          <p:cNvPr id="2" name="TextBox 1"/>
          <p:cNvSpPr txBox="1"/>
          <p:nvPr/>
        </p:nvSpPr>
        <p:spPr>
          <a:xfrm>
            <a:off x="152400" y="739302"/>
            <a:ext cx="11887200" cy="6124754"/>
          </a:xfrm>
          <a:prstGeom prst="rect">
            <a:avLst/>
          </a:prstGeom>
          <a:noFill/>
        </p:spPr>
        <p:txBody>
          <a:bodyPr wrap="square" rtlCol="0">
            <a:spAutoFit/>
          </a:bodyPr>
          <a:lstStyle/>
          <a:p>
            <a:r>
              <a:rPr lang="en-US" sz="2800" dirty="0" smtClean="0">
                <a:latin typeface="Candara" charset="0"/>
                <a:ea typeface="Candara" charset="0"/>
                <a:cs typeface="Candara" charset="0"/>
              </a:rPr>
              <a:t>“All </a:t>
            </a:r>
            <a:r>
              <a:rPr lang="en-US" sz="2800" dirty="0">
                <a:latin typeface="Candara" charset="0"/>
                <a:ea typeface="Candara" charset="0"/>
                <a:cs typeface="Candara" charset="0"/>
              </a:rPr>
              <a:t>honor to the Catholic church and her </a:t>
            </a:r>
            <a:r>
              <a:rPr lang="en-US" sz="2800" dirty="0" smtClean="0">
                <a:latin typeface="Candara" charset="0"/>
                <a:ea typeface="Candara" charset="0"/>
                <a:cs typeface="Candara" charset="0"/>
              </a:rPr>
              <a:t>inestimable </a:t>
            </a:r>
            <a:r>
              <a:rPr lang="en-US" sz="2800" dirty="0">
                <a:latin typeface="Candara" charset="0"/>
                <a:ea typeface="Candara" charset="0"/>
                <a:cs typeface="Candara" charset="0"/>
              </a:rPr>
              <a:t>services to humanity, but </a:t>
            </a:r>
            <a:r>
              <a:rPr lang="en-US" sz="2800" dirty="0" smtClean="0">
                <a:latin typeface="Candara" charset="0"/>
                <a:ea typeface="Candara" charset="0"/>
                <a:cs typeface="Candara" charset="0"/>
              </a:rPr>
              <a:t>Christianity </a:t>
            </a:r>
            <a:r>
              <a:rPr lang="en-US" sz="2800" dirty="0">
                <a:latin typeface="Candara" charset="0"/>
                <a:ea typeface="Candara" charset="0"/>
                <a:cs typeface="Candara" charset="0"/>
              </a:rPr>
              <a:t>is far broader and deeper than any ecclesiastical organization. T</a:t>
            </a:r>
            <a:r>
              <a:rPr lang="en-US" sz="2800" dirty="0" smtClean="0">
                <a:latin typeface="Candara" charset="0"/>
                <a:ea typeface="Candara" charset="0"/>
                <a:cs typeface="Candara" charset="0"/>
              </a:rPr>
              <a:t>he  Protestant Reformation burst </a:t>
            </a:r>
            <a:r>
              <a:rPr lang="en-US" sz="2800" dirty="0">
                <a:latin typeface="Candara" charset="0"/>
                <a:ea typeface="Candara" charset="0"/>
                <a:cs typeface="Candara" charset="0"/>
              </a:rPr>
              <a:t>the shell of medieval forms. It struck out new paths and </a:t>
            </a:r>
            <a:r>
              <a:rPr lang="en-US" sz="2800" dirty="0" smtClean="0">
                <a:latin typeface="Candara" charset="0"/>
                <a:ea typeface="Candara" charset="0"/>
                <a:cs typeface="Candara" charset="0"/>
              </a:rPr>
              <a:t>it </a:t>
            </a:r>
            <a:r>
              <a:rPr lang="en-US" sz="2800" dirty="0">
                <a:latin typeface="Candara" charset="0"/>
                <a:ea typeface="Candara" charset="0"/>
                <a:cs typeface="Candara" charset="0"/>
              </a:rPr>
              <a:t>elevated Europe to a higher plane of  intellectual, moral and spiritual culture </a:t>
            </a:r>
            <a:r>
              <a:rPr lang="en-US" sz="2800" dirty="0" smtClean="0">
                <a:latin typeface="Candara" charset="0"/>
                <a:ea typeface="Candara" charset="0"/>
                <a:cs typeface="Candara" charset="0"/>
              </a:rPr>
              <a:t>than it </a:t>
            </a:r>
            <a:r>
              <a:rPr lang="en-US" sz="2800" dirty="0">
                <a:latin typeface="Candara" charset="0"/>
                <a:ea typeface="Candara" charset="0"/>
                <a:cs typeface="Candara" charset="0"/>
              </a:rPr>
              <a:t>had ever attained before</a:t>
            </a:r>
            <a:r>
              <a:rPr lang="en-US" sz="2800" i="0" dirty="0" smtClean="0">
                <a:latin typeface="Candara" charset="0"/>
                <a:ea typeface="Candara" charset="0"/>
                <a:cs typeface="Candara" charset="0"/>
              </a:rPr>
              <a:t>.”       — Philip </a:t>
            </a:r>
            <a:r>
              <a:rPr lang="en-US" sz="2800" i="0" dirty="0" err="1" smtClean="0">
                <a:latin typeface="Candara" charset="0"/>
                <a:ea typeface="Candara" charset="0"/>
                <a:cs typeface="Candara" charset="0"/>
              </a:rPr>
              <a:t>Schaff</a:t>
            </a:r>
            <a:endParaRPr lang="en-US" sz="2800" dirty="0">
              <a:latin typeface="Candara" charset="0"/>
              <a:ea typeface="Candara" charset="0"/>
              <a:cs typeface="Candara" charset="0"/>
            </a:endParaRPr>
          </a:p>
          <a:p>
            <a:endParaRPr lang="en-US" sz="2800" dirty="0" smtClean="0">
              <a:latin typeface="Candara" charset="0"/>
              <a:ea typeface="Candara" charset="0"/>
              <a:cs typeface="Candara" charset="0"/>
            </a:endParaRPr>
          </a:p>
          <a:p>
            <a:r>
              <a:rPr lang="en-US" sz="2800" dirty="0" smtClean="0">
                <a:latin typeface="Candara" charset="0"/>
                <a:ea typeface="Candara" charset="0"/>
                <a:cs typeface="Candara" charset="0"/>
              </a:rPr>
              <a:t>“If </a:t>
            </a:r>
            <a:r>
              <a:rPr lang="en-US" sz="2800" dirty="0">
                <a:latin typeface="Candara" charset="0"/>
                <a:ea typeface="Candara" charset="0"/>
                <a:cs typeface="Candara" charset="0"/>
              </a:rPr>
              <a:t>you read all the annuls of the past you’ll find no century like this since the time of Christ, such building, and  planting, such good living and dressing, such enterprise and commerce, such a stir in all the arts has not been since Christ came into the world. How numerous are the sharp and intelligent people, who leave nothing hidden or unturned, even a boy of 20 years knows more now a days than was known formerly by  </a:t>
            </a:r>
            <a:r>
              <a:rPr lang="en-US" sz="2800" dirty="0" smtClean="0">
                <a:latin typeface="Candara" charset="0"/>
                <a:ea typeface="Candara" charset="0"/>
                <a:cs typeface="Candara" charset="0"/>
              </a:rPr>
              <a:t>twenty </a:t>
            </a:r>
            <a:r>
              <a:rPr lang="en-US" sz="2800" dirty="0">
                <a:latin typeface="Candara" charset="0"/>
                <a:ea typeface="Candara" charset="0"/>
                <a:cs typeface="Candara" charset="0"/>
              </a:rPr>
              <a:t>D</a:t>
            </a:r>
            <a:r>
              <a:rPr lang="en-US" sz="2800" dirty="0" smtClean="0">
                <a:latin typeface="Candara" charset="0"/>
                <a:ea typeface="Candara" charset="0"/>
                <a:cs typeface="Candara" charset="0"/>
              </a:rPr>
              <a:t>octors </a:t>
            </a:r>
            <a:r>
              <a:rPr lang="en-US" sz="2800" dirty="0">
                <a:latin typeface="Candara" charset="0"/>
                <a:ea typeface="Candara" charset="0"/>
                <a:cs typeface="Candara" charset="0"/>
              </a:rPr>
              <a:t>of D</a:t>
            </a:r>
            <a:r>
              <a:rPr lang="en-US" sz="2800" dirty="0" smtClean="0">
                <a:latin typeface="Candara" charset="0"/>
                <a:ea typeface="Candara" charset="0"/>
                <a:cs typeface="Candara" charset="0"/>
              </a:rPr>
              <a:t>ivinity.” </a:t>
            </a:r>
            <a:r>
              <a:rPr lang="en-US" sz="2800" i="0" dirty="0" smtClean="0">
                <a:latin typeface="Candara" charset="0"/>
                <a:ea typeface="Candara" charset="0"/>
                <a:cs typeface="Candara" charset="0"/>
              </a:rPr>
              <a:t>— Martin Luther</a:t>
            </a:r>
            <a:endParaRPr lang="en-US" sz="2800" i="0" dirty="0">
              <a:latin typeface="Candara" charset="0"/>
              <a:ea typeface="Candara" charset="0"/>
              <a:cs typeface="Candara" charset="0"/>
            </a:endParaRPr>
          </a:p>
          <a:p>
            <a:endParaRPr lang="en-US" sz="2800" dirty="0"/>
          </a:p>
          <a:p>
            <a:endParaRPr lang="en-US" sz="2800" b="1" u="sng" dirty="0">
              <a:latin typeface="Candara" charset="0"/>
              <a:ea typeface="Candara" charset="0"/>
              <a:cs typeface="Candara" charset="0"/>
            </a:endParaRPr>
          </a:p>
        </p:txBody>
      </p:sp>
    </p:spTree>
    <p:extLst>
      <p:ext uri="{BB962C8B-B14F-4D97-AF65-F5344CB8AC3E}">
        <p14:creationId xmlns:p14="http://schemas.microsoft.com/office/powerpoint/2010/main" val="118557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The </a:t>
            </a:r>
            <a:r>
              <a:rPr lang="en-US" sz="3200" b="1" dirty="0">
                <a:latin typeface="Candara" charset="0"/>
                <a:ea typeface="Candara" charset="0"/>
                <a:cs typeface="Candara" charset="0"/>
              </a:rPr>
              <a:t>Three Great Fundamental Principles of the Reformation</a:t>
            </a:r>
          </a:p>
        </p:txBody>
      </p:sp>
      <p:sp>
        <p:nvSpPr>
          <p:cNvPr id="2" name="TextBox 1"/>
          <p:cNvSpPr txBox="1"/>
          <p:nvPr/>
        </p:nvSpPr>
        <p:spPr>
          <a:xfrm>
            <a:off x="152400" y="739302"/>
            <a:ext cx="11887200" cy="1384995"/>
          </a:xfrm>
          <a:prstGeom prst="rect">
            <a:avLst/>
          </a:prstGeom>
          <a:noFill/>
        </p:spPr>
        <p:txBody>
          <a:bodyPr wrap="square" rtlCol="0">
            <a:spAutoFit/>
          </a:bodyPr>
          <a:lstStyle/>
          <a:p>
            <a:pPr marL="514350" lvl="0" indent="-514350">
              <a:buAutoNum type="arabicPeriod"/>
            </a:pPr>
            <a:r>
              <a:rPr lang="en-US" sz="2800" i="0" dirty="0" smtClean="0">
                <a:latin typeface="Candara" charset="0"/>
                <a:ea typeface="Candara" charset="0"/>
                <a:cs typeface="Candara" charset="0"/>
              </a:rPr>
              <a:t>Supremacy </a:t>
            </a:r>
            <a:r>
              <a:rPr lang="en-US" sz="2800" i="0" dirty="0">
                <a:latin typeface="Candara" charset="0"/>
                <a:ea typeface="Candara" charset="0"/>
                <a:cs typeface="Candara" charset="0"/>
              </a:rPr>
              <a:t>of the scripture over tradition </a:t>
            </a:r>
            <a:r>
              <a:rPr lang="en-US" sz="2800" i="0" dirty="0" smtClean="0">
                <a:latin typeface="Candara" charset="0"/>
                <a:ea typeface="Candara" charset="0"/>
                <a:cs typeface="Candara" charset="0"/>
              </a:rPr>
              <a:t> </a:t>
            </a:r>
          </a:p>
          <a:p>
            <a:pPr marL="514350" lvl="0" indent="-514350">
              <a:buAutoNum type="arabicPeriod"/>
            </a:pPr>
            <a:r>
              <a:rPr lang="en-US" sz="2800" i="0" dirty="0" smtClean="0">
                <a:latin typeface="Candara" charset="0"/>
                <a:ea typeface="Candara" charset="0"/>
                <a:cs typeface="Candara" charset="0"/>
              </a:rPr>
              <a:t>Supremacy </a:t>
            </a:r>
            <a:r>
              <a:rPr lang="en-US" sz="2800" i="0" dirty="0">
                <a:latin typeface="Candara" charset="0"/>
                <a:ea typeface="Candara" charset="0"/>
                <a:cs typeface="Candara" charset="0"/>
              </a:rPr>
              <a:t>of </a:t>
            </a:r>
            <a:r>
              <a:rPr lang="en-US" sz="2800" i="0" dirty="0" smtClean="0">
                <a:latin typeface="Candara" charset="0"/>
                <a:ea typeface="Candara" charset="0"/>
                <a:cs typeface="Candara" charset="0"/>
              </a:rPr>
              <a:t>faith over works</a:t>
            </a:r>
          </a:p>
          <a:p>
            <a:pPr marL="514350" lvl="0" indent="-514350">
              <a:buAutoNum type="arabicPeriod"/>
            </a:pPr>
            <a:r>
              <a:rPr lang="en-US" sz="2800" i="0" dirty="0" smtClean="0">
                <a:latin typeface="Candara" charset="0"/>
                <a:ea typeface="Candara" charset="0"/>
                <a:cs typeface="Candara" charset="0"/>
              </a:rPr>
              <a:t>Supremacy of lay people </a:t>
            </a:r>
            <a:r>
              <a:rPr lang="en-US" sz="2800" i="0" dirty="0">
                <a:latin typeface="Candara" charset="0"/>
                <a:ea typeface="Candara" charset="0"/>
                <a:cs typeface="Candara" charset="0"/>
              </a:rPr>
              <a:t>over an exclusive </a:t>
            </a:r>
            <a:r>
              <a:rPr lang="en-US" sz="2800" i="0" dirty="0" smtClean="0">
                <a:latin typeface="Candara" charset="0"/>
                <a:ea typeface="Candara" charset="0"/>
                <a:cs typeface="Candara" charset="0"/>
              </a:rPr>
              <a:t>priesthood </a:t>
            </a:r>
            <a:r>
              <a:rPr lang="en-US" sz="2800" i="0" dirty="0"/>
              <a:t>(the clergy</a:t>
            </a:r>
            <a:r>
              <a:rPr lang="en-US" sz="2800" i="0" dirty="0" smtClean="0"/>
              <a:t>)</a:t>
            </a:r>
            <a:endParaRPr lang="en-US" sz="2800" i="0" u="sng" dirty="0">
              <a:latin typeface="Candara" charset="0"/>
              <a:ea typeface="Candara" charset="0"/>
              <a:cs typeface="Candara" charset="0"/>
            </a:endParaRPr>
          </a:p>
        </p:txBody>
      </p:sp>
    </p:spTree>
    <p:extLst>
      <p:ext uri="{BB962C8B-B14F-4D97-AF65-F5344CB8AC3E}">
        <p14:creationId xmlns:p14="http://schemas.microsoft.com/office/powerpoint/2010/main" val="119983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Other benefits of the Protestant Reformation</a:t>
            </a:r>
            <a:endParaRPr lang="en-US" sz="3200" b="1" dirty="0">
              <a:latin typeface="Candara" charset="0"/>
              <a:ea typeface="Candara" charset="0"/>
              <a:cs typeface="Candara" charset="0"/>
            </a:endParaRPr>
          </a:p>
        </p:txBody>
      </p:sp>
      <p:sp>
        <p:nvSpPr>
          <p:cNvPr id="2" name="TextBox 1"/>
          <p:cNvSpPr txBox="1"/>
          <p:nvPr/>
        </p:nvSpPr>
        <p:spPr>
          <a:xfrm>
            <a:off x="152400" y="739302"/>
            <a:ext cx="11887200" cy="3539430"/>
          </a:xfrm>
          <a:prstGeom prst="rect">
            <a:avLst/>
          </a:prstGeom>
          <a:noFill/>
        </p:spPr>
        <p:txBody>
          <a:bodyPr wrap="square" rtlCol="0">
            <a:spAutoFit/>
          </a:bodyPr>
          <a:lstStyle/>
          <a:p>
            <a:pPr marL="457200" indent="-457200">
              <a:buFont typeface="Arial" charset="0"/>
              <a:buChar char="•"/>
            </a:pPr>
            <a:r>
              <a:rPr lang="en-US" sz="2800" i="0" dirty="0" smtClean="0">
                <a:latin typeface="Candara" charset="0"/>
                <a:ea typeface="Candara" charset="0"/>
                <a:cs typeface="Candara" charset="0"/>
              </a:rPr>
              <a:t>The bible and liturgy in the mother tongue for the masses</a:t>
            </a:r>
          </a:p>
          <a:p>
            <a:pPr marL="457200" indent="-457200">
              <a:buFont typeface="Arial" charset="0"/>
              <a:buChar char="•"/>
            </a:pPr>
            <a:r>
              <a:rPr lang="en-US" sz="2800" i="0" dirty="0" smtClean="0">
                <a:latin typeface="Candara" charset="0"/>
                <a:ea typeface="Candara" charset="0"/>
                <a:cs typeface="Candara" charset="0"/>
              </a:rPr>
              <a:t>An explosion of hymn writing and singing</a:t>
            </a:r>
            <a:endParaRPr lang="en-US" sz="2800" i="0" dirty="0">
              <a:latin typeface="Candara" charset="0"/>
              <a:ea typeface="Candara" charset="0"/>
              <a:cs typeface="Candara" charset="0"/>
            </a:endParaRPr>
          </a:p>
          <a:p>
            <a:pPr marL="457200" indent="-457200">
              <a:buFont typeface="Arial" charset="0"/>
              <a:buChar char="•"/>
            </a:pPr>
            <a:r>
              <a:rPr lang="en-US" sz="2800" i="0" dirty="0" smtClean="0">
                <a:latin typeface="Candara" charset="0"/>
                <a:ea typeface="Candara" charset="0"/>
                <a:cs typeface="Candara" charset="0"/>
              </a:rPr>
              <a:t>A great increase in social concern</a:t>
            </a:r>
          </a:p>
          <a:p>
            <a:pPr marL="457200" indent="-457200">
              <a:buFont typeface="Arial" charset="0"/>
              <a:buChar char="•"/>
            </a:pPr>
            <a:r>
              <a:rPr lang="en-US" sz="2800" i="0" dirty="0" smtClean="0">
                <a:latin typeface="Candara" charset="0"/>
                <a:ea typeface="Candara" charset="0"/>
                <a:cs typeface="Candara" charset="0"/>
              </a:rPr>
              <a:t>A decrease in corruption </a:t>
            </a:r>
          </a:p>
          <a:p>
            <a:pPr marL="457200" indent="-457200">
              <a:buFont typeface="Arial" charset="0"/>
              <a:buChar char="•"/>
            </a:pPr>
            <a:r>
              <a:rPr lang="en-US" sz="2800" i="0" dirty="0" smtClean="0">
                <a:latin typeface="Candara" charset="0"/>
                <a:ea typeface="Candara" charset="0"/>
                <a:cs typeface="Candara" charset="0"/>
              </a:rPr>
              <a:t>Transformation </a:t>
            </a:r>
            <a:r>
              <a:rPr lang="en-US" sz="2800" i="0" dirty="0">
                <a:latin typeface="Candara" charset="0"/>
                <a:ea typeface="Candara" charset="0"/>
                <a:cs typeface="Candara" charset="0"/>
              </a:rPr>
              <a:t>of the work </a:t>
            </a:r>
            <a:r>
              <a:rPr lang="en-US" sz="2800" i="0" dirty="0" smtClean="0">
                <a:latin typeface="Candara" charset="0"/>
                <a:ea typeface="Candara" charset="0"/>
                <a:cs typeface="Candara" charset="0"/>
              </a:rPr>
              <a:t>ethic</a:t>
            </a:r>
          </a:p>
          <a:p>
            <a:pPr marL="457200" indent="-457200">
              <a:buFont typeface="Arial" charset="0"/>
              <a:buChar char="•"/>
            </a:pPr>
            <a:r>
              <a:rPr lang="en-US" sz="2800" i="0" dirty="0" smtClean="0">
                <a:latin typeface="Candara" charset="0"/>
                <a:ea typeface="Candara" charset="0"/>
                <a:cs typeface="Candara" charset="0"/>
              </a:rPr>
              <a:t>Great increase in </a:t>
            </a:r>
            <a:r>
              <a:rPr lang="en-US" sz="2800" i="0" dirty="0">
                <a:latin typeface="Candara" charset="0"/>
                <a:ea typeface="Candara" charset="0"/>
                <a:cs typeface="Candara" charset="0"/>
              </a:rPr>
              <a:t>e</a:t>
            </a:r>
            <a:r>
              <a:rPr lang="en-US" sz="2800" i="0" dirty="0" smtClean="0">
                <a:latin typeface="Candara" charset="0"/>
                <a:ea typeface="Candara" charset="0"/>
                <a:cs typeface="Candara" charset="0"/>
              </a:rPr>
              <a:t>ducation and literacy</a:t>
            </a:r>
          </a:p>
          <a:p>
            <a:pPr marL="457200" indent="-457200">
              <a:buFont typeface="Arial" charset="0"/>
              <a:buChar char="•"/>
            </a:pPr>
            <a:r>
              <a:rPr lang="en-US" sz="2800" i="0" dirty="0" smtClean="0">
                <a:latin typeface="Candara" charset="0"/>
                <a:ea typeface="Candara" charset="0"/>
                <a:cs typeface="Candara" charset="0"/>
              </a:rPr>
              <a:t>Celibate </a:t>
            </a:r>
            <a:r>
              <a:rPr lang="en-US" sz="2800" i="0" dirty="0">
                <a:latin typeface="Candara" charset="0"/>
                <a:ea typeface="Candara" charset="0"/>
                <a:cs typeface="Candara" charset="0"/>
              </a:rPr>
              <a:t>p</a:t>
            </a:r>
            <a:r>
              <a:rPr lang="en-US" sz="2800" i="0" dirty="0" smtClean="0">
                <a:latin typeface="Candara" charset="0"/>
                <a:ea typeface="Candara" charset="0"/>
                <a:cs typeface="Candara" charset="0"/>
              </a:rPr>
              <a:t>riests </a:t>
            </a:r>
            <a:r>
              <a:rPr lang="en-US" sz="2800" i="0" dirty="0">
                <a:latin typeface="Candara" charset="0"/>
                <a:ea typeface="Candara" charset="0"/>
                <a:cs typeface="Candara" charset="0"/>
              </a:rPr>
              <a:t>to </a:t>
            </a:r>
            <a:r>
              <a:rPr lang="en-US" sz="2800" i="0" dirty="0" smtClean="0">
                <a:latin typeface="Candara" charset="0"/>
                <a:ea typeface="Candara" charset="0"/>
                <a:cs typeface="Candara" charset="0"/>
              </a:rPr>
              <a:t>married clergy</a:t>
            </a:r>
          </a:p>
          <a:p>
            <a:pPr lvl="0"/>
            <a:endParaRPr lang="en-US" sz="2800" dirty="0" smtClean="0"/>
          </a:p>
        </p:txBody>
      </p:sp>
    </p:spTree>
    <p:extLst>
      <p:ext uri="{BB962C8B-B14F-4D97-AF65-F5344CB8AC3E}">
        <p14:creationId xmlns:p14="http://schemas.microsoft.com/office/powerpoint/2010/main" val="1712987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Other benefits of the Protestant Reformation</a:t>
            </a:r>
            <a:endParaRPr lang="en-US" sz="3200" b="1" dirty="0">
              <a:latin typeface="Candara" charset="0"/>
              <a:ea typeface="Candara" charset="0"/>
              <a:cs typeface="Candara" charset="0"/>
            </a:endParaRPr>
          </a:p>
        </p:txBody>
      </p:sp>
      <p:sp>
        <p:nvSpPr>
          <p:cNvPr id="2" name="TextBox 1"/>
          <p:cNvSpPr txBox="1"/>
          <p:nvPr/>
        </p:nvSpPr>
        <p:spPr>
          <a:xfrm>
            <a:off x="152400" y="739302"/>
            <a:ext cx="11887200" cy="3539430"/>
          </a:xfrm>
          <a:prstGeom prst="rect">
            <a:avLst/>
          </a:prstGeom>
          <a:noFill/>
        </p:spPr>
        <p:txBody>
          <a:bodyPr wrap="square" rtlCol="0">
            <a:spAutoFit/>
          </a:bodyPr>
          <a:lstStyle/>
          <a:p>
            <a:pPr marL="457200" indent="-457200">
              <a:buFont typeface="Arial" charset="0"/>
              <a:buChar char="•"/>
            </a:pPr>
            <a:r>
              <a:rPr lang="en-US" sz="2800" i="0" dirty="0" smtClean="0">
                <a:latin typeface="Candara" charset="0"/>
                <a:ea typeface="Candara" charset="0"/>
                <a:cs typeface="Candara" charset="0"/>
              </a:rPr>
              <a:t>The bible and liturgy in the mother tongue for the masses</a:t>
            </a:r>
          </a:p>
          <a:p>
            <a:pPr marL="457200" indent="-457200">
              <a:buFont typeface="Arial" charset="0"/>
              <a:buChar char="•"/>
            </a:pPr>
            <a:r>
              <a:rPr lang="en-US" sz="2800" i="0" dirty="0" smtClean="0">
                <a:latin typeface="Candara" charset="0"/>
                <a:ea typeface="Candara" charset="0"/>
                <a:cs typeface="Candara" charset="0"/>
              </a:rPr>
              <a:t>An explosion of hymn writing and singing</a:t>
            </a:r>
            <a:endParaRPr lang="en-US" sz="2800" i="0" dirty="0">
              <a:latin typeface="Candara" charset="0"/>
              <a:ea typeface="Candara" charset="0"/>
              <a:cs typeface="Candara" charset="0"/>
            </a:endParaRPr>
          </a:p>
          <a:p>
            <a:pPr marL="457200" indent="-457200">
              <a:buFont typeface="Arial" charset="0"/>
              <a:buChar char="•"/>
            </a:pPr>
            <a:r>
              <a:rPr lang="en-US" sz="2800" i="0" dirty="0" smtClean="0">
                <a:latin typeface="Candara" charset="0"/>
                <a:ea typeface="Candara" charset="0"/>
                <a:cs typeface="Candara" charset="0"/>
              </a:rPr>
              <a:t>A great increase in social concern </a:t>
            </a:r>
          </a:p>
          <a:p>
            <a:pPr marL="457200" indent="-457200">
              <a:buFont typeface="Arial" charset="0"/>
              <a:buChar char="•"/>
            </a:pPr>
            <a:r>
              <a:rPr lang="en-US" sz="2800" i="0" dirty="0">
                <a:latin typeface="Candara" charset="0"/>
                <a:ea typeface="Candara" charset="0"/>
                <a:cs typeface="Candara" charset="0"/>
              </a:rPr>
              <a:t>A decrease in corruption </a:t>
            </a:r>
          </a:p>
          <a:p>
            <a:pPr marL="457200" indent="-457200">
              <a:buFont typeface="Arial" charset="0"/>
              <a:buChar char="•"/>
            </a:pPr>
            <a:r>
              <a:rPr lang="en-US" sz="2800" i="0" dirty="0" smtClean="0">
                <a:latin typeface="Candara" charset="0"/>
                <a:ea typeface="Candara" charset="0"/>
                <a:cs typeface="Candara" charset="0"/>
              </a:rPr>
              <a:t>Transformation </a:t>
            </a:r>
            <a:r>
              <a:rPr lang="en-US" sz="2800" i="0" dirty="0">
                <a:latin typeface="Candara" charset="0"/>
                <a:ea typeface="Candara" charset="0"/>
                <a:cs typeface="Candara" charset="0"/>
              </a:rPr>
              <a:t>of the work </a:t>
            </a:r>
            <a:r>
              <a:rPr lang="en-US" sz="2800" i="0" dirty="0" smtClean="0">
                <a:latin typeface="Candara" charset="0"/>
                <a:ea typeface="Candara" charset="0"/>
                <a:cs typeface="Candara" charset="0"/>
              </a:rPr>
              <a:t>ethic</a:t>
            </a:r>
          </a:p>
          <a:p>
            <a:pPr marL="457200" indent="-457200">
              <a:buFont typeface="Arial" charset="0"/>
              <a:buChar char="•"/>
            </a:pPr>
            <a:r>
              <a:rPr lang="en-US" sz="2800" i="0" dirty="0" smtClean="0">
                <a:latin typeface="Candara" charset="0"/>
                <a:ea typeface="Candara" charset="0"/>
                <a:cs typeface="Candara" charset="0"/>
              </a:rPr>
              <a:t>Great increase in </a:t>
            </a:r>
            <a:r>
              <a:rPr lang="en-US" sz="2800" i="0" dirty="0">
                <a:latin typeface="Candara" charset="0"/>
                <a:ea typeface="Candara" charset="0"/>
                <a:cs typeface="Candara" charset="0"/>
              </a:rPr>
              <a:t>e</a:t>
            </a:r>
            <a:r>
              <a:rPr lang="en-US" sz="2800" i="0" dirty="0" smtClean="0">
                <a:latin typeface="Candara" charset="0"/>
                <a:ea typeface="Candara" charset="0"/>
                <a:cs typeface="Candara" charset="0"/>
              </a:rPr>
              <a:t>ducation and literacy</a:t>
            </a:r>
          </a:p>
          <a:p>
            <a:pPr marL="457200" indent="-457200">
              <a:buFont typeface="Arial" charset="0"/>
              <a:buChar char="•"/>
            </a:pPr>
            <a:r>
              <a:rPr lang="en-US" sz="2800" i="0" dirty="0" smtClean="0">
                <a:solidFill>
                  <a:srgbClr val="FF0000"/>
                </a:solidFill>
                <a:latin typeface="Candara" charset="0"/>
                <a:ea typeface="Candara" charset="0"/>
                <a:cs typeface="Candara" charset="0"/>
              </a:rPr>
              <a:t>Celibate </a:t>
            </a:r>
            <a:r>
              <a:rPr lang="en-US" sz="2800" i="0" dirty="0">
                <a:solidFill>
                  <a:srgbClr val="FF0000"/>
                </a:solidFill>
                <a:latin typeface="Candara" charset="0"/>
                <a:ea typeface="Candara" charset="0"/>
                <a:cs typeface="Candara" charset="0"/>
              </a:rPr>
              <a:t>p</a:t>
            </a:r>
            <a:r>
              <a:rPr lang="en-US" sz="2800" i="0" dirty="0" smtClean="0">
                <a:solidFill>
                  <a:srgbClr val="FF0000"/>
                </a:solidFill>
                <a:latin typeface="Candara" charset="0"/>
                <a:ea typeface="Candara" charset="0"/>
                <a:cs typeface="Candara" charset="0"/>
              </a:rPr>
              <a:t>riests </a:t>
            </a:r>
            <a:r>
              <a:rPr lang="en-US" sz="2800" i="0" dirty="0">
                <a:solidFill>
                  <a:srgbClr val="FF0000"/>
                </a:solidFill>
                <a:latin typeface="Candara" charset="0"/>
                <a:ea typeface="Candara" charset="0"/>
                <a:cs typeface="Candara" charset="0"/>
              </a:rPr>
              <a:t>to </a:t>
            </a:r>
            <a:r>
              <a:rPr lang="en-US" sz="2800" i="0" dirty="0" smtClean="0">
                <a:solidFill>
                  <a:srgbClr val="FF0000"/>
                </a:solidFill>
                <a:latin typeface="Candara" charset="0"/>
                <a:ea typeface="Candara" charset="0"/>
                <a:cs typeface="Candara" charset="0"/>
              </a:rPr>
              <a:t>married clergy</a:t>
            </a:r>
          </a:p>
          <a:p>
            <a:pPr lvl="0"/>
            <a:endParaRPr lang="en-US" sz="2800" dirty="0" smtClean="0"/>
          </a:p>
        </p:txBody>
      </p:sp>
    </p:spTree>
    <p:extLst>
      <p:ext uri="{BB962C8B-B14F-4D97-AF65-F5344CB8AC3E}">
        <p14:creationId xmlns:p14="http://schemas.microsoft.com/office/powerpoint/2010/main" val="75358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a:latin typeface="Candara" charset="0"/>
                <a:ea typeface="Candara" charset="0"/>
                <a:cs typeface="Candara" charset="0"/>
              </a:rPr>
              <a:t>Celibate priests </a:t>
            </a:r>
            <a:r>
              <a:rPr lang="en-US" sz="3200" b="1" dirty="0" smtClean="0">
                <a:latin typeface="Candara" charset="0"/>
                <a:ea typeface="Candara" charset="0"/>
                <a:cs typeface="Candara" charset="0"/>
              </a:rPr>
              <a:t>vs. </a:t>
            </a:r>
            <a:r>
              <a:rPr lang="en-US" sz="3200" b="1" dirty="0">
                <a:latin typeface="Candara" charset="0"/>
                <a:ea typeface="Candara" charset="0"/>
                <a:cs typeface="Candara" charset="0"/>
              </a:rPr>
              <a:t>married </a:t>
            </a:r>
            <a:r>
              <a:rPr lang="en-US" sz="3200" b="1" dirty="0" smtClean="0">
                <a:latin typeface="Candara" charset="0"/>
                <a:ea typeface="Candara" charset="0"/>
                <a:cs typeface="Candara" charset="0"/>
              </a:rPr>
              <a:t> - Scripture or Tradition</a:t>
            </a:r>
            <a:endParaRPr lang="en-US" sz="3200" b="1" dirty="0">
              <a:latin typeface="Candara" charset="0"/>
              <a:ea typeface="Candara" charset="0"/>
              <a:cs typeface="Candara" charset="0"/>
            </a:endParaRPr>
          </a:p>
        </p:txBody>
      </p:sp>
      <p:sp>
        <p:nvSpPr>
          <p:cNvPr id="2" name="TextBox 1"/>
          <p:cNvSpPr txBox="1"/>
          <p:nvPr/>
        </p:nvSpPr>
        <p:spPr>
          <a:xfrm>
            <a:off x="152400" y="739302"/>
            <a:ext cx="11887200" cy="5693866"/>
          </a:xfrm>
          <a:prstGeom prst="rect">
            <a:avLst/>
          </a:prstGeom>
          <a:noFill/>
        </p:spPr>
        <p:txBody>
          <a:bodyPr wrap="square" rtlCol="0">
            <a:spAutoFit/>
          </a:bodyPr>
          <a:lstStyle/>
          <a:p>
            <a:pPr lvl="0"/>
            <a:r>
              <a:rPr lang="en-US" sz="2800" baseline="30000" dirty="0" smtClean="0">
                <a:latin typeface="Candara" charset="0"/>
                <a:ea typeface="Candara" charset="0"/>
                <a:cs typeface="Candara" charset="0"/>
              </a:rPr>
              <a:t>1</a:t>
            </a:r>
            <a:r>
              <a:rPr lang="en-US" sz="2800" dirty="0" smtClean="0">
                <a:latin typeface="Candara" charset="0"/>
                <a:ea typeface="Candara" charset="0"/>
                <a:cs typeface="Candara" charset="0"/>
              </a:rPr>
              <a:t>Now </a:t>
            </a:r>
            <a:r>
              <a:rPr lang="en-US" sz="2800" dirty="0">
                <a:latin typeface="Candara" charset="0"/>
                <a:ea typeface="Candara" charset="0"/>
                <a:cs typeface="Candara" charset="0"/>
              </a:rPr>
              <a:t>the Spirit expressly says that in later times some will depart from the faith </a:t>
            </a:r>
            <a:r>
              <a:rPr lang="en-US" sz="2800" dirty="0">
                <a:solidFill>
                  <a:srgbClr val="FF0000"/>
                </a:solidFill>
                <a:latin typeface="Candara" charset="0"/>
                <a:ea typeface="Candara" charset="0"/>
                <a:cs typeface="Candara" charset="0"/>
              </a:rPr>
              <a:t>by devoting themselves to deceitful spirits and teachings of demons, </a:t>
            </a:r>
            <a:r>
              <a:rPr lang="en-US" sz="2800" baseline="30000" dirty="0" smtClean="0">
                <a:solidFill>
                  <a:srgbClr val="FF0000"/>
                </a:solidFill>
                <a:latin typeface="Candara" charset="0"/>
                <a:ea typeface="Candara" charset="0"/>
                <a:cs typeface="Candara" charset="0"/>
              </a:rPr>
              <a:t>2</a:t>
            </a:r>
            <a:r>
              <a:rPr lang="en-US" sz="2800" dirty="0" smtClean="0">
                <a:solidFill>
                  <a:srgbClr val="FF0000"/>
                </a:solidFill>
                <a:latin typeface="Candara" charset="0"/>
                <a:ea typeface="Candara" charset="0"/>
                <a:cs typeface="Candara" charset="0"/>
              </a:rPr>
              <a:t>through </a:t>
            </a:r>
            <a:r>
              <a:rPr lang="en-US" sz="2800" dirty="0">
                <a:solidFill>
                  <a:srgbClr val="FF0000"/>
                </a:solidFill>
                <a:latin typeface="Candara" charset="0"/>
                <a:ea typeface="Candara" charset="0"/>
                <a:cs typeface="Candara" charset="0"/>
              </a:rPr>
              <a:t>the insincerity of liars whose consciences are seared, </a:t>
            </a:r>
            <a:r>
              <a:rPr lang="en-US" sz="2800" baseline="30000" dirty="0" smtClean="0">
                <a:solidFill>
                  <a:srgbClr val="FF0000"/>
                </a:solidFill>
                <a:latin typeface="Candara" charset="0"/>
                <a:ea typeface="Candara" charset="0"/>
                <a:cs typeface="Candara" charset="0"/>
              </a:rPr>
              <a:t>3</a:t>
            </a:r>
            <a:r>
              <a:rPr lang="en-US" sz="2800" dirty="0" smtClean="0">
                <a:solidFill>
                  <a:srgbClr val="FF0000"/>
                </a:solidFill>
                <a:latin typeface="Candara" charset="0"/>
                <a:ea typeface="Candara" charset="0"/>
                <a:cs typeface="Candara" charset="0"/>
              </a:rPr>
              <a:t>who </a:t>
            </a:r>
            <a:r>
              <a:rPr lang="en-US" sz="2800" dirty="0">
                <a:solidFill>
                  <a:srgbClr val="FF0000"/>
                </a:solidFill>
                <a:latin typeface="Candara" charset="0"/>
                <a:ea typeface="Candara" charset="0"/>
                <a:cs typeface="Candara" charset="0"/>
              </a:rPr>
              <a:t>forbid marriage and require abstinence from foods that God created to be received with thanksgiving by </a:t>
            </a:r>
            <a:r>
              <a:rPr lang="en-US" sz="2800" dirty="0" smtClean="0">
                <a:solidFill>
                  <a:srgbClr val="FF0000"/>
                </a:solidFill>
                <a:latin typeface="Candara" charset="0"/>
                <a:ea typeface="Candara" charset="0"/>
                <a:cs typeface="Candara" charset="0"/>
              </a:rPr>
              <a:t>those who believe and know the truth. </a:t>
            </a:r>
            <a:r>
              <a:rPr lang="en-US" sz="2800" baseline="30000" dirty="0" smtClean="0">
                <a:latin typeface="Candara" charset="0"/>
                <a:ea typeface="Candara" charset="0"/>
                <a:cs typeface="Candara" charset="0"/>
              </a:rPr>
              <a:t>4</a:t>
            </a:r>
            <a:r>
              <a:rPr lang="en-US" sz="2800" dirty="0" smtClean="0">
                <a:latin typeface="Candara" charset="0"/>
                <a:ea typeface="Candara" charset="0"/>
                <a:cs typeface="Candara" charset="0"/>
              </a:rPr>
              <a:t>For </a:t>
            </a:r>
            <a:r>
              <a:rPr lang="en-US" sz="2800" dirty="0">
                <a:latin typeface="Candara" charset="0"/>
                <a:ea typeface="Candara" charset="0"/>
                <a:cs typeface="Candara" charset="0"/>
              </a:rPr>
              <a:t>everything created by God is good, and nothing is to be rejected if it is </a:t>
            </a:r>
            <a:r>
              <a:rPr lang="en-US" sz="2800" dirty="0" smtClean="0">
                <a:latin typeface="Candara" charset="0"/>
                <a:ea typeface="Candara" charset="0"/>
                <a:cs typeface="Candara" charset="0"/>
              </a:rPr>
              <a:t>received </a:t>
            </a:r>
            <a:r>
              <a:rPr lang="en-US" sz="2800" dirty="0">
                <a:latin typeface="Candara" charset="0"/>
                <a:ea typeface="Candara" charset="0"/>
                <a:cs typeface="Candara" charset="0"/>
              </a:rPr>
              <a:t>with thanksgiving, </a:t>
            </a:r>
            <a:r>
              <a:rPr lang="en-US" sz="2800" baseline="30000" dirty="0" smtClean="0">
                <a:latin typeface="Candara" charset="0"/>
                <a:ea typeface="Candara" charset="0"/>
                <a:cs typeface="Candara" charset="0"/>
              </a:rPr>
              <a:t>5</a:t>
            </a:r>
            <a:r>
              <a:rPr lang="en-US" sz="2800" dirty="0" smtClean="0">
                <a:latin typeface="Candara" charset="0"/>
                <a:ea typeface="Candara" charset="0"/>
                <a:cs typeface="Candara" charset="0"/>
              </a:rPr>
              <a:t>for </a:t>
            </a:r>
            <a:r>
              <a:rPr lang="en-US" sz="2800" dirty="0">
                <a:latin typeface="Candara" charset="0"/>
                <a:ea typeface="Candara" charset="0"/>
                <a:cs typeface="Candara" charset="0"/>
              </a:rPr>
              <a:t>it is made holy by the word of God and prayer</a:t>
            </a:r>
            <a:r>
              <a:rPr lang="en-US" sz="2800" dirty="0" smtClean="0">
                <a:latin typeface="Candara" charset="0"/>
                <a:ea typeface="Candara" charset="0"/>
                <a:cs typeface="Candara" charset="0"/>
              </a:rPr>
              <a:t>.                   1 Timothy </a:t>
            </a:r>
            <a:r>
              <a:rPr lang="en-US" sz="2800" dirty="0">
                <a:latin typeface="Candara" charset="0"/>
                <a:ea typeface="Candara" charset="0"/>
                <a:cs typeface="Candara" charset="0"/>
              </a:rPr>
              <a:t>4:1-5 (ESV) </a:t>
            </a:r>
          </a:p>
          <a:p>
            <a:pPr lvl="0"/>
            <a:endParaRPr lang="en-US" sz="2800" dirty="0" smtClean="0">
              <a:latin typeface="Candara" charset="0"/>
              <a:ea typeface="Candara" charset="0"/>
              <a:cs typeface="Candara" charset="0"/>
            </a:endParaRPr>
          </a:p>
          <a:p>
            <a:pPr lvl="0"/>
            <a:r>
              <a:rPr lang="en-US" sz="2800" baseline="30000" dirty="0" smtClean="0">
                <a:latin typeface="Candara" charset="0"/>
                <a:ea typeface="Candara" charset="0"/>
                <a:cs typeface="Candara" charset="0"/>
              </a:rPr>
              <a:t>7</a:t>
            </a:r>
            <a:r>
              <a:rPr lang="en-US" sz="2800" dirty="0" smtClean="0">
                <a:latin typeface="Candara" charset="0"/>
                <a:ea typeface="Candara" charset="0"/>
                <a:cs typeface="Candara" charset="0"/>
              </a:rPr>
              <a:t>I </a:t>
            </a:r>
            <a:r>
              <a:rPr lang="en-US" sz="2800" dirty="0">
                <a:latin typeface="Candara" charset="0"/>
                <a:ea typeface="Candara" charset="0"/>
                <a:cs typeface="Candara" charset="0"/>
              </a:rPr>
              <a:t>wish that all </a:t>
            </a:r>
            <a:r>
              <a:rPr lang="en-US" sz="2800" dirty="0" smtClean="0">
                <a:latin typeface="Candara" charset="0"/>
                <a:ea typeface="Candara" charset="0"/>
                <a:cs typeface="Candara" charset="0"/>
              </a:rPr>
              <a:t>were [single] </a:t>
            </a:r>
            <a:r>
              <a:rPr lang="en-US" sz="2800" dirty="0">
                <a:latin typeface="Candara" charset="0"/>
                <a:ea typeface="Candara" charset="0"/>
                <a:cs typeface="Candara" charset="0"/>
              </a:rPr>
              <a:t>as I myself am. But </a:t>
            </a:r>
            <a:r>
              <a:rPr lang="en-US" sz="2800" dirty="0">
                <a:solidFill>
                  <a:srgbClr val="FF0000"/>
                </a:solidFill>
                <a:latin typeface="Candara" charset="0"/>
                <a:ea typeface="Candara" charset="0"/>
                <a:cs typeface="Candara" charset="0"/>
              </a:rPr>
              <a:t>each has his own gift from God, </a:t>
            </a:r>
            <a:r>
              <a:rPr lang="en-US" sz="2800" dirty="0">
                <a:latin typeface="Candara" charset="0"/>
                <a:ea typeface="Candara" charset="0"/>
                <a:cs typeface="Candara" charset="0"/>
              </a:rPr>
              <a:t>one of one kind and one of </a:t>
            </a:r>
            <a:r>
              <a:rPr lang="en-US" sz="2800" dirty="0" smtClean="0">
                <a:latin typeface="Candara" charset="0"/>
                <a:ea typeface="Candara" charset="0"/>
                <a:cs typeface="Candara" charset="0"/>
              </a:rPr>
              <a:t>another. </a:t>
            </a:r>
            <a:r>
              <a:rPr lang="en-US" sz="2800" baseline="30000" dirty="0" smtClean="0">
                <a:latin typeface="Candara" charset="0"/>
                <a:ea typeface="Candara" charset="0"/>
                <a:cs typeface="Candara" charset="0"/>
              </a:rPr>
              <a:t>8</a:t>
            </a:r>
            <a:r>
              <a:rPr lang="en-US" sz="2800" dirty="0" smtClean="0">
                <a:latin typeface="Candara" charset="0"/>
                <a:ea typeface="Candara" charset="0"/>
                <a:cs typeface="Candara" charset="0"/>
              </a:rPr>
              <a:t>To </a:t>
            </a:r>
            <a:r>
              <a:rPr lang="en-US" sz="2800" dirty="0">
                <a:latin typeface="Candara" charset="0"/>
                <a:ea typeface="Candara" charset="0"/>
                <a:cs typeface="Candara" charset="0"/>
              </a:rPr>
              <a:t>the unmarried and the widows I say that it is good for them to remain single, as I am. </a:t>
            </a:r>
            <a:r>
              <a:rPr lang="en-US" sz="2800" baseline="30000" dirty="0" smtClean="0">
                <a:latin typeface="Candara" charset="0"/>
                <a:ea typeface="Candara" charset="0"/>
                <a:cs typeface="Candara" charset="0"/>
              </a:rPr>
              <a:t>9</a:t>
            </a:r>
            <a:r>
              <a:rPr lang="en-US" sz="2800" dirty="0" smtClean="0">
                <a:latin typeface="Candara" charset="0"/>
                <a:ea typeface="Candara" charset="0"/>
                <a:cs typeface="Candara" charset="0"/>
              </a:rPr>
              <a:t>But </a:t>
            </a:r>
            <a:r>
              <a:rPr lang="en-US" sz="2800" dirty="0">
                <a:latin typeface="Candara" charset="0"/>
                <a:ea typeface="Candara" charset="0"/>
                <a:cs typeface="Candara" charset="0"/>
              </a:rPr>
              <a:t>if they cannot exercise self-control, they should marry. For it is better to marry than to burn with passion</a:t>
            </a:r>
            <a:r>
              <a:rPr lang="en-US" sz="2800" dirty="0" smtClean="0">
                <a:latin typeface="Candara" charset="0"/>
                <a:ea typeface="Candara" charset="0"/>
                <a:cs typeface="Candara" charset="0"/>
              </a:rPr>
              <a:t>. </a:t>
            </a:r>
          </a:p>
          <a:p>
            <a:pPr lvl="0"/>
            <a:r>
              <a:rPr lang="en-US" sz="2800" dirty="0">
                <a:latin typeface="Candara" charset="0"/>
                <a:ea typeface="Candara" charset="0"/>
                <a:cs typeface="Candara" charset="0"/>
              </a:rPr>
              <a:t>	</a:t>
            </a:r>
            <a:r>
              <a:rPr lang="en-US" sz="2800" dirty="0" smtClean="0">
                <a:latin typeface="Candara" charset="0"/>
                <a:ea typeface="Candara" charset="0"/>
                <a:cs typeface="Candara" charset="0"/>
              </a:rPr>
              <a:t>							1 </a:t>
            </a:r>
            <a:r>
              <a:rPr lang="en-US" sz="2800" dirty="0">
                <a:latin typeface="Candara" charset="0"/>
                <a:ea typeface="Candara" charset="0"/>
                <a:cs typeface="Candara" charset="0"/>
              </a:rPr>
              <a:t>Corinthians 7:7-9 (ESV) </a:t>
            </a:r>
            <a:endParaRPr lang="en-US" sz="2800" dirty="0" smtClean="0">
              <a:latin typeface="Candara" charset="0"/>
              <a:ea typeface="Candara" charset="0"/>
              <a:cs typeface="Candara" charset="0"/>
            </a:endParaRPr>
          </a:p>
        </p:txBody>
      </p:sp>
    </p:spTree>
    <p:extLst>
      <p:ext uri="{BB962C8B-B14F-4D97-AF65-F5344CB8AC3E}">
        <p14:creationId xmlns:p14="http://schemas.microsoft.com/office/powerpoint/2010/main" val="58652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67205</TotalTime>
  <Words>3027</Words>
  <Application>Microsoft Macintosh PowerPoint</Application>
  <PresentationFormat>Widescreen</PresentationFormat>
  <Paragraphs>127</Paragraphs>
  <Slides>24</Slides>
  <Notes>23</Notes>
  <HiddenSlides>0</HiddenSlides>
  <MMClips>0</MMClips>
  <ScaleCrop>false</ScaleCrop>
  <HeadingPairs>
    <vt:vector size="6" baseType="variant">
      <vt:variant>
        <vt:lpstr>Fonts Used</vt:lpstr>
      </vt:variant>
      <vt:variant>
        <vt:i4>8</vt:i4>
      </vt:variant>
      <vt:variant>
        <vt:lpstr>Theme</vt:lpstr>
      </vt:variant>
      <vt:variant>
        <vt:i4>27</vt:i4>
      </vt:variant>
      <vt:variant>
        <vt:lpstr>Slide Titles</vt:lpstr>
      </vt:variant>
      <vt:variant>
        <vt:i4>24</vt:i4>
      </vt:variant>
    </vt:vector>
  </HeadingPairs>
  <TitlesOfParts>
    <vt:vector size="59" baseType="lpstr">
      <vt:lpstr>Arial</vt:lpstr>
      <vt:lpstr>Calibri</vt:lpstr>
      <vt:lpstr>Calibri Light</vt:lpstr>
      <vt:lpstr>Candara</vt:lpstr>
      <vt:lpstr>Eras Bold ITC</vt:lpstr>
      <vt:lpstr>Eras Medium ITC</vt:lpstr>
      <vt:lpstr>MS PGothic</vt:lpstr>
      <vt:lpstr>ＭＳ Ｐゴシック</vt:lpstr>
      <vt:lpstr>Default Design</vt:lpstr>
      <vt:lpstr>1_Default Design</vt:lpstr>
      <vt:lpstr>2_Default Design</vt:lpstr>
      <vt:lpstr>3_Default Design</vt:lpstr>
      <vt:lpstr>4_Default Design</vt:lpstr>
      <vt:lpstr>5_Default Design</vt:lpstr>
      <vt:lpstr>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2_Office Theme</vt:lpstr>
      <vt:lpstr>23_Default Design</vt:lpstr>
      <vt:lpstr>24_Default Design</vt:lpstr>
      <vt:lpstr>PowerPoint Presentation</vt:lpstr>
      <vt:lpstr>Christ Alone (Solus Christus)</vt:lpstr>
      <vt:lpstr>The Protestant Reformation</vt:lpstr>
      <vt:lpstr>The Protestant Reformation</vt:lpstr>
      <vt:lpstr>Impact of the Protestant Reformation</vt:lpstr>
      <vt:lpstr>The Three Great Fundamental Principles of the Reformation</vt:lpstr>
      <vt:lpstr>Other benefits of the Protestant Reformation</vt:lpstr>
      <vt:lpstr>Other benefits of the Protestant Reformation</vt:lpstr>
      <vt:lpstr>Celibate priests vs. married  - Scripture or Tradition</vt:lpstr>
      <vt:lpstr>Other benefits of the Protestant Reformation</vt:lpstr>
      <vt:lpstr>Luther and the Word of God</vt:lpstr>
      <vt:lpstr>1. What is Solus Christus?  Christ’s work alone is sufficient for our salvation.  Catholic– Christ plus 1)the church in applying Christ’s work to us through the sacraments and 2)our cooperation with God to merit eternal life are necessary for our salvation.  Rome believed that Christ’s work only pays for our past sin, but for our present and future sin, we are saved by a combination of Christ’s merit and our sacramental incorporation into Christ via the church. By receiving the sacraments Christ’s work is applied to us and our natures are infused with divine grace, thus transforming our natures and enabling us to cooperate with God to merit eternal life.  Reformers. Through the scriptures alone it is clear that we are saved by grace alone through faith alone in Christ alone for the Glory of God alone.     </vt:lpstr>
      <vt:lpstr>                         What the Catholic Church Was Teaching  The Catholic Church said 1) Christ + 2)the church applying Christ’s work to us through the sacraments + 3)our cooperation with God are necessary for our salvation and for us to merit eternal life.  The 7 sacraments:  Baptism Confirmation – done with oil mixed with balsam, by a priest Eucharist  - must administered by a priest Confession – must be to a priest Anointing of the Sick (with oil) Holy Orders – for a man to become a priest, deacon or bishop Matrimony     </vt:lpstr>
      <vt:lpstr>     What is Solus Christus?   Solus Christus – Christ’s work alone is sufficient for our salvation.     (Christ’s sufficiency)  Solus Christus – Christ alone (being fully God and fully man) is the      mediator between man and God     (Christ’s exclusive identity – the uniqueness of Christ)  “Our 21st century mantra is: ‘Whatever you believe is OK if it works for you!  If you want to believe in Jesus, do it! That’s great.’ But, the teaching that Jesus and Jesus alone was both God and man, that he and he alone lived a sinless life, that he and he alone was able to atone for our sin, and that therefore Jesus and he alone is able to forgive our sins and make us right with God - this teaching is offensive in our world as much as the teaching that our own works can do nothing to save us was offensive 500 years ago.” — Greg Waybright  </vt:lpstr>
      <vt:lpstr>       IS SOLUS CHRISTUS STILL IMPORTANT &amp; RELEVANT TODAY?   Solus Christus – Christ’s work alone is sufficient for our salvation.     (Christ’s sufficiency)  Solus Christus – Christ alone (being fully God and fully man) is the      mediator between man and God    (Christ’s exclusive identity – the uniqueness of Christ)  The issue of intolerance:  Intolerance - an unwillingness to accept the beliefs or behavior of someone different from you - is not a quality you want to have. Intolerance is what leads to hate crimes and discrimination.  (Vocabulary.com)   Intolerance - an unwillingness to allow the existence of opinions or behavior that one does not agree with.   (New Oxford American Dictionary)    </vt:lpstr>
      <vt:lpstr>WHAT DOES THE BIBLE SAY ABOUT DEALING WITH INTOLERANCE?</vt:lpstr>
      <vt:lpstr>WHAT DOES THE BIBLE SAY ABOUT DEALING WITH INTOLERANCE?</vt:lpstr>
      <vt:lpstr>WHAT DOES THE BIBLE SAY ABOUT DEALING WITH INTOLERANCE?</vt:lpstr>
      <vt:lpstr>18 “If the world hates you, know that it has hated me before it hated you. 19 If you were of the world, the world would love you as its own; but because you are not of the world, but I chose you out of the world, therefore the world hates you. 20 Remember the word that I said to you: A servant is not greater than his master.’ If they persecuted me, they will also persecute you. If they kept my word, they will also keep yours. 21 But all these things they will do to you on account of my name, because they do not know him who sent me. 22 If I had not come and spoken to them, they would not have been guilty of sin, but now they have no excuse for their sin. 23 Whoever hates me hates my Father also. 24 If I had not done among them the works that no one else did, they would not be guilty of sin, but now they have seen and hated both me and my Father. 25 But the word that is written in their Law must be fulfilled: They hated me without a cause.’                                   John 15:18-25 (ESV) </vt:lpstr>
      <vt:lpstr>26 “But when the Helper comes, whom I will send to you from the Father, the Spirit of truth, who proceeds from the Father, he will bear witness about me. 27 And you also will bear witness, because you have been with me from the beginning. 1“I have said all these things to you to keep you from falling away. 2 They will put you out of the synagogues. Indeed, the hour is coming when whoever kills you will think he is offering service to God. 3 And they will do these things because they have not known the Father, nor me. 4 But I have said these things to you, that when their hour comes you may remember that I told them to you. “I did not say these things to you from the beginning, because I was with you. 5 But now I am going to him who sent me, and none of you asks me, ‘Where are you going?’ 6But because I have said these things to you, sorrow has filled your heart. 7Nevertheless, I tell you the truth: it is to your advantage that I go away, for if I do not go away, the Helper will not come to you. But if I go, I will send him to you.           John 15:26 - 16:7 (ESV) </vt:lpstr>
      <vt:lpstr>8 And when he comes, he will convict the world concerning sin and righteousness and judgment: 9 concerning sin, because they do not believe in me; 10 concerning righteousness, because I go to the Father, and you will see me no longer; 11 concerning judgment, because the ruler of this world is judged.12 “I still have many things to say to you, but you cannot bear them now. 13 When the Spirit of truth comes, he will guide you into all the truth, for he will not speak on his own authority, but whatever he hears he will speak, and he will declare to you the things that are to come. 14 He will glorify me, for he will take what is mine and declare it to you. 15 All that the Father has is mine; therefore I said that he will take what is mine and declare it to you.           John 16:8-15 (ESV) </vt:lpstr>
      <vt:lpstr>WHAT DOES THE BIBLE SAY ABOUT DEALING WITH INTOLERANCE?</vt:lpstr>
      <vt:lpstr>PowerPoint Presentation</vt:lpstr>
      <vt:lpstr>PowerPoint Presentation</vt:lpstr>
    </vt:vector>
  </TitlesOfParts>
  <Manager/>
  <Company>UFP</Company>
  <LinksUpToDate>false</LinksUpToDate>
  <SharedDoc>false</SharedDoc>
  <HyperlinkBase/>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3809</cp:revision>
  <cp:lastPrinted>2017-09-03T14:06:31Z</cp:lastPrinted>
  <dcterms:created xsi:type="dcterms:W3CDTF">2007-10-20T20:09:35Z</dcterms:created>
  <dcterms:modified xsi:type="dcterms:W3CDTF">2017-11-08T00:35:27Z</dcterms:modified>
  <cp:category/>
</cp:coreProperties>
</file>