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4111" r:id="rId8"/>
    <p:sldMasterId id="2147484123" r:id="rId9"/>
    <p:sldMasterId id="2147484135" r:id="rId10"/>
    <p:sldMasterId id="2147484159" r:id="rId11"/>
    <p:sldMasterId id="2147484171" r:id="rId12"/>
    <p:sldMasterId id="2147484195" r:id="rId13"/>
    <p:sldMasterId id="2147484207" r:id="rId14"/>
    <p:sldMasterId id="2147484231" r:id="rId15"/>
    <p:sldMasterId id="2147484267" r:id="rId16"/>
    <p:sldMasterId id="2147484327" r:id="rId17"/>
    <p:sldMasterId id="2147484339" r:id="rId18"/>
    <p:sldMasterId id="2147484351" r:id="rId19"/>
    <p:sldMasterId id="2147484363" r:id="rId20"/>
    <p:sldMasterId id="2147484399" r:id="rId21"/>
    <p:sldMasterId id="2147484447" r:id="rId22"/>
    <p:sldMasterId id="2147484495" r:id="rId23"/>
    <p:sldMasterId id="2147484507" r:id="rId24"/>
    <p:sldMasterId id="2147484531" r:id="rId25"/>
    <p:sldMasterId id="2147484555" r:id="rId26"/>
    <p:sldMasterId id="2147484567" r:id="rId27"/>
    <p:sldMasterId id="2147484615" r:id="rId28"/>
  </p:sldMasterIdLst>
  <p:notesMasterIdLst>
    <p:notesMasterId r:id="rId49"/>
  </p:notesMasterIdLst>
  <p:handoutMasterIdLst>
    <p:handoutMasterId r:id="rId50"/>
  </p:handoutMasterIdLst>
  <p:sldIdLst>
    <p:sldId id="281" r:id="rId29"/>
    <p:sldId id="1152" r:id="rId30"/>
    <p:sldId id="1173" r:id="rId31"/>
    <p:sldId id="1153" r:id="rId32"/>
    <p:sldId id="1154" r:id="rId33"/>
    <p:sldId id="1184" r:id="rId34"/>
    <p:sldId id="1174" r:id="rId35"/>
    <p:sldId id="1185" r:id="rId36"/>
    <p:sldId id="1186" r:id="rId37"/>
    <p:sldId id="1187" r:id="rId38"/>
    <p:sldId id="1179" r:id="rId39"/>
    <p:sldId id="1180" r:id="rId40"/>
    <p:sldId id="1181" r:id="rId41"/>
    <p:sldId id="1162" r:id="rId42"/>
    <p:sldId id="1164" r:id="rId43"/>
    <p:sldId id="1166" r:id="rId44"/>
    <p:sldId id="1176" r:id="rId45"/>
    <p:sldId id="1177" r:id="rId46"/>
    <p:sldId id="1168" r:id="rId47"/>
    <p:sldId id="1067" r:id="rId48"/>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800000"/>
    <a:srgbClr val="FFFF00"/>
    <a:srgbClr val="CC33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6" autoAdjust="0"/>
    <p:restoredTop sz="95373"/>
  </p:normalViewPr>
  <p:slideViewPr>
    <p:cSldViewPr>
      <p:cViewPr>
        <p:scale>
          <a:sx n="86" d="100"/>
          <a:sy n="86" d="100"/>
        </p:scale>
        <p:origin x="240" y="832"/>
      </p:cViewPr>
      <p:guideLst>
        <p:guide orient="horz" pos="96"/>
        <p:guide pos="3840"/>
        <p:guide pos="7152"/>
        <p:guide pos="528"/>
      </p:guideLst>
    </p:cSldViewPr>
  </p:slideViewPr>
  <p:outlineViewPr>
    <p:cViewPr>
      <p:scale>
        <a:sx n="33" d="100"/>
        <a:sy n="33" d="100"/>
      </p:scale>
      <p:origin x="0" y="-145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59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handoutMaster" Target="handoutMasters/handout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12.xml"/><Relationship Id="rId41" Type="http://schemas.openxmlformats.org/officeDocument/2006/relationships/slide" Target="slides/slide13.xml"/><Relationship Id="rId42" Type="http://schemas.openxmlformats.org/officeDocument/2006/relationships/slide" Target="slides/slide14.xml"/><Relationship Id="rId43" Type="http://schemas.openxmlformats.org/officeDocument/2006/relationships/slide" Target="slides/slide15.xml"/><Relationship Id="rId44" Type="http://schemas.openxmlformats.org/officeDocument/2006/relationships/slide" Target="slides/slide16.xml"/><Relationship Id="rId45" Type="http://schemas.openxmlformats.org/officeDocument/2006/relationships/slide" Target="slides/slide17.xml"/><Relationship Id="rId46" Type="http://schemas.openxmlformats.org/officeDocument/2006/relationships/slide" Target="slides/slide18.xml"/><Relationship Id="rId47" Type="http://schemas.openxmlformats.org/officeDocument/2006/relationships/slide" Target="slides/slide19.xml"/><Relationship Id="rId48" Type="http://schemas.openxmlformats.org/officeDocument/2006/relationships/slide" Target="slides/slide20.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xml"/><Relationship Id="rId31" Type="http://schemas.openxmlformats.org/officeDocument/2006/relationships/slide" Target="slides/slide3.xml"/><Relationship Id="rId32" Type="http://schemas.openxmlformats.org/officeDocument/2006/relationships/slide" Target="slides/slide4.xml"/><Relationship Id="rId33" Type="http://schemas.openxmlformats.org/officeDocument/2006/relationships/slide" Target="slides/slide5.xml"/><Relationship Id="rId34" Type="http://schemas.openxmlformats.org/officeDocument/2006/relationships/slide" Target="slides/slide6.xml"/><Relationship Id="rId35" Type="http://schemas.openxmlformats.org/officeDocument/2006/relationships/slide" Target="slides/slide7.xml"/><Relationship Id="rId36" Type="http://schemas.openxmlformats.org/officeDocument/2006/relationships/slide" Target="slides/slide8.xml"/><Relationship Id="rId37" Type="http://schemas.openxmlformats.org/officeDocument/2006/relationships/slide" Target="slides/slide9.xml"/><Relationship Id="rId38" Type="http://schemas.openxmlformats.org/officeDocument/2006/relationships/slide" Target="slides/slide10.xml"/><Relationship Id="rId39" Type="http://schemas.openxmlformats.org/officeDocument/2006/relationships/slide" Target="slides/slide11.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 Target="slides/slide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11/26/17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11/26/17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153606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13335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045056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864132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405012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993181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739702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226803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728416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96106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75756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88745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809863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54083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56494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708949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104245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82960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6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4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4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75730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3144485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54590700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87327600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98663425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38980452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92168428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06876792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6217837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3592520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91572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4321753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38292708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10121936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19778051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50675518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57440703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65866994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88737556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23508398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743204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7410737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9B7BA6-5363-0A4F-87B0-C580B070D85D}" type="slidenum">
              <a:rPr lang="en-US" altLang="en-US"/>
              <a:pPr/>
              <a:t>‹#›</a:t>
            </a:fld>
            <a:endParaRPr lang="en-US" alt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F5F59A-342E-F747-AC72-E36B41D1E15B}" type="slidenum">
              <a:rPr lang="en-US" altLang="en-US"/>
              <a:pPr/>
              <a:t>‹#›</a:t>
            </a:fld>
            <a:endParaRPr lang="en-US" alt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8D48CC5-6834-B645-A19E-83B6354C997C}" type="slidenum">
              <a:rPr lang="en-US" altLang="en-US"/>
              <a:pPr/>
              <a:t>‹#›</a:t>
            </a:fld>
            <a:endParaRPr lang="en-US" alt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ABE973F-1395-2547-87C3-1EC44324603B}" type="slidenum">
              <a:rPr lang="en-US" altLang="en-US"/>
              <a:pPr/>
              <a:t>‹#›</a:t>
            </a:fld>
            <a:endParaRPr lang="en-US" alt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08FE289-C21B-4045-97F7-106818C75610}" type="slidenum">
              <a:rPr lang="en-US" altLang="en-US"/>
              <a:pPr/>
              <a:t>‹#›</a:t>
            </a:fld>
            <a:endParaRPr lang="en-US" alt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CB1CB9-9E44-3D41-AF3B-B7D0B02B7AE4}" type="slidenum">
              <a:rPr lang="en-US" altLang="en-US"/>
              <a:pPr/>
              <a:t>‹#›</a:t>
            </a:fld>
            <a:endParaRPr lang="en-US" alt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7279D4D-4214-AD4B-8FF9-822D6312D081}" type="slidenum">
              <a:rPr lang="en-US" altLang="en-US"/>
              <a:pPr/>
              <a:t>‹#›</a:t>
            </a:fld>
            <a:endParaRPr lang="en-US" alt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C9CDD7-473C-BE40-9828-2CE8BE98F645}" type="slidenum">
              <a:rPr lang="en-US"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6B5034D-DCEB-AB43-BFE8-243C6B825D22}" type="slidenum">
              <a:rPr lang="en-US" altLang="en-US"/>
              <a:pPr/>
              <a:t>‹#›</a:t>
            </a:fld>
            <a:endParaRPr lang="en-US" alt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B83220-785F-3D47-AE0C-019F5CE1C901}" type="slidenum">
              <a:rPr lang="en-US" altLang="en-US"/>
              <a:pPr/>
              <a:t>‹#›</a:t>
            </a:fld>
            <a:endParaRPr lang="en-US" alt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C4ED53-2CDE-5140-BF55-EE37EB35B60F}" type="slidenum">
              <a:rPr lang="en-US" altLang="en-US"/>
              <a:pPr/>
              <a:t>‹#›</a:t>
            </a:fld>
            <a:endParaRPr lang="en-US" alt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11/26/17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11/26/17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11/26/17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11/26/17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11/26/17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11/26/17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11/26/17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11/26/17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11/26/17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11/26/17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11/26/17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9B7BA6-5363-0A4F-87B0-C580B070D85D}" type="slidenum">
              <a:rPr lang="en-US" altLang="en-US"/>
              <a:pPr/>
              <a:t>‹#›</a:t>
            </a:fld>
            <a:endParaRPr lang="en-US" alt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F5F59A-342E-F747-AC72-E36B41D1E15B}" type="slidenum">
              <a:rPr lang="en-US" altLang="en-US"/>
              <a:pPr/>
              <a:t>‹#›</a:t>
            </a:fld>
            <a:endParaRPr lang="en-US" alt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8D48CC5-6834-B645-A19E-83B6354C997C}" type="slidenum">
              <a:rPr lang="en-US" altLang="en-US"/>
              <a:pPr/>
              <a:t>‹#›</a:t>
            </a:fld>
            <a:endParaRPr lang="en-US" alt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ABE973F-1395-2547-87C3-1EC44324603B}" type="slidenum">
              <a:rPr lang="en-US" altLang="en-US"/>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08FE289-C21B-4045-97F7-106818C75610}" type="slidenum">
              <a:rPr lang="en-US" altLang="en-US"/>
              <a:pPr/>
              <a:t>‹#›</a:t>
            </a:fld>
            <a:endParaRPr lang="en-US" alt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CB1CB9-9E44-3D41-AF3B-B7D0B02B7AE4}" type="slidenum">
              <a:rPr lang="en-US" altLang="en-US"/>
              <a:pPr/>
              <a:t>‹#›</a:t>
            </a:fld>
            <a:endParaRPr lang="en-US" alt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7279D4D-4214-AD4B-8FF9-822D6312D081}" type="slidenum">
              <a:rPr lang="en-US" altLang="en-US"/>
              <a:pPr/>
              <a:t>‹#›</a:t>
            </a:fld>
            <a:endParaRPr lang="en-US" alt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C9CDD7-473C-BE40-9828-2CE8BE98F645}" type="slidenum">
              <a:rPr lang="en-US" altLang="en-US"/>
              <a:pPr/>
              <a:t>‹#›</a:t>
            </a:fld>
            <a:endParaRPr lang="en-US" alt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6B5034D-DCEB-AB43-BFE8-243C6B825D22}" type="slidenum">
              <a:rPr lang="en-US" altLang="en-US"/>
              <a:pPr/>
              <a:t>‹#›</a:t>
            </a:fld>
            <a:endParaRPr lang="en-US" alt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B83220-785F-3D47-AE0C-019F5CE1C901}" type="slidenum">
              <a:rPr lang="en-US" altLang="en-US"/>
              <a:pPr/>
              <a:t>‹#›</a:t>
            </a:fld>
            <a:endParaRPr lang="en-US" alt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C4ED53-2CDE-5140-BF55-EE37EB35B60F}" type="slidenum">
              <a:rPr lang="en-US" altLang="en-US"/>
              <a:pPr/>
              <a:t>‹#›</a:t>
            </a:fld>
            <a:endParaRPr lang="en-US" alt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400" y="228600"/>
            <a:ext cx="11887200" cy="91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ext Placeholder 3"/>
          <p:cNvSpPr>
            <a:spLocks noGrp="1"/>
          </p:cNvSpPr>
          <p:nvPr>
            <p:ph type="body" sz="half" idx="10"/>
          </p:nvPr>
        </p:nvSpPr>
        <p:spPr>
          <a:xfrm>
            <a:off x="152400" y="1447800"/>
            <a:ext cx="11887200" cy="5257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11/26/17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11/26/17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11/26/17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11/26/17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11/26/17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11/26/17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11/26/17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11/26/17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11/26/17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11/26/17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11/26/17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3.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3.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3.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3.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3.jpe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3" Type="http://schemas.openxmlformats.org/officeDocument/2006/relationships/image" Target="../media/image3.jpeg"/><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4.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4.xml"/><Relationship Id="rId2" Type="http://schemas.openxmlformats.org/officeDocument/2006/relationships/slideLayout" Target="../slideLayouts/slideLayout255.xml"/><Relationship Id="rId3" Type="http://schemas.openxmlformats.org/officeDocument/2006/relationships/slideLayout" Target="../slideLayouts/slideLayout256.xml"/><Relationship Id="rId4" Type="http://schemas.openxmlformats.org/officeDocument/2006/relationships/slideLayout" Target="../slideLayouts/slideLayout257.xml"/><Relationship Id="rId5" Type="http://schemas.openxmlformats.org/officeDocument/2006/relationships/slideLayout" Target="../slideLayouts/slideLayout258.xml"/><Relationship Id="rId6" Type="http://schemas.openxmlformats.org/officeDocument/2006/relationships/slideLayout" Target="../slideLayouts/slideLayout259.xml"/><Relationship Id="rId7" Type="http://schemas.openxmlformats.org/officeDocument/2006/relationships/slideLayout" Target="../slideLayouts/slideLayout260.xml"/><Relationship Id="rId8" Type="http://schemas.openxmlformats.org/officeDocument/2006/relationships/slideLayout" Target="../slideLayouts/slideLayout261.xml"/><Relationship Id="rId9" Type="http://schemas.openxmlformats.org/officeDocument/2006/relationships/slideLayout" Target="../slideLayouts/slideLayout262.xml"/><Relationship Id="rId10"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5.xml"/><Relationship Id="rId12" Type="http://schemas.openxmlformats.org/officeDocument/2006/relationships/theme" Target="../theme/theme25.xml"/><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 Id="rId9" Type="http://schemas.openxmlformats.org/officeDocument/2006/relationships/slideLayout" Target="../slideLayouts/slideLayout273.xml"/><Relationship Id="rId10"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6.xml"/><Relationship Id="rId12" Type="http://schemas.openxmlformats.org/officeDocument/2006/relationships/theme" Target="../theme/theme26.xml"/><Relationship Id="rId13" Type="http://schemas.openxmlformats.org/officeDocument/2006/relationships/image" Target="../media/image3.jpeg"/><Relationship Id="rId1" Type="http://schemas.openxmlformats.org/officeDocument/2006/relationships/slideLayout" Target="../slideLayouts/slideLayout276.xml"/><Relationship Id="rId2" Type="http://schemas.openxmlformats.org/officeDocument/2006/relationships/slideLayout" Target="../slideLayouts/slideLayout277.xml"/><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slideLayout" Target="../slideLayouts/slideLayout280.xml"/><Relationship Id="rId6" Type="http://schemas.openxmlformats.org/officeDocument/2006/relationships/slideLayout" Target="../slideLayouts/slideLayout281.xml"/><Relationship Id="rId7" Type="http://schemas.openxmlformats.org/officeDocument/2006/relationships/slideLayout" Target="../slideLayouts/slideLayout282.xml"/><Relationship Id="rId8" Type="http://schemas.openxmlformats.org/officeDocument/2006/relationships/slideLayout" Target="../slideLayouts/slideLayout283.xml"/><Relationship Id="rId9" Type="http://schemas.openxmlformats.org/officeDocument/2006/relationships/slideLayout" Target="../slideLayouts/slideLayout284.xml"/><Relationship Id="rId10"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7.xml"/><Relationship Id="rId13" Type="http://schemas.openxmlformats.org/officeDocument/2006/relationships/image" Target="../media/image1.jpeg"/><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8.xml"/><Relationship Id="rId12" Type="http://schemas.openxmlformats.org/officeDocument/2006/relationships/theme" Target="../theme/theme28.xml"/><Relationship Id="rId13" Type="http://schemas.openxmlformats.org/officeDocument/2006/relationships/image" Target="../media/image4.jpeg"/><Relationship Id="rId1" Type="http://schemas.openxmlformats.org/officeDocument/2006/relationships/slideLayout" Target="../slideLayouts/slideLayout298.xml"/><Relationship Id="rId2" Type="http://schemas.openxmlformats.org/officeDocument/2006/relationships/slideLayout" Target="../slideLayouts/slideLayout299.xml"/><Relationship Id="rId3" Type="http://schemas.openxmlformats.org/officeDocument/2006/relationships/slideLayout" Target="../slideLayouts/slideLayout300.xml"/><Relationship Id="rId4" Type="http://schemas.openxmlformats.org/officeDocument/2006/relationships/slideLayout" Target="../slideLayouts/slideLayout301.xml"/><Relationship Id="rId5" Type="http://schemas.openxmlformats.org/officeDocument/2006/relationships/slideLayout" Target="../slideLayouts/slideLayout302.xml"/><Relationship Id="rId6" Type="http://schemas.openxmlformats.org/officeDocument/2006/relationships/slideLayout" Target="../slideLayouts/slideLayout303.xml"/><Relationship Id="rId7" Type="http://schemas.openxmlformats.org/officeDocument/2006/relationships/slideLayout" Target="../slideLayouts/slideLayout304.xml"/><Relationship Id="rId8" Type="http://schemas.openxmlformats.org/officeDocument/2006/relationships/slideLayout" Target="../slideLayouts/slideLayout305.xml"/><Relationship Id="rId9" Type="http://schemas.openxmlformats.org/officeDocument/2006/relationships/slideLayout" Target="../slideLayouts/slideLayout306.xml"/><Relationship Id="rId10" Type="http://schemas.openxmlformats.org/officeDocument/2006/relationships/slideLayout" Target="../slideLayouts/slideLayout30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3.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07742732"/>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3"/>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4198474501"/>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112602483"/>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128"/>
              </a:defRPr>
            </a:lvl1pPr>
          </a:lstStyle>
          <a:p>
            <a:pPr eaLnBrk="1" hangingPunct="1"/>
            <a:fld id="{6C17C6BE-696C-5E46-BF1B-73C73C59151C}" type="slidenum">
              <a:rPr lang="en-US" altLang="en-US" smtClean="0">
                <a:cs typeface="Arial"/>
              </a:rPr>
              <a:pPr eaLnBrk="1" hangingPunct="1"/>
              <a:t>‹#›</a:t>
            </a:fld>
            <a:endParaRPr lang="en-US" altLang="en-US" smtClean="0">
              <a:cs typeface="Arial"/>
            </a:endParaRPr>
          </a:p>
        </p:txBody>
      </p:sp>
    </p:spTree>
    <p:extLst>
      <p:ext uri="{BB962C8B-B14F-4D97-AF65-F5344CB8AC3E}">
        <p14:creationId xmlns:p14="http://schemas.microsoft.com/office/powerpoint/2010/main" val="434946912"/>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12634578"/>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6654556"/>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11/26/17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extLst>
      <p:ext uri="{BB962C8B-B14F-4D97-AF65-F5344CB8AC3E}">
        <p14:creationId xmlns:p14="http://schemas.microsoft.com/office/powerpoint/2010/main" val="1089783127"/>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128"/>
              </a:defRPr>
            </a:lvl1pPr>
          </a:lstStyle>
          <a:p>
            <a:pPr eaLnBrk="1" hangingPunct="1"/>
            <a:fld id="{6C17C6BE-696C-5E46-BF1B-73C73C59151C}" type="slidenum">
              <a:rPr lang="en-US" altLang="en-US" smtClean="0">
                <a:cs typeface="Arial"/>
              </a:rPr>
              <a:pPr eaLnBrk="1" hangingPunct="1"/>
              <a:t>‹#›</a:t>
            </a:fld>
            <a:endParaRPr lang="en-US" altLang="en-US" smtClean="0">
              <a:cs typeface="Arial"/>
            </a:endParaRPr>
          </a:p>
        </p:txBody>
      </p:sp>
    </p:spTree>
    <p:extLst>
      <p:ext uri="{BB962C8B-B14F-4D97-AF65-F5344CB8AC3E}">
        <p14:creationId xmlns:p14="http://schemas.microsoft.com/office/powerpoint/2010/main" val="1636386722"/>
      </p:ext>
    </p:extLst>
  </p:cSld>
  <p:clrMap bg1="lt1" tx1="dk1" bg2="lt2" tx2="dk2" accent1="accent1" accent2="accent2" accent3="accent3" accent4="accent4" accent5="accent5" accent6="accent6" hlink="hlink" folHlink="folHlink"/>
  <p:sldLayoutIdLst>
    <p:sldLayoutId id="2147484556" r:id="rId1"/>
    <p:sldLayoutId id="2147484557" r:id="rId2"/>
    <p:sldLayoutId id="2147484558" r:id="rId3"/>
    <p:sldLayoutId id="2147484559" r:id="rId4"/>
    <p:sldLayoutId id="2147484560" r:id="rId5"/>
    <p:sldLayoutId id="2147484561" r:id="rId6"/>
    <p:sldLayoutId id="2147484562" r:id="rId7"/>
    <p:sldLayoutId id="2147484563" r:id="rId8"/>
    <p:sldLayoutId id="2147484564" r:id="rId9"/>
    <p:sldLayoutId id="2147484565" r:id="rId10"/>
    <p:sldLayoutId id="21474845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7298361"/>
      </p:ext>
    </p:extLst>
  </p:cSld>
  <p:clrMap bg1="lt1" tx1="dk1" bg2="lt2" tx2="dk2" accent1="accent1" accent2="accent2" accent3="accent3" accent4="accent4" accent5="accent5" accent6="accent6" hlink="hlink" folHlink="folHlink"/>
  <p:sldLayoutIdLst>
    <p:sldLayoutId id="2147484568" r:id="rId1"/>
    <p:sldLayoutId id="2147484569" r:id="rId2"/>
    <p:sldLayoutId id="2147484570" r:id="rId3"/>
    <p:sldLayoutId id="2147484571" r:id="rId4"/>
    <p:sldLayoutId id="2147484572" r:id="rId5"/>
    <p:sldLayoutId id="2147484573" r:id="rId6"/>
    <p:sldLayoutId id="2147484574" r:id="rId7"/>
    <p:sldLayoutId id="2147484575" r:id="rId8"/>
    <p:sldLayoutId id="2147484576" r:id="rId9"/>
    <p:sldLayoutId id="2147484577" r:id="rId10"/>
    <p:sldLayoutId id="21474845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480590793"/>
      </p:ext>
    </p:extLst>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11/26/17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5.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2133600"/>
            <a:ext cx="11658600" cy="4545694"/>
          </a:xfrm>
        </p:spPr>
        <p:txBody>
          <a:bodyPr/>
          <a:lstStyle/>
          <a:p>
            <a:pPr marL="0" indent="0" algn="ctr">
              <a:spcBef>
                <a:spcPts val="0"/>
              </a:spcBef>
              <a:buNone/>
            </a:pPr>
            <a:r>
              <a:rPr lang="en-US" sz="3000" b="1" i="1" dirty="0" smtClean="0">
                <a:latin typeface="Candara"/>
                <a:cs typeface="Candara"/>
              </a:rPr>
              <a:t>Justification </a:t>
            </a:r>
            <a:r>
              <a:rPr lang="en-US" sz="3000" b="1" i="1" dirty="0">
                <a:latin typeface="Candara"/>
                <a:cs typeface="Candara"/>
              </a:rPr>
              <a:t>is an act of God’s free grace, </a:t>
            </a:r>
            <a:br>
              <a:rPr lang="en-US" sz="3000" b="1" i="1" dirty="0">
                <a:latin typeface="Candara"/>
                <a:cs typeface="Candara"/>
              </a:rPr>
            </a:br>
            <a:r>
              <a:rPr lang="en-US" sz="3000" b="1" i="1" dirty="0">
                <a:latin typeface="Candara"/>
                <a:cs typeface="Candara"/>
              </a:rPr>
              <a:t>wherein he pardons all our sins, and accepts </a:t>
            </a:r>
            <a:br>
              <a:rPr lang="en-US" sz="3000" b="1" i="1" dirty="0">
                <a:latin typeface="Candara"/>
                <a:cs typeface="Candara"/>
              </a:rPr>
            </a:br>
            <a:r>
              <a:rPr lang="en-US" sz="3000" b="1" i="1" dirty="0">
                <a:latin typeface="Candara"/>
                <a:cs typeface="Candara"/>
              </a:rPr>
              <a:t>us as righteous in his sight, only for the righteousness</a:t>
            </a:r>
            <a:br>
              <a:rPr lang="en-US" sz="3000" b="1" i="1" dirty="0">
                <a:latin typeface="Candara"/>
                <a:cs typeface="Candara"/>
              </a:rPr>
            </a:br>
            <a:r>
              <a:rPr lang="en-US" sz="3000" b="1" i="1" dirty="0">
                <a:latin typeface="Candara"/>
                <a:cs typeface="Candara"/>
              </a:rPr>
              <a:t>of Christ imputed to us, and received by faith alone</a:t>
            </a:r>
            <a:r>
              <a:rPr lang="en-US" sz="3000" b="1" i="1" dirty="0" smtClean="0">
                <a:latin typeface="Candara"/>
                <a:cs typeface="Candara"/>
              </a:rPr>
              <a:t>.</a:t>
            </a:r>
            <a:r>
              <a:rPr lang="en-US" sz="3000" b="1" i="1" dirty="0">
                <a:latin typeface="Candara"/>
                <a:cs typeface="Candara"/>
              </a:rPr>
              <a:t/>
            </a:r>
            <a:br>
              <a:rPr lang="en-US" sz="3000" b="1" i="1" dirty="0">
                <a:latin typeface="Candara"/>
                <a:cs typeface="Candara"/>
              </a:rPr>
            </a:br>
            <a:r>
              <a:rPr lang="en-US" sz="3000" b="1" i="1" dirty="0">
                <a:latin typeface="Candara"/>
                <a:cs typeface="Candara"/>
              </a:rPr>
              <a:t>Westminster Shorter Catechism (Q. </a:t>
            </a:r>
            <a:r>
              <a:rPr lang="en-US" sz="3000" b="1" i="1" dirty="0" smtClean="0">
                <a:latin typeface="Candara"/>
                <a:cs typeface="Candara"/>
              </a:rPr>
              <a:t>33)</a:t>
            </a:r>
            <a:endParaRPr lang="en-US" sz="3000" b="1" i="1" dirty="0">
              <a:latin typeface="Candara"/>
              <a:cs typeface="Candara"/>
            </a:endParaRPr>
          </a:p>
        </p:txBody>
      </p:sp>
    </p:spTree>
    <p:extLst>
      <p:ext uri="{BB962C8B-B14F-4D97-AF65-F5344CB8AC3E}">
        <p14:creationId xmlns:p14="http://schemas.microsoft.com/office/powerpoint/2010/main" val="2004682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381000"/>
            <a:ext cx="11658600" cy="457200"/>
          </a:xfrm>
        </p:spPr>
        <p:txBody>
          <a:bodyPr/>
          <a:lstStyle/>
          <a:p>
            <a:r>
              <a:rPr lang="en-US" sz="3200" b="1" spc="-60" dirty="0" smtClean="0">
                <a:latin typeface="Candara" charset="0"/>
                <a:ea typeface="MS PGothic" charset="0"/>
                <a:cs typeface="Arial" charset="0"/>
              </a:rPr>
              <a:t>FAITH ALONE (SOLA FIDE) AND </a:t>
            </a:r>
            <a:r>
              <a:rPr lang="en-US" sz="3200" b="1" spc="-60" dirty="0">
                <a:latin typeface="Candara" charset="0"/>
                <a:ea typeface="MS PGothic" charset="0"/>
                <a:cs typeface="Arial" charset="0"/>
              </a:rPr>
              <a:t>THE ROMAN CATHOLIC </a:t>
            </a:r>
            <a:r>
              <a:rPr lang="en-US" sz="3200" b="1" spc="-60" dirty="0" smtClean="0">
                <a:latin typeface="Candara" charset="0"/>
                <a:ea typeface="MS PGothic" charset="0"/>
                <a:cs typeface="Arial" charset="0"/>
              </a:rPr>
              <a:t>VIEW</a:t>
            </a:r>
            <a:endParaRPr lang="en-US" sz="3200" b="1" spc="-60"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799" y="914400"/>
            <a:ext cx="11650134" cy="5883859"/>
          </a:xfrm>
        </p:spPr>
        <p:txBody>
          <a:bodyPr/>
          <a:lstStyle/>
          <a:p>
            <a:pPr marL="0" indent="0" algn="ctr">
              <a:spcBef>
                <a:spcPts val="0"/>
              </a:spcBef>
              <a:buNone/>
            </a:pPr>
            <a:endParaRPr lang="en-US" sz="1200" i="1" baseline="30000" dirty="0" smtClean="0">
              <a:solidFill>
                <a:srgbClr val="000000"/>
              </a:solidFill>
              <a:latin typeface="Candara"/>
              <a:cs typeface="Candara"/>
            </a:endParaRPr>
          </a:p>
          <a:p>
            <a:pPr marL="0" indent="0" algn="ctr">
              <a:spcBef>
                <a:spcPts val="0"/>
              </a:spcBef>
              <a:buNone/>
            </a:pPr>
            <a:r>
              <a:rPr lang="en-US" sz="2800" i="1" baseline="30000" dirty="0" smtClean="0">
                <a:solidFill>
                  <a:srgbClr val="000000"/>
                </a:solidFill>
                <a:latin typeface="Candara"/>
                <a:cs typeface="Candara"/>
              </a:rPr>
              <a:t>1</a:t>
            </a:r>
            <a:r>
              <a:rPr lang="en-US" sz="2800" i="1" dirty="0" smtClean="0">
                <a:solidFill>
                  <a:srgbClr val="000000"/>
                </a:solidFill>
                <a:latin typeface="Candara"/>
                <a:cs typeface="Candara"/>
              </a:rPr>
              <a:t> </a:t>
            </a:r>
            <a:r>
              <a:rPr lang="en-US" sz="2800" i="1" dirty="0">
                <a:solidFill>
                  <a:srgbClr val="000000"/>
                </a:solidFill>
                <a:latin typeface="Candara"/>
                <a:cs typeface="Candara"/>
              </a:rPr>
              <a:t>O foolish Galatians! Who has bewitched you? It was </a:t>
            </a:r>
            <a:br>
              <a:rPr lang="en-US" sz="2800" i="1" dirty="0">
                <a:solidFill>
                  <a:srgbClr val="000000"/>
                </a:solidFill>
                <a:latin typeface="Candara"/>
                <a:cs typeface="Candara"/>
              </a:rPr>
            </a:br>
            <a:r>
              <a:rPr lang="en-US" sz="2800" i="1" dirty="0">
                <a:solidFill>
                  <a:srgbClr val="000000"/>
                </a:solidFill>
                <a:latin typeface="Candara"/>
                <a:cs typeface="Candara"/>
              </a:rPr>
              <a:t>before your eyes that Jesus Christ was publicly portrayed as crucified.</a:t>
            </a:r>
            <a:br>
              <a:rPr lang="en-US" sz="2800" i="1" dirty="0">
                <a:solidFill>
                  <a:srgbClr val="000000"/>
                </a:solidFill>
                <a:latin typeface="Candara"/>
                <a:cs typeface="Candara"/>
              </a:rPr>
            </a:br>
            <a:r>
              <a:rPr lang="en-US" sz="2800" i="1" dirty="0">
                <a:solidFill>
                  <a:srgbClr val="000000"/>
                </a:solidFill>
                <a:latin typeface="Candara"/>
                <a:cs typeface="Candara"/>
              </a:rPr>
              <a:t> </a:t>
            </a:r>
            <a:r>
              <a:rPr lang="en-US" sz="2800" i="1" baseline="30000" dirty="0">
                <a:solidFill>
                  <a:srgbClr val="000000"/>
                </a:solidFill>
                <a:latin typeface="Candara"/>
                <a:cs typeface="Candara"/>
              </a:rPr>
              <a:t>2</a:t>
            </a:r>
            <a:r>
              <a:rPr lang="en-US" sz="2800" i="1" dirty="0">
                <a:solidFill>
                  <a:srgbClr val="000000"/>
                </a:solidFill>
                <a:latin typeface="Candara"/>
                <a:cs typeface="Candara"/>
              </a:rPr>
              <a:t> Let me ask you only this: Did you receive the Spirit by works of the law</a:t>
            </a:r>
          </a:p>
          <a:p>
            <a:pPr marL="0" indent="0" algn="ctr">
              <a:spcBef>
                <a:spcPts val="0"/>
              </a:spcBef>
              <a:buNone/>
            </a:pPr>
            <a:r>
              <a:rPr lang="en-US" sz="2800" i="1" dirty="0">
                <a:solidFill>
                  <a:srgbClr val="000000"/>
                </a:solidFill>
                <a:latin typeface="Candara"/>
                <a:cs typeface="Candara"/>
              </a:rPr>
              <a:t> or by hearing with faith? </a:t>
            </a:r>
            <a:r>
              <a:rPr lang="en-US" sz="2800" i="1" baseline="30000" dirty="0">
                <a:solidFill>
                  <a:srgbClr val="000000"/>
                </a:solidFill>
                <a:latin typeface="Candara"/>
                <a:cs typeface="Candara"/>
              </a:rPr>
              <a:t>3</a:t>
            </a:r>
            <a:r>
              <a:rPr lang="en-US" sz="2800" i="1" dirty="0">
                <a:solidFill>
                  <a:srgbClr val="000000"/>
                </a:solidFill>
                <a:latin typeface="Candara"/>
                <a:cs typeface="Candara"/>
              </a:rPr>
              <a:t> Are you so foolish? Having begun by </a:t>
            </a:r>
            <a:br>
              <a:rPr lang="en-US" sz="2800" i="1" dirty="0">
                <a:solidFill>
                  <a:srgbClr val="000000"/>
                </a:solidFill>
                <a:latin typeface="Candara"/>
                <a:cs typeface="Candara"/>
              </a:rPr>
            </a:br>
            <a:r>
              <a:rPr lang="en-US" sz="2800" i="1" dirty="0">
                <a:solidFill>
                  <a:srgbClr val="000000"/>
                </a:solidFill>
                <a:latin typeface="Candara"/>
                <a:cs typeface="Candara"/>
              </a:rPr>
              <a:t>the Spirit, are you now being perfected by the flesh?</a:t>
            </a:r>
            <a:br>
              <a:rPr lang="en-US" sz="2800" i="1" dirty="0">
                <a:solidFill>
                  <a:srgbClr val="000000"/>
                </a:solidFill>
                <a:latin typeface="Candara"/>
                <a:cs typeface="Candara"/>
              </a:rPr>
            </a:br>
            <a:r>
              <a:rPr lang="en-US" sz="2800" i="1" dirty="0">
                <a:solidFill>
                  <a:srgbClr val="000000"/>
                </a:solidFill>
                <a:latin typeface="Candara"/>
                <a:cs typeface="Candara"/>
              </a:rPr>
              <a:t>Galatians </a:t>
            </a:r>
            <a:r>
              <a:rPr lang="en-US" sz="2800" i="1" dirty="0" smtClean="0">
                <a:solidFill>
                  <a:srgbClr val="000000"/>
                </a:solidFill>
                <a:latin typeface="Candara"/>
                <a:cs typeface="Candara"/>
              </a:rPr>
              <a:t>3:1-3 </a:t>
            </a:r>
            <a:endParaRPr lang="en-US" sz="2800" i="1" dirty="0">
              <a:solidFill>
                <a:srgbClr val="000000"/>
              </a:solidFill>
              <a:latin typeface="Candara"/>
              <a:cs typeface="Candara"/>
            </a:endParaRPr>
          </a:p>
          <a:p>
            <a:pPr marL="0" indent="0">
              <a:spcBef>
                <a:spcPts val="0"/>
              </a:spcBef>
              <a:buNone/>
            </a:pPr>
            <a:endParaRPr lang="en-US" sz="2800" b="1" i="1" dirty="0">
              <a:solidFill>
                <a:srgbClr val="000000"/>
              </a:solidFill>
              <a:latin typeface="Candara"/>
              <a:cs typeface="Candara"/>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912179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381000"/>
            <a:ext cx="11658600" cy="457200"/>
          </a:xfrm>
        </p:spPr>
        <p:txBody>
          <a:bodyPr/>
          <a:lstStyle/>
          <a:p>
            <a:r>
              <a:rPr lang="en-US" sz="3200" b="1" spc="-60" dirty="0" smtClean="0">
                <a:latin typeface="Candara" charset="0"/>
                <a:ea typeface="MS PGothic" charset="0"/>
                <a:cs typeface="Arial" charset="0"/>
              </a:rPr>
              <a:t>FAITH ALONE (SOLA FIDE) AND </a:t>
            </a:r>
            <a:r>
              <a:rPr lang="en-US" sz="3200" b="1" spc="-60" dirty="0">
                <a:latin typeface="Candara" charset="0"/>
                <a:ea typeface="MS PGothic" charset="0"/>
                <a:cs typeface="Arial" charset="0"/>
              </a:rPr>
              <a:t>THE ROMAN CATHOLIC </a:t>
            </a:r>
            <a:r>
              <a:rPr lang="en-US" sz="3200" b="1" spc="-60" dirty="0" smtClean="0">
                <a:latin typeface="Candara" charset="0"/>
                <a:ea typeface="MS PGothic" charset="0"/>
                <a:cs typeface="Arial" charset="0"/>
              </a:rPr>
              <a:t>VIEW</a:t>
            </a:r>
            <a:endParaRPr lang="en-US" sz="3200" b="1" spc="-60"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799" y="914400"/>
            <a:ext cx="11650134" cy="5883859"/>
          </a:xfrm>
        </p:spPr>
        <p:txBody>
          <a:bodyPr/>
          <a:lstStyle/>
          <a:p>
            <a:pPr marL="412750" indent="-412750">
              <a:spcBef>
                <a:spcPct val="0"/>
              </a:spcBef>
            </a:pPr>
            <a:r>
              <a:rPr lang="en-US" sz="2800" b="1" spc="-10" dirty="0">
                <a:latin typeface="Candara" charset="0"/>
                <a:ea typeface="ＭＳ Ｐゴシック" charset="0"/>
                <a:cs typeface="MS PGothic" charset="0"/>
              </a:rPr>
              <a:t>The Roman Catholic View of Justification (Council of Trent, 1545-64)</a:t>
            </a:r>
          </a:p>
          <a:p>
            <a:pPr marL="0" lvl="0" indent="0">
              <a:spcBef>
                <a:spcPct val="0"/>
              </a:spcBef>
              <a:buNone/>
            </a:pPr>
            <a:endParaRPr lang="en-US" sz="1000" i="1" kern="1200" dirty="0">
              <a:solidFill>
                <a:srgbClr val="000000"/>
              </a:solidFill>
              <a:latin typeface="Candara"/>
              <a:ea typeface="ＭＳ Ｐゴシック" charset="0"/>
              <a:cs typeface="Candara"/>
            </a:endParaRPr>
          </a:p>
          <a:p>
            <a:pPr marL="912813" lvl="2" indent="-457200" defTabSz="385763">
              <a:spcBef>
                <a:spcPts val="0"/>
              </a:spcBef>
              <a:buFont typeface="Wingdings" charset="2"/>
              <a:buChar char="Ø"/>
              <a:defRPr/>
            </a:pPr>
            <a:r>
              <a:rPr lang="en-US" sz="2600" u="sng" kern="1200" dirty="0" err="1">
                <a:solidFill>
                  <a:srgbClr val="FF0000"/>
                </a:solidFill>
                <a:latin typeface="Candara" charset="0"/>
                <a:ea typeface="ＭＳ Ｐゴシック" charset="0"/>
                <a:cs typeface="Candara" charset="0"/>
              </a:rPr>
              <a:t>Sacerdotalism</a:t>
            </a:r>
            <a:r>
              <a:rPr lang="en-US" sz="2600" u="sng" kern="1200" dirty="0">
                <a:solidFill>
                  <a:srgbClr val="FF0000"/>
                </a:solidFill>
                <a:latin typeface="Candara" charset="0"/>
                <a:ea typeface="ＭＳ Ｐゴシック" charset="0"/>
                <a:cs typeface="Candara" charset="0"/>
              </a:rPr>
              <a:t> as the essential system</a:t>
            </a:r>
            <a:r>
              <a:rPr lang="en-US" sz="2600" kern="1200" dirty="0">
                <a:solidFill>
                  <a:srgbClr val="FF0000"/>
                </a:solidFill>
                <a:latin typeface="Candara" charset="0"/>
                <a:ea typeface="ＭＳ Ｐゴシック" charset="0"/>
                <a:cs typeface="Candara" charset="0"/>
              </a:rPr>
              <a:t>: </a:t>
            </a:r>
            <a:r>
              <a:rPr lang="en-US" sz="2600" kern="1200" dirty="0">
                <a:latin typeface="Candara" charset="0"/>
                <a:ea typeface="ＭＳ Ｐゴシック" charset="0"/>
                <a:cs typeface="Candara" charset="0"/>
              </a:rPr>
              <a:t>justification intrinsically involves </a:t>
            </a:r>
            <a:r>
              <a:rPr lang="en-US" sz="2600" b="1" i="1" kern="1200" dirty="0" err="1">
                <a:latin typeface="Candara" charset="0"/>
                <a:ea typeface="ＭＳ Ｐゴシック" charset="0"/>
                <a:cs typeface="Candara" charset="0"/>
              </a:rPr>
              <a:t>sacerdotalism</a:t>
            </a:r>
            <a:r>
              <a:rPr lang="en-US" sz="2600" kern="1200" dirty="0">
                <a:latin typeface="Candara" charset="0"/>
                <a:ea typeface="ＭＳ Ｐゴシック" charset="0"/>
                <a:cs typeface="Candara" charset="0"/>
              </a:rPr>
              <a:t>—i.e., a priestly system where </a:t>
            </a:r>
            <a:r>
              <a:rPr lang="en-US" sz="2600" kern="1200" dirty="0" smtClean="0">
                <a:latin typeface="Candara" charset="0"/>
                <a:ea typeface="ＭＳ Ｐゴシック" charset="0"/>
                <a:cs typeface="Candara" charset="0"/>
              </a:rPr>
              <a:t>priests act </a:t>
            </a:r>
            <a:r>
              <a:rPr lang="en-US" sz="2600" kern="1200" dirty="0">
                <a:latin typeface="Candara" charset="0"/>
                <a:ea typeface="ＭＳ Ｐゴシック" charset="0"/>
                <a:cs typeface="Candara" charset="0"/>
              </a:rPr>
              <a:t>as a </a:t>
            </a:r>
            <a:r>
              <a:rPr lang="en-US" sz="2600" kern="1200" dirty="0" smtClean="0">
                <a:latin typeface="Candara" charset="0"/>
                <a:ea typeface="ＭＳ Ｐゴシック" charset="0"/>
                <a:cs typeface="Candara" charset="0"/>
              </a:rPr>
              <a:t>mediator </a:t>
            </a:r>
            <a:r>
              <a:rPr lang="en-US" sz="2600" kern="1200" dirty="0">
                <a:latin typeface="Candara" charset="0"/>
                <a:ea typeface="ＭＳ Ｐゴシック" charset="0"/>
                <a:cs typeface="Candara" charset="0"/>
              </a:rPr>
              <a:t>between God and mankind (e.g., </a:t>
            </a:r>
            <a:r>
              <a:rPr lang="en-US" sz="2600" kern="1200" dirty="0" smtClean="0">
                <a:latin typeface="Candara" charset="0"/>
                <a:ea typeface="ＭＳ Ｐゴシック" charset="0"/>
                <a:cs typeface="Candara" charset="0"/>
              </a:rPr>
              <a:t>baptism </a:t>
            </a:r>
            <a:r>
              <a:rPr lang="en-US" sz="2600" kern="1200" dirty="0">
                <a:latin typeface="Candara" charset="0"/>
                <a:ea typeface="ＭＳ Ｐゴシック" charset="0"/>
                <a:cs typeface="Candara" charset="0"/>
              </a:rPr>
              <a:t>&amp; penance, etc.)</a:t>
            </a:r>
          </a:p>
          <a:p>
            <a:pPr marL="912813" lvl="2" indent="-457200" defTabSz="385763">
              <a:spcBef>
                <a:spcPts val="0"/>
              </a:spcBef>
              <a:buFont typeface="Wingdings" charset="2"/>
              <a:buChar char="Ø"/>
              <a:defRPr/>
            </a:pPr>
            <a:r>
              <a:rPr lang="en-US" sz="2600" u="sng" kern="1200" dirty="0">
                <a:solidFill>
                  <a:srgbClr val="FF0000"/>
                </a:solidFill>
                <a:latin typeface="Candara" charset="0"/>
                <a:ea typeface="ＭＳ Ｐゴシック" charset="0"/>
                <a:cs typeface="Candara" charset="0"/>
              </a:rPr>
              <a:t>Justification as infusion of righteousness</a:t>
            </a:r>
            <a:r>
              <a:rPr lang="en-US" sz="2600" kern="1200" dirty="0">
                <a:solidFill>
                  <a:srgbClr val="FF0000"/>
                </a:solidFill>
                <a:latin typeface="Candara" charset="0"/>
                <a:ea typeface="ＭＳ Ｐゴシック" charset="0"/>
                <a:cs typeface="Candara" charset="0"/>
              </a:rPr>
              <a:t>:</a:t>
            </a:r>
            <a:r>
              <a:rPr lang="en-US" sz="2600" kern="1200" dirty="0">
                <a:latin typeface="Candara" charset="0"/>
                <a:ea typeface="ＭＳ Ｐゴシック" charset="0"/>
                <a:cs typeface="Candara" charset="0"/>
              </a:rPr>
              <a:t> grace—like substance—is infused into a sinner to make him/her righteous.</a:t>
            </a:r>
          </a:p>
          <a:p>
            <a:pPr marL="912813" lvl="2" indent="-457200" defTabSz="385763">
              <a:spcBef>
                <a:spcPts val="0"/>
              </a:spcBef>
              <a:buFont typeface="Wingdings" charset="2"/>
              <a:buChar char="Ø"/>
              <a:defRPr/>
            </a:pPr>
            <a:r>
              <a:rPr lang="en-US" sz="2600" u="sng" kern="1200" dirty="0">
                <a:solidFill>
                  <a:srgbClr val="FF0000"/>
                </a:solidFill>
                <a:latin typeface="Candara" charset="0"/>
                <a:ea typeface="ＭＳ Ｐゴシック" charset="0"/>
                <a:cs typeface="Candara" charset="0"/>
              </a:rPr>
              <a:t>Faith is necessary but not sufficient</a:t>
            </a:r>
            <a:r>
              <a:rPr lang="en-US" sz="2600" kern="1200" dirty="0">
                <a:solidFill>
                  <a:srgbClr val="FF0000"/>
                </a:solidFill>
                <a:latin typeface="Candara" charset="0"/>
                <a:ea typeface="ＭＳ Ｐゴシック" charset="0"/>
                <a:cs typeface="Candara" charset="0"/>
              </a:rPr>
              <a:t>: </a:t>
            </a:r>
            <a:r>
              <a:rPr lang="en-US" sz="2600" kern="1200" dirty="0">
                <a:latin typeface="Candara" charset="0"/>
                <a:ea typeface="ＭＳ Ｐゴシック" charset="0"/>
                <a:cs typeface="Candara" charset="0"/>
              </a:rPr>
              <a:t>as the </a:t>
            </a:r>
            <a:r>
              <a:rPr lang="en-US" sz="2600" kern="1200" dirty="0" smtClean="0">
                <a:latin typeface="Candara" charset="0"/>
                <a:ea typeface="ＭＳ Ｐゴシック" charset="0"/>
                <a:cs typeface="Candara" charset="0"/>
              </a:rPr>
              <a:t>condition for salvation/ </a:t>
            </a:r>
            <a:r>
              <a:rPr lang="en-US" sz="2600" kern="1200" dirty="0">
                <a:latin typeface="Candara" charset="0"/>
                <a:ea typeface="ＭＳ Ｐゴシック" charset="0"/>
                <a:cs typeface="Candara" charset="0"/>
              </a:rPr>
              <a:t>justification (i.e., faith is foundation, initiation, and root but one’s cooperation of works &amp; sacraments are required for justification).</a:t>
            </a:r>
          </a:p>
          <a:p>
            <a:pPr marL="912813" lvl="2" indent="-457200" defTabSz="385763">
              <a:spcBef>
                <a:spcPts val="0"/>
              </a:spcBef>
              <a:buFont typeface="Wingdings" charset="2"/>
              <a:buChar char="Ø"/>
              <a:defRPr/>
            </a:pPr>
            <a:r>
              <a:rPr lang="en-US" sz="2600" u="sng" kern="1200" dirty="0">
                <a:solidFill>
                  <a:srgbClr val="FF0000"/>
                </a:solidFill>
                <a:latin typeface="Candara" charset="0"/>
                <a:ea typeface="ＭＳ Ｐゴシック" charset="0"/>
                <a:cs typeface="Candara" charset="0"/>
              </a:rPr>
              <a:t>Justification = faith + works</a:t>
            </a:r>
            <a:r>
              <a:rPr lang="en-US" sz="2600" kern="1200" dirty="0">
                <a:solidFill>
                  <a:srgbClr val="FF0000"/>
                </a:solidFill>
                <a:latin typeface="Candara" charset="0"/>
                <a:ea typeface="ＭＳ Ｐゴシック" charset="0"/>
                <a:cs typeface="Candara" charset="0"/>
              </a:rPr>
              <a:t>: </a:t>
            </a:r>
            <a:r>
              <a:rPr lang="en-US" sz="2600" i="1" kern="1200" dirty="0">
                <a:latin typeface="Candara" charset="0"/>
                <a:ea typeface="ＭＳ Ｐゴシック" charset="0"/>
                <a:cs typeface="Candara" charset="0"/>
              </a:rPr>
              <a:t>"If any one </a:t>
            </a:r>
            <a:r>
              <a:rPr lang="en-US" sz="2600" i="1" kern="1200" dirty="0" err="1">
                <a:latin typeface="Candara" charset="0"/>
                <a:ea typeface="ＭＳ Ｐゴシック" charset="0"/>
                <a:cs typeface="Candara" charset="0"/>
              </a:rPr>
              <a:t>saith</a:t>
            </a:r>
            <a:r>
              <a:rPr lang="en-US" sz="2600" i="1" kern="1200" dirty="0">
                <a:latin typeface="Candara" charset="0"/>
                <a:ea typeface="ＭＳ Ｐゴシック" charset="0"/>
                <a:cs typeface="Candara" charset="0"/>
              </a:rPr>
              <a:t>, that by faith alone the impious is justified; in such wise as to mean, that nothing else is required to co-operate in order to the obtaining the grace of Justification, and that it is not in any way necessary, that he be prepared and disposed by the movement of his own will; let him be anathema" (Canon 9).</a:t>
            </a:r>
          </a:p>
          <a:p>
            <a:pPr marL="0" indent="0">
              <a:spcBef>
                <a:spcPts val="0"/>
              </a:spcBef>
              <a:buNone/>
            </a:pPr>
            <a:endParaRPr lang="en-US" sz="2800" b="1" i="1" dirty="0">
              <a:solidFill>
                <a:srgbClr val="000000"/>
              </a:solidFill>
              <a:latin typeface="Candara"/>
              <a:cs typeface="Candara"/>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37884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381000"/>
            <a:ext cx="11658600" cy="457200"/>
          </a:xfrm>
        </p:spPr>
        <p:txBody>
          <a:bodyPr/>
          <a:lstStyle/>
          <a:p>
            <a:r>
              <a:rPr lang="en-US" sz="3200" b="1" spc="-60" dirty="0" smtClean="0">
                <a:latin typeface="Candara" charset="0"/>
                <a:ea typeface="MS PGothic" charset="0"/>
                <a:cs typeface="Arial" charset="0"/>
              </a:rPr>
              <a:t>FAITH ALONE (SOLA FIDE) AND THE ROMAN CATHOLIC VIEW</a:t>
            </a:r>
            <a:endParaRPr lang="en-US" sz="3200" b="1" spc="-60"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799" y="914400"/>
            <a:ext cx="11650134" cy="5883859"/>
          </a:xfrm>
        </p:spPr>
        <p:txBody>
          <a:bodyPr/>
          <a:lstStyle/>
          <a:p>
            <a:pPr marL="412750" indent="-412750">
              <a:spcBef>
                <a:spcPct val="0"/>
              </a:spcBef>
            </a:pPr>
            <a:r>
              <a:rPr lang="en-US" sz="2800" b="1" spc="-10" dirty="0">
                <a:latin typeface="Candara" charset="0"/>
                <a:ea typeface="ＭＳ Ｐゴシック" charset="0"/>
                <a:cs typeface="MS PGothic" charset="0"/>
              </a:rPr>
              <a:t>The Reformation View of Justification (Biblical Protestantism)</a:t>
            </a:r>
          </a:p>
          <a:p>
            <a:pPr marL="0" lvl="0" indent="0">
              <a:spcBef>
                <a:spcPct val="0"/>
              </a:spcBef>
              <a:buNone/>
            </a:pPr>
            <a:endParaRPr lang="en-US" sz="1000" i="1" kern="1200" dirty="0" smtClean="0">
              <a:solidFill>
                <a:srgbClr val="FF0000"/>
              </a:solidFill>
              <a:latin typeface="Candara"/>
              <a:ea typeface="ＭＳ Ｐゴシック" charset="0"/>
              <a:cs typeface="Candara"/>
            </a:endParaRPr>
          </a:p>
          <a:p>
            <a:pPr marL="912813" lvl="2" indent="-457200" defTabSz="385763">
              <a:spcBef>
                <a:spcPts val="0"/>
              </a:spcBef>
              <a:buFont typeface="Wingdings" charset="2"/>
              <a:buChar char="Ø"/>
              <a:defRPr/>
            </a:pPr>
            <a:r>
              <a:rPr lang="en-US" sz="2600" u="sng" kern="1200" dirty="0">
                <a:solidFill>
                  <a:srgbClr val="FF0000"/>
                </a:solidFill>
                <a:latin typeface="Candara" charset="0"/>
                <a:ea typeface="ＭＳ Ｐゴシック" charset="0"/>
                <a:cs typeface="Candara" charset="0"/>
              </a:rPr>
              <a:t>Justification as imputation of righteousness</a:t>
            </a:r>
            <a:r>
              <a:rPr lang="en-US" sz="2600" kern="1200" dirty="0">
                <a:solidFill>
                  <a:srgbClr val="FF0000"/>
                </a:solidFill>
                <a:latin typeface="Candara" charset="0"/>
                <a:ea typeface="ＭＳ Ｐゴシック" charset="0"/>
                <a:cs typeface="Candara" charset="0"/>
              </a:rPr>
              <a:t>: </a:t>
            </a:r>
            <a:r>
              <a:rPr lang="en-US" sz="2600" kern="1200" dirty="0">
                <a:latin typeface="Candara" charset="0"/>
                <a:ea typeface="ＭＳ Ｐゴシック" charset="0"/>
                <a:cs typeface="Candara" charset="0"/>
              </a:rPr>
              <a:t>Christ’s righteousness (His atoning death + perfect obedient life) is imputed to the unrighteous by faith </a:t>
            </a:r>
            <a:r>
              <a:rPr lang="en-US" sz="2600" kern="1200" dirty="0" smtClean="0">
                <a:latin typeface="Candara" charset="0"/>
                <a:ea typeface="ＭＳ Ｐゴシック" charset="0"/>
                <a:cs typeface="Candara" charset="0"/>
              </a:rPr>
              <a:t>alone—i.e., justification of the unjust on Christ.</a:t>
            </a:r>
            <a:endParaRPr lang="en-US" sz="2600" kern="1200" dirty="0">
              <a:latin typeface="Candara" charset="0"/>
              <a:ea typeface="ＭＳ Ｐゴシック" charset="0"/>
              <a:cs typeface="Candara" charset="0"/>
            </a:endParaRPr>
          </a:p>
          <a:p>
            <a:pPr marL="912813" lvl="2" indent="-457200" defTabSz="385763">
              <a:spcBef>
                <a:spcPts val="0"/>
              </a:spcBef>
              <a:buFont typeface="Wingdings" charset="2"/>
              <a:buChar char="Ø"/>
              <a:defRPr/>
            </a:pPr>
            <a:r>
              <a:rPr lang="en-US" sz="2600" u="sng" kern="1200" dirty="0" smtClean="0">
                <a:solidFill>
                  <a:srgbClr val="FF0000"/>
                </a:solidFill>
                <a:latin typeface="Candara" charset="0"/>
                <a:ea typeface="ＭＳ Ｐゴシック" charset="0"/>
                <a:cs typeface="Candara" charset="0"/>
              </a:rPr>
              <a:t>Grace as no </a:t>
            </a:r>
            <a:r>
              <a:rPr lang="en-US" sz="2600" u="sng" kern="1200" dirty="0">
                <a:solidFill>
                  <a:srgbClr val="FF0000"/>
                </a:solidFill>
                <a:latin typeface="Candara" charset="0"/>
                <a:ea typeface="ＭＳ Ｐゴシック" charset="0"/>
                <a:cs typeface="Candara" charset="0"/>
              </a:rPr>
              <a:t>human merit involved</a:t>
            </a:r>
            <a:r>
              <a:rPr lang="en-US" sz="2600" kern="1200" dirty="0">
                <a:solidFill>
                  <a:srgbClr val="FF0000"/>
                </a:solidFill>
                <a:latin typeface="Candara" charset="0"/>
                <a:ea typeface="ＭＳ Ｐゴシック" charset="0"/>
                <a:cs typeface="Candara" charset="0"/>
              </a:rPr>
              <a:t>: </a:t>
            </a:r>
            <a:r>
              <a:rPr lang="en-US" sz="2600" kern="1200" dirty="0">
                <a:latin typeface="Candara" charset="0"/>
                <a:ea typeface="ＭＳ Ｐゴシック" charset="0"/>
                <a:cs typeface="Candara" charset="0"/>
              </a:rPr>
              <a:t>God’s grace is given to a sinner as a free gift in declaring a sinner just through faith alone. </a:t>
            </a:r>
          </a:p>
          <a:p>
            <a:pPr marL="912813" lvl="2" indent="-457200" defTabSz="385763">
              <a:spcBef>
                <a:spcPts val="0"/>
              </a:spcBef>
              <a:buFont typeface="Wingdings" charset="2"/>
              <a:buChar char="Ø"/>
              <a:defRPr/>
            </a:pPr>
            <a:r>
              <a:rPr lang="en-US" sz="2600" u="sng" kern="1200" dirty="0">
                <a:solidFill>
                  <a:srgbClr val="FF0000"/>
                </a:solidFill>
                <a:latin typeface="Candara" charset="0"/>
                <a:ea typeface="ＭＳ Ｐゴシック" charset="0"/>
                <a:cs typeface="Candara" charset="0"/>
              </a:rPr>
              <a:t>Faith = justification + works</a:t>
            </a:r>
            <a:r>
              <a:rPr lang="en-US" sz="2600" kern="1200" dirty="0">
                <a:solidFill>
                  <a:srgbClr val="FF0000"/>
                </a:solidFill>
                <a:latin typeface="Candara" charset="0"/>
                <a:ea typeface="ＭＳ Ｐゴシック" charset="0"/>
                <a:cs typeface="Candara" charset="0"/>
              </a:rPr>
              <a:t>:</a:t>
            </a:r>
            <a:r>
              <a:rPr lang="en-US" sz="2600" kern="1200" dirty="0">
                <a:latin typeface="Candara" charset="0"/>
                <a:ea typeface="ＭＳ Ｐゴシック" charset="0"/>
                <a:cs typeface="Candara" charset="0"/>
              </a:rPr>
              <a:t> “We are saved by faith alone, but the faith that saves is never alone.” – Martin Luther.</a:t>
            </a:r>
          </a:p>
          <a:p>
            <a:pPr marL="912813" lvl="2" indent="-457200" defTabSz="385763">
              <a:spcBef>
                <a:spcPts val="0"/>
              </a:spcBef>
              <a:buFont typeface="Wingdings" charset="2"/>
              <a:buChar char="Ø"/>
              <a:defRPr/>
            </a:pPr>
            <a:r>
              <a:rPr lang="en-US" sz="2600" u="sng" kern="1200" dirty="0">
                <a:solidFill>
                  <a:srgbClr val="FF0000"/>
                </a:solidFill>
                <a:latin typeface="Candara" charset="0"/>
                <a:ea typeface="ＭＳ Ｐゴシック" charset="0"/>
                <a:cs typeface="Candara" charset="0"/>
              </a:rPr>
              <a:t>Three components of saving faith</a:t>
            </a:r>
            <a:r>
              <a:rPr lang="en-US" sz="2600" kern="1200" dirty="0">
                <a:solidFill>
                  <a:srgbClr val="FF0000"/>
                </a:solidFill>
                <a:latin typeface="Candara" charset="0"/>
                <a:ea typeface="ＭＳ Ｐゴシック" charset="0"/>
                <a:cs typeface="Candara" charset="0"/>
              </a:rPr>
              <a:t>: </a:t>
            </a:r>
            <a:r>
              <a:rPr lang="en-US" sz="2600" kern="1200" dirty="0">
                <a:latin typeface="Candara" charset="0"/>
                <a:ea typeface="ＭＳ Ｐゴシック" charset="0"/>
                <a:cs typeface="Candara" charset="0"/>
              </a:rPr>
              <a:t>as true faith that </a:t>
            </a:r>
            <a:r>
              <a:rPr lang="en-US" sz="2600" kern="1200" dirty="0" smtClean="0">
                <a:latin typeface="Candara" charset="0"/>
                <a:ea typeface="ＭＳ Ｐゴシック" charset="0"/>
                <a:cs typeface="Candara" charset="0"/>
              </a:rPr>
              <a:t>save a believer</a:t>
            </a:r>
            <a:endParaRPr lang="en-US" sz="2600" kern="1200" dirty="0">
              <a:latin typeface="Candara" charset="0"/>
              <a:ea typeface="ＭＳ Ｐゴシック" charset="0"/>
              <a:cs typeface="Candara" charset="0"/>
            </a:endParaRPr>
          </a:p>
          <a:p>
            <a:pPr marL="1370013" lvl="3" indent="-457200" defTabSz="385763">
              <a:spcBef>
                <a:spcPts val="0"/>
              </a:spcBef>
              <a:buFont typeface="+mj-lt"/>
              <a:buAutoNum type="arabicParenR"/>
              <a:defRPr/>
            </a:pPr>
            <a:r>
              <a:rPr lang="en-US" sz="2600" b="1" kern="1200" dirty="0">
                <a:latin typeface="Candara" charset="0"/>
                <a:ea typeface="ＭＳ Ｐゴシック" charset="0"/>
                <a:cs typeface="Candara" charset="0"/>
              </a:rPr>
              <a:t>Knowledge [</a:t>
            </a:r>
            <a:r>
              <a:rPr lang="en-US" sz="2600" b="1" i="1" kern="1200" dirty="0" err="1">
                <a:latin typeface="Candara" charset="0"/>
                <a:ea typeface="ＭＳ Ｐゴシック" charset="0"/>
                <a:cs typeface="Candara" charset="0"/>
              </a:rPr>
              <a:t>notitia</a:t>
            </a:r>
            <a:r>
              <a:rPr lang="en-US" sz="2600" b="1" kern="1200" dirty="0">
                <a:latin typeface="Candara" charset="0"/>
                <a:ea typeface="ＭＳ Ｐゴシック" charset="0"/>
                <a:cs typeface="Candara" charset="0"/>
              </a:rPr>
              <a:t>] (Rom.10:17): </a:t>
            </a:r>
            <a:r>
              <a:rPr lang="en-US" sz="2600" kern="1200" dirty="0">
                <a:latin typeface="Candara" charset="0"/>
                <a:ea typeface="ＭＳ Ｐゴシック" charset="0"/>
                <a:cs typeface="Candara" charset="0"/>
              </a:rPr>
              <a:t>the content of saving faith.</a:t>
            </a:r>
          </a:p>
          <a:p>
            <a:pPr marL="1370013" lvl="3" indent="-457200" defTabSz="385763">
              <a:spcBef>
                <a:spcPts val="0"/>
              </a:spcBef>
              <a:buFont typeface="+mj-lt"/>
              <a:buAutoNum type="arabicParenR"/>
              <a:defRPr/>
            </a:pPr>
            <a:r>
              <a:rPr lang="en-US" sz="2600" b="1" kern="1200" dirty="0">
                <a:latin typeface="Candara" charset="0"/>
                <a:ea typeface="ＭＳ Ｐゴシック" charset="0"/>
                <a:cs typeface="Candara" charset="0"/>
              </a:rPr>
              <a:t>Assent [</a:t>
            </a:r>
            <a:r>
              <a:rPr lang="en-US" sz="2600" b="1" i="1" kern="1200" dirty="0" err="1">
                <a:latin typeface="Candara" charset="0"/>
                <a:ea typeface="ＭＳ Ｐゴシック" charset="0"/>
                <a:cs typeface="Candara" charset="0"/>
              </a:rPr>
              <a:t>assensus</a:t>
            </a:r>
            <a:r>
              <a:rPr lang="en-US" sz="2600" b="1" kern="1200" dirty="0">
                <a:latin typeface="Candara" charset="0"/>
                <a:ea typeface="ＭＳ Ｐゴシック" charset="0"/>
                <a:cs typeface="Candara" charset="0"/>
              </a:rPr>
              <a:t>] (1 Cor.2:12-16): </a:t>
            </a:r>
            <a:r>
              <a:rPr lang="en-US" sz="2600" kern="1200" dirty="0">
                <a:latin typeface="Candara" charset="0"/>
                <a:ea typeface="ＭＳ Ｐゴシック" charset="0"/>
                <a:cs typeface="Candara" charset="0"/>
              </a:rPr>
              <a:t>the belief of saving faith </a:t>
            </a:r>
          </a:p>
          <a:p>
            <a:pPr marL="1370013" lvl="3" indent="-457200" defTabSz="385763">
              <a:spcBef>
                <a:spcPts val="0"/>
              </a:spcBef>
              <a:buFont typeface="+mj-lt"/>
              <a:buAutoNum type="arabicParenR"/>
              <a:defRPr/>
            </a:pPr>
            <a:r>
              <a:rPr lang="en-US" sz="2600" b="1" kern="1200" dirty="0">
                <a:latin typeface="Candara" charset="0"/>
                <a:ea typeface="ＭＳ Ｐゴシック" charset="0"/>
                <a:cs typeface="Candara" charset="0"/>
              </a:rPr>
              <a:t>Trust [</a:t>
            </a:r>
            <a:r>
              <a:rPr lang="en-US" sz="2600" b="1" i="1" kern="1200" dirty="0" err="1">
                <a:latin typeface="Candara" charset="0"/>
                <a:ea typeface="ＭＳ Ｐゴシック" charset="0"/>
                <a:cs typeface="Candara" charset="0"/>
              </a:rPr>
              <a:t>fiducia</a:t>
            </a:r>
            <a:r>
              <a:rPr lang="en-US" sz="2600" b="1" kern="1200" dirty="0">
                <a:latin typeface="Candara" charset="0"/>
                <a:ea typeface="ＭＳ Ｐゴシック" charset="0"/>
                <a:cs typeface="Candara" charset="0"/>
              </a:rPr>
              <a:t>] (Rom.12:1-2): </a:t>
            </a:r>
            <a:r>
              <a:rPr lang="en-US" sz="2600" kern="1200" dirty="0">
                <a:latin typeface="Candara" charset="0"/>
                <a:ea typeface="ＭＳ Ｐゴシック" charset="0"/>
                <a:cs typeface="Candara" charset="0"/>
              </a:rPr>
              <a:t>the commitment of saving faith.</a:t>
            </a:r>
          </a:p>
          <a:p>
            <a:pPr marL="0" indent="0">
              <a:spcBef>
                <a:spcPts val="0"/>
              </a:spcBef>
              <a:buNone/>
            </a:pPr>
            <a:endParaRPr lang="en-US" sz="2800" b="1" i="1" dirty="0">
              <a:solidFill>
                <a:srgbClr val="000000"/>
              </a:solidFill>
              <a:latin typeface="Candara"/>
              <a:cs typeface="Candara"/>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10079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5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658600" cy="376035"/>
          </a:xfrm>
        </p:spPr>
        <p:txBody>
          <a:bodyPr/>
          <a:lstStyle/>
          <a:p>
            <a:r>
              <a:rPr lang="en-US" sz="3200" b="1" spc="-60" dirty="0" smtClean="0">
                <a:latin typeface="Candara" charset="0"/>
                <a:ea typeface="MS PGothic" charset="0"/>
                <a:cs typeface="Arial" charset="0"/>
              </a:rPr>
              <a:t>UPHOLDING </a:t>
            </a:r>
            <a:r>
              <a:rPr lang="en-US" sz="3200" b="1" i="1" spc="-60" dirty="0" smtClean="0">
                <a:latin typeface="Candara" charset="0"/>
                <a:ea typeface="MS PGothic" charset="0"/>
                <a:cs typeface="Arial" charset="0"/>
              </a:rPr>
              <a:t>SOLA </a:t>
            </a:r>
            <a:r>
              <a:rPr lang="en-US" sz="3200" b="1" i="1" spc="-60" dirty="0">
                <a:latin typeface="Candara" charset="0"/>
                <a:ea typeface="MS PGothic" charset="0"/>
                <a:cs typeface="Arial" charset="0"/>
              </a:rPr>
              <a:t>FIDE </a:t>
            </a:r>
            <a:r>
              <a:rPr lang="en-US" sz="3200" b="1" spc="-60" dirty="0" smtClean="0">
                <a:latin typeface="Candara" charset="0"/>
                <a:ea typeface="MS PGothic" charset="0"/>
                <a:cs typeface="Arial" charset="0"/>
              </a:rPr>
              <a:t>TO REFORM TODAY'S CHURCH [OURSELVES]</a:t>
            </a:r>
            <a:endParaRPr lang="en-US" sz="3200" b="1" spc="-60"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799" y="1066800"/>
            <a:ext cx="11650134" cy="5731459"/>
          </a:xfrm>
        </p:spPr>
        <p:txBody>
          <a:bodyPr/>
          <a:lstStyle/>
          <a:p>
            <a:pPr marL="454025" indent="-454025">
              <a:spcBef>
                <a:spcPct val="0"/>
              </a:spcBef>
              <a:buNone/>
            </a:pPr>
            <a:r>
              <a:rPr lang="en-US" sz="2800" b="1" spc="-10" dirty="0" smtClean="0">
                <a:latin typeface="Candara" charset="0"/>
                <a:ea typeface="ＭＳ Ｐゴシック" charset="0"/>
                <a:cs typeface="MS PGothic" charset="0"/>
              </a:rPr>
              <a:t>1)  We are to </a:t>
            </a:r>
            <a:r>
              <a:rPr lang="en-US" sz="2800" b="1" spc="-10" dirty="0">
                <a:latin typeface="Candara" charset="0"/>
                <a:ea typeface="ＭＳ Ｐゴシック" charset="0"/>
                <a:cs typeface="MS PGothic" charset="0"/>
              </a:rPr>
              <a:t>u</a:t>
            </a:r>
            <a:r>
              <a:rPr lang="en-US" sz="2800" b="1" spc="-10" dirty="0" smtClean="0">
                <a:latin typeface="Candara" charset="0"/>
                <a:ea typeface="ＭＳ Ｐゴシック" charset="0"/>
                <a:cs typeface="MS PGothic" charset="0"/>
              </a:rPr>
              <a:t>phold </a:t>
            </a:r>
            <a:r>
              <a:rPr lang="en-US" sz="2800" b="1" i="1" spc="-10" dirty="0" smtClean="0">
                <a:latin typeface="Candara" charset="0"/>
                <a:ea typeface="ＭＳ Ｐゴシック" charset="0"/>
                <a:cs typeface="MS PGothic" charset="0"/>
              </a:rPr>
              <a:t>sola fide </a:t>
            </a:r>
            <a:r>
              <a:rPr lang="en-US" sz="2800" b="1" spc="-10" dirty="0" smtClean="0">
                <a:latin typeface="Candara" charset="0"/>
                <a:ea typeface="ＭＳ Ｐゴシック" charset="0"/>
                <a:cs typeface="MS PGothic" charset="0"/>
              </a:rPr>
              <a:t>by </a:t>
            </a:r>
            <a:r>
              <a:rPr lang="en-US" sz="2800" b="1" spc="-10" dirty="0">
                <a:solidFill>
                  <a:srgbClr val="FF0000"/>
                </a:solidFill>
                <a:latin typeface="Candara" charset="0"/>
                <a:ea typeface="ＭＳ Ｐゴシック" charset="0"/>
                <a:cs typeface="MS PGothic" charset="0"/>
              </a:rPr>
              <a:t>GUARDING THE TRUE GOSPEL of salvation by grace alone through faith alone and in Christ </a:t>
            </a:r>
            <a:r>
              <a:rPr lang="en-US" sz="2800" b="1" spc="-10" dirty="0" smtClean="0">
                <a:solidFill>
                  <a:srgbClr val="FF0000"/>
                </a:solidFill>
                <a:latin typeface="Candara" charset="0"/>
                <a:ea typeface="ＭＳ Ｐゴシック" charset="0"/>
                <a:cs typeface="MS PGothic" charset="0"/>
              </a:rPr>
              <a:t>alone. </a:t>
            </a:r>
            <a:r>
              <a:rPr lang="en-US" sz="2800" b="1" spc="-10" dirty="0" smtClean="0">
                <a:latin typeface="Candara" charset="0"/>
                <a:ea typeface="ＭＳ Ｐゴシック" charset="0"/>
                <a:cs typeface="MS PGothic" charset="0"/>
              </a:rPr>
              <a:t>   </a:t>
            </a:r>
            <a:endParaRPr lang="en-US" sz="1000" b="1" kern="1200" dirty="0" smtClean="0">
              <a:latin typeface="Candara" charset="0"/>
              <a:ea typeface="ＭＳ Ｐゴシック" charset="0"/>
              <a:cs typeface="Candara" charset="0"/>
            </a:endParaRPr>
          </a:p>
          <a:p>
            <a:pPr marL="0" lvl="0" indent="0" algn="ctr">
              <a:spcBef>
                <a:spcPct val="0"/>
              </a:spcBef>
              <a:buNone/>
            </a:pPr>
            <a:endParaRPr lang="en-US" sz="1000" i="1" kern="1200" dirty="0" smtClean="0">
              <a:solidFill>
                <a:srgbClr val="000000"/>
              </a:solidFill>
              <a:latin typeface="Candara"/>
              <a:ea typeface="ＭＳ Ｐゴシック" charset="0"/>
              <a:cs typeface="Candara"/>
            </a:endParaRPr>
          </a:p>
          <a:p>
            <a:pPr marL="0" lvl="0" indent="0" algn="ctr">
              <a:spcBef>
                <a:spcPct val="0"/>
              </a:spcBef>
              <a:buNone/>
            </a:pPr>
            <a:r>
              <a:rPr lang="en-US" sz="2600" i="1" kern="1200" dirty="0">
                <a:solidFill>
                  <a:srgbClr val="000000"/>
                </a:solidFill>
                <a:latin typeface="Candara"/>
                <a:ea typeface="ＭＳ Ｐゴシック" charset="0"/>
                <a:cs typeface="Candara"/>
              </a:rPr>
              <a:t> </a:t>
            </a:r>
            <a:r>
              <a:rPr lang="en-US" sz="2600" i="1" kern="1200" baseline="30000" dirty="0">
                <a:solidFill>
                  <a:srgbClr val="000000"/>
                </a:solidFill>
                <a:latin typeface="Candara"/>
                <a:ea typeface="ＭＳ Ｐゴシック" charset="0"/>
                <a:cs typeface="Candara"/>
              </a:rPr>
              <a:t>8</a:t>
            </a:r>
            <a:r>
              <a:rPr lang="en-US" sz="2600" i="1" kern="1200" dirty="0">
                <a:solidFill>
                  <a:srgbClr val="000000"/>
                </a:solidFill>
                <a:latin typeface="Candara"/>
                <a:ea typeface="ＭＳ Ｐゴシック" charset="0"/>
                <a:cs typeface="Candara"/>
              </a:rPr>
              <a:t> But even if we or an angel from heaven should preach to you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a gospel contrary to the one we preached to you, let him be accursed. </a:t>
            </a:r>
            <a:br>
              <a:rPr lang="en-US" sz="2600" i="1" kern="1200" dirty="0">
                <a:solidFill>
                  <a:srgbClr val="000000"/>
                </a:solidFill>
                <a:latin typeface="Candara"/>
                <a:ea typeface="ＭＳ Ｐゴシック" charset="0"/>
                <a:cs typeface="Candara"/>
              </a:rPr>
            </a:br>
            <a:r>
              <a:rPr lang="en-US" sz="2600" i="1" kern="1200" baseline="30000" dirty="0">
                <a:solidFill>
                  <a:srgbClr val="000000"/>
                </a:solidFill>
                <a:latin typeface="Candara"/>
                <a:ea typeface="ＭＳ Ｐゴシック" charset="0"/>
                <a:cs typeface="Candara"/>
              </a:rPr>
              <a:t>9</a:t>
            </a:r>
            <a:r>
              <a:rPr lang="en-US" sz="2600" i="1" kern="1200" dirty="0">
                <a:solidFill>
                  <a:srgbClr val="000000"/>
                </a:solidFill>
                <a:latin typeface="Candara"/>
                <a:ea typeface="ＭＳ Ｐゴシック" charset="0"/>
                <a:cs typeface="Candara"/>
              </a:rPr>
              <a:t> As we have said before, so now I say again: If anyone is preaching to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you a gospel contrary to the one you received, let him be accursed.</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Galatians 1:8-9</a:t>
            </a:r>
          </a:p>
          <a:p>
            <a:pPr marL="0" lvl="0" indent="0" algn="ctr">
              <a:spcBef>
                <a:spcPct val="0"/>
              </a:spcBef>
              <a:buNone/>
            </a:pPr>
            <a:endParaRPr lang="en-US" sz="1000" i="1" kern="1200" dirty="0" smtClean="0">
              <a:solidFill>
                <a:srgbClr val="000000"/>
              </a:solidFill>
              <a:latin typeface="Candara"/>
              <a:ea typeface="ＭＳ Ｐゴシック" charset="0"/>
              <a:cs typeface="Candara"/>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As time gets more wicked, there will be more false gospels.</a:t>
            </a: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The lure </a:t>
            </a:r>
            <a:r>
              <a:rPr lang="en-US" sz="2600" b="1" kern="1200" dirty="0" smtClean="0">
                <a:latin typeface="Candara" charset="0"/>
                <a:ea typeface="ＭＳ Ｐゴシック" charset="0"/>
                <a:cs typeface="Candara" charset="0"/>
              </a:rPr>
              <a:t>sound doctrines may </a:t>
            </a:r>
            <a:r>
              <a:rPr lang="en-US" sz="2600" b="1" kern="1200" dirty="0" smtClean="0">
                <a:latin typeface="Candara" charset="0"/>
                <a:ea typeface="ＭＳ Ｐゴシック" charset="0"/>
                <a:cs typeface="Candara" charset="0"/>
              </a:rPr>
              <a:t>be subtle and </a:t>
            </a:r>
            <a:r>
              <a:rPr lang="en-US" sz="2600" b="1" kern="1200" dirty="0" smtClean="0">
                <a:latin typeface="Candara" charset="0"/>
                <a:ea typeface="ＭＳ Ｐゴシック" charset="0"/>
                <a:cs typeface="Candara" charset="0"/>
              </a:rPr>
              <a:t>unnoticeable at first.</a:t>
            </a:r>
            <a:endParaRPr lang="en-US" sz="2600" b="1" i="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Our stance </a:t>
            </a:r>
            <a:r>
              <a:rPr lang="en-US" sz="2600" b="1" kern="1200" dirty="0" smtClean="0">
                <a:latin typeface="Candara" charset="0"/>
                <a:ea typeface="ＭＳ Ｐゴシック" charset="0"/>
                <a:cs typeface="Candara" charset="0"/>
              </a:rPr>
              <a:t>ought to</a:t>
            </a:r>
            <a:r>
              <a:rPr lang="en-US" sz="2600" b="1" kern="1200" dirty="0" smtClean="0">
                <a:latin typeface="Candara" charset="0"/>
                <a:ea typeface="ＭＳ Ｐゴシック" charset="0"/>
                <a:cs typeface="Candara" charset="0"/>
              </a:rPr>
              <a:t> </a:t>
            </a:r>
            <a:r>
              <a:rPr lang="en-US" sz="2600" b="1" kern="1200" dirty="0" smtClean="0">
                <a:latin typeface="Candara" charset="0"/>
                <a:ea typeface="ＭＳ Ｐゴシック" charset="0"/>
                <a:cs typeface="Candara" charset="0"/>
              </a:rPr>
              <a:t>be </a:t>
            </a:r>
            <a:r>
              <a:rPr lang="en-US" sz="2600" b="1" kern="1200" dirty="0" smtClean="0">
                <a:latin typeface="Candara" charset="0"/>
                <a:ea typeface="ＭＳ Ｐゴシック" charset="0"/>
                <a:cs typeface="Candara" charset="0"/>
              </a:rPr>
              <a:t>vigilant </a:t>
            </a:r>
            <a:r>
              <a:rPr lang="en-US" sz="2600" b="1" kern="1200" dirty="0" smtClean="0">
                <a:latin typeface="Candara" charset="0"/>
                <a:ea typeface="ＭＳ Ｐゴシック" charset="0"/>
                <a:cs typeface="Candara" charset="0"/>
              </a:rPr>
              <a:t>guarding of the the gospel</a:t>
            </a:r>
            <a:r>
              <a:rPr lang="en-US" sz="2600" b="1" i="1" kern="1200" dirty="0" smtClean="0">
                <a:latin typeface="Candara" charset="0"/>
                <a:ea typeface="ＭＳ Ｐゴシック" charset="0"/>
                <a:cs typeface="Candara" charset="0"/>
              </a:rPr>
              <a:t>.  </a:t>
            </a:r>
            <a:endParaRPr lang="en-US" sz="2600" b="1" i="1" kern="1200" dirty="0">
              <a:latin typeface="Candara" charset="0"/>
              <a:ea typeface="ＭＳ Ｐゴシック" charset="0"/>
              <a:cs typeface="Candara" charset="0"/>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22585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658600" cy="376035"/>
          </a:xfrm>
        </p:spPr>
        <p:txBody>
          <a:bodyPr/>
          <a:lstStyle/>
          <a:p>
            <a:r>
              <a:rPr lang="en-US" sz="3200" b="1" spc="-60" dirty="0" smtClean="0">
                <a:latin typeface="Candara" charset="0"/>
                <a:ea typeface="MS PGothic" charset="0"/>
                <a:cs typeface="Arial" charset="0"/>
              </a:rPr>
              <a:t>UPHOLDING </a:t>
            </a:r>
            <a:r>
              <a:rPr lang="en-US" sz="3200" b="1" i="1" spc="-60" dirty="0" smtClean="0">
                <a:latin typeface="Candara" charset="0"/>
                <a:ea typeface="MS PGothic" charset="0"/>
                <a:cs typeface="Arial" charset="0"/>
              </a:rPr>
              <a:t>SOLA </a:t>
            </a:r>
            <a:r>
              <a:rPr lang="en-US" sz="3200" b="1" i="1" spc="-60" dirty="0">
                <a:latin typeface="Candara" charset="0"/>
                <a:ea typeface="MS PGothic" charset="0"/>
                <a:cs typeface="Arial" charset="0"/>
              </a:rPr>
              <a:t>FIDE </a:t>
            </a:r>
            <a:r>
              <a:rPr lang="en-US" sz="3200" b="1" spc="-60" dirty="0" smtClean="0">
                <a:latin typeface="Candara" charset="0"/>
                <a:ea typeface="MS PGothic" charset="0"/>
                <a:cs typeface="Arial" charset="0"/>
              </a:rPr>
              <a:t>TO REFORM TODAY'S </a:t>
            </a:r>
            <a:r>
              <a:rPr lang="en-US" sz="3200" b="1" spc="-60" dirty="0">
                <a:latin typeface="Candara" charset="0"/>
                <a:ea typeface="MS PGothic" charset="0"/>
                <a:cs typeface="Arial" charset="0"/>
              </a:rPr>
              <a:t>CHURCH [OURSELVES]</a:t>
            </a:r>
          </a:p>
        </p:txBody>
      </p:sp>
      <p:sp>
        <p:nvSpPr>
          <p:cNvPr id="27651" name="Rectangle 3"/>
          <p:cNvSpPr>
            <a:spLocks noGrp="1" noChangeArrowheads="1"/>
          </p:cNvSpPr>
          <p:nvPr>
            <p:ph type="body" idx="1"/>
          </p:nvPr>
        </p:nvSpPr>
        <p:spPr>
          <a:xfrm>
            <a:off x="304799" y="1066800"/>
            <a:ext cx="11650134" cy="5731459"/>
          </a:xfrm>
        </p:spPr>
        <p:txBody>
          <a:bodyPr/>
          <a:lstStyle/>
          <a:p>
            <a:pPr marL="454025" indent="-454025">
              <a:spcBef>
                <a:spcPct val="0"/>
              </a:spcBef>
              <a:buNone/>
            </a:pPr>
            <a:r>
              <a:rPr lang="en-US" sz="2800" b="1" spc="-10" dirty="0">
                <a:latin typeface="Candara" charset="0"/>
                <a:ea typeface="ＭＳ Ｐゴシック" charset="0"/>
                <a:cs typeface="MS PGothic" charset="0"/>
              </a:rPr>
              <a:t>2</a:t>
            </a:r>
            <a:r>
              <a:rPr lang="en-US" sz="2800" b="1" spc="-10" dirty="0" smtClean="0">
                <a:latin typeface="Candara" charset="0"/>
                <a:ea typeface="ＭＳ Ｐゴシック" charset="0"/>
                <a:cs typeface="MS PGothic" charset="0"/>
              </a:rPr>
              <a:t>)  We are to uphold </a:t>
            </a:r>
            <a:r>
              <a:rPr lang="en-US" sz="2800" b="1" i="1" spc="-10" dirty="0">
                <a:latin typeface="Candara" charset="0"/>
                <a:ea typeface="ＭＳ Ｐゴシック" charset="0"/>
                <a:cs typeface="MS PGothic" charset="0"/>
              </a:rPr>
              <a:t>sola fide </a:t>
            </a:r>
            <a:r>
              <a:rPr lang="en-US" sz="2800" b="1" spc="-10" dirty="0" smtClean="0">
                <a:latin typeface="Candara" charset="0"/>
                <a:ea typeface="ＭＳ Ｐゴシック" charset="0"/>
                <a:cs typeface="MS PGothic" charset="0"/>
              </a:rPr>
              <a:t>by</a:t>
            </a:r>
            <a:r>
              <a:rPr lang="en-US" sz="2800" b="1" spc="-10" dirty="0">
                <a:solidFill>
                  <a:srgbClr val="FF0000"/>
                </a:solidFill>
                <a:latin typeface="Candara" charset="0"/>
                <a:ea typeface="ＭＳ Ｐゴシック" charset="0"/>
                <a:cs typeface="MS PGothic" charset="0"/>
              </a:rPr>
              <a:t> BEARING THE FRUIT </a:t>
            </a:r>
            <a:r>
              <a:rPr lang="en-US" sz="2800" b="1" spc="-10" dirty="0" smtClean="0">
                <a:solidFill>
                  <a:srgbClr val="FF0000"/>
                </a:solidFill>
                <a:latin typeface="Candara" charset="0"/>
                <a:ea typeface="ＭＳ Ｐゴシック" charset="0"/>
                <a:cs typeface="MS PGothic" charset="0"/>
              </a:rPr>
              <a:t>OF SAVING FAITH in </a:t>
            </a:r>
            <a:r>
              <a:rPr lang="en-US" sz="2800" b="1" spc="-10" dirty="0">
                <a:solidFill>
                  <a:srgbClr val="FF0000"/>
                </a:solidFill>
                <a:latin typeface="Candara" charset="0"/>
                <a:ea typeface="ＭＳ Ｐゴシック" charset="0"/>
                <a:cs typeface="MS PGothic" charset="0"/>
              </a:rPr>
              <a:t>our everyday </a:t>
            </a:r>
            <a:r>
              <a:rPr lang="en-US" sz="2800" b="1" spc="-10" dirty="0" smtClean="0">
                <a:solidFill>
                  <a:srgbClr val="FF0000"/>
                </a:solidFill>
                <a:latin typeface="Candara" charset="0"/>
                <a:ea typeface="ＭＳ Ｐゴシック" charset="0"/>
                <a:cs typeface="MS PGothic" charset="0"/>
              </a:rPr>
              <a:t>life.</a:t>
            </a:r>
            <a:r>
              <a:rPr lang="en-US" sz="2800" b="1" spc="-10" dirty="0" smtClean="0">
                <a:latin typeface="Candara" charset="0"/>
                <a:ea typeface="ＭＳ Ｐゴシック" charset="0"/>
                <a:cs typeface="MS PGothic" charset="0"/>
              </a:rPr>
              <a:t>   </a:t>
            </a:r>
            <a:endParaRPr lang="en-US" sz="1000" b="1" kern="1200" dirty="0" smtClean="0">
              <a:latin typeface="Candara" charset="0"/>
              <a:ea typeface="ＭＳ Ｐゴシック" charset="0"/>
              <a:cs typeface="Candara" charset="0"/>
            </a:endParaRPr>
          </a:p>
          <a:p>
            <a:pPr marL="0" lvl="0" indent="0" algn="ctr">
              <a:spcBef>
                <a:spcPct val="0"/>
              </a:spcBef>
              <a:buNone/>
            </a:pPr>
            <a:endParaRPr lang="en-US" sz="1000" i="1" kern="1200" dirty="0" smtClean="0">
              <a:solidFill>
                <a:srgbClr val="000000"/>
              </a:solidFill>
              <a:latin typeface="Candara"/>
              <a:ea typeface="ＭＳ Ｐゴシック" charset="0"/>
              <a:cs typeface="Candara"/>
            </a:endParaRPr>
          </a:p>
          <a:p>
            <a:pPr marL="0" lvl="0" indent="0" algn="ctr">
              <a:spcBef>
                <a:spcPct val="0"/>
              </a:spcBef>
              <a:buNone/>
            </a:pPr>
            <a:r>
              <a:rPr lang="en-US" sz="2600" i="1" kern="1200" baseline="30000" dirty="0" smtClean="0">
                <a:solidFill>
                  <a:srgbClr val="000000"/>
                </a:solidFill>
                <a:latin typeface="Candara"/>
                <a:ea typeface="ＭＳ Ｐゴシック" charset="0"/>
                <a:cs typeface="Candara"/>
              </a:rPr>
              <a:t>17</a:t>
            </a:r>
            <a:r>
              <a:rPr lang="en-US" sz="2600" i="1" kern="1200" dirty="0">
                <a:solidFill>
                  <a:srgbClr val="000000"/>
                </a:solidFill>
                <a:latin typeface="Candara"/>
                <a:ea typeface="ＭＳ Ｐゴシック" charset="0"/>
                <a:cs typeface="Candara"/>
              </a:rPr>
              <a:t> So also faith by itself, if it does not have works, is dead.</a:t>
            </a:r>
          </a:p>
          <a:p>
            <a:pPr marL="0" lvl="0" indent="0" algn="ctr">
              <a:spcBef>
                <a:spcPct val="0"/>
              </a:spcBef>
              <a:buNone/>
            </a:pPr>
            <a:r>
              <a:rPr lang="en-US" sz="2600" i="1" kern="1200" baseline="30000" dirty="0">
                <a:solidFill>
                  <a:srgbClr val="000000"/>
                </a:solidFill>
                <a:latin typeface="Candara"/>
                <a:ea typeface="ＭＳ Ｐゴシック" charset="0"/>
                <a:cs typeface="Candara"/>
              </a:rPr>
              <a:t>18</a:t>
            </a:r>
            <a:r>
              <a:rPr lang="en-US" sz="2600" i="1" kern="1200" dirty="0">
                <a:solidFill>
                  <a:srgbClr val="000000"/>
                </a:solidFill>
                <a:latin typeface="Candara"/>
                <a:ea typeface="ＭＳ Ｐゴシック" charset="0"/>
                <a:cs typeface="Candara"/>
              </a:rPr>
              <a:t> But someone will say, “You have faith and I have works.”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Show me your faith apart from your works, and I will show you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my faith by my works. </a:t>
            </a:r>
            <a:r>
              <a:rPr lang="en-US" sz="2600" i="1" kern="1200" baseline="30000" dirty="0">
                <a:solidFill>
                  <a:srgbClr val="000000"/>
                </a:solidFill>
                <a:latin typeface="Candara"/>
                <a:ea typeface="ＭＳ Ｐゴシック" charset="0"/>
                <a:cs typeface="Candara"/>
              </a:rPr>
              <a:t>19</a:t>
            </a:r>
            <a:r>
              <a:rPr lang="en-US" sz="2600" i="1" kern="1200" dirty="0">
                <a:solidFill>
                  <a:srgbClr val="000000"/>
                </a:solidFill>
                <a:latin typeface="Candara"/>
                <a:ea typeface="ＭＳ Ｐゴシック" charset="0"/>
                <a:cs typeface="Candara"/>
              </a:rPr>
              <a:t> You believe that God is one; you</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 do well. Even the demons believe—and shudder! </a:t>
            </a:r>
          </a:p>
          <a:p>
            <a:pPr marL="0" lvl="0" indent="0" algn="ctr">
              <a:spcBef>
                <a:spcPct val="0"/>
              </a:spcBef>
              <a:buNone/>
            </a:pPr>
            <a:r>
              <a:rPr lang="en-US" sz="2600" i="1" kern="1200" dirty="0">
                <a:solidFill>
                  <a:srgbClr val="000000"/>
                </a:solidFill>
                <a:latin typeface="Candara"/>
                <a:ea typeface="ＭＳ Ｐゴシック" charset="0"/>
                <a:cs typeface="Candara"/>
              </a:rPr>
              <a:t>James 2:17-19</a:t>
            </a:r>
          </a:p>
          <a:p>
            <a:pPr marL="0" lvl="0" indent="0" algn="ctr">
              <a:spcBef>
                <a:spcPct val="0"/>
              </a:spcBef>
              <a:buNone/>
            </a:pPr>
            <a:endParaRPr lang="en-US" sz="1000" i="1" kern="1200" dirty="0" smtClean="0">
              <a:solidFill>
                <a:srgbClr val="000000"/>
              </a:solidFill>
              <a:latin typeface="Candara"/>
              <a:ea typeface="ＭＳ Ｐゴシック" charset="0"/>
              <a:cs typeface="Candara"/>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Faith without fruit is a pseudo faith.</a:t>
            </a: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Pseudo </a:t>
            </a:r>
            <a:r>
              <a:rPr lang="en-US" sz="2600" b="1" kern="1200" dirty="0" smtClean="0">
                <a:latin typeface="Candara" charset="0"/>
                <a:ea typeface="ＭＳ Ｐゴシック" charset="0"/>
                <a:cs typeface="Candara" charset="0"/>
              </a:rPr>
              <a:t>signs </a:t>
            </a:r>
            <a:r>
              <a:rPr lang="en-US" sz="2600" b="1" kern="1200" dirty="0">
                <a:latin typeface="Candara" charset="0"/>
                <a:ea typeface="ＭＳ Ｐゴシック" charset="0"/>
                <a:cs typeface="Candara" charset="0"/>
              </a:rPr>
              <a:t>of </a:t>
            </a:r>
            <a:r>
              <a:rPr lang="en-US" sz="2600" b="1" kern="1200" dirty="0" smtClean="0">
                <a:latin typeface="Candara" charset="0"/>
                <a:ea typeface="ＭＳ Ｐゴシック" charset="0"/>
                <a:cs typeface="Candara" charset="0"/>
              </a:rPr>
              <a:t>saving </a:t>
            </a:r>
            <a:r>
              <a:rPr lang="en-US" sz="2600" b="1" kern="1200" dirty="0">
                <a:latin typeface="Candara" charset="0"/>
                <a:ea typeface="ＭＳ Ｐゴシック" charset="0"/>
                <a:cs typeface="Candara" charset="0"/>
              </a:rPr>
              <a:t>f</a:t>
            </a:r>
            <a:r>
              <a:rPr lang="en-US" sz="2600" b="1" kern="1200" dirty="0" smtClean="0">
                <a:latin typeface="Candara" charset="0"/>
                <a:ea typeface="ＭＳ Ｐゴシック" charset="0"/>
                <a:cs typeface="Candara" charset="0"/>
              </a:rPr>
              <a:t>aith </a:t>
            </a:r>
            <a:r>
              <a:rPr lang="en-US" sz="2600" b="1" kern="1200" dirty="0" smtClean="0">
                <a:latin typeface="Candara" charset="0"/>
                <a:ea typeface="ＭＳ Ｐゴシック" charset="0"/>
                <a:cs typeface="Candara" charset="0"/>
              </a:rPr>
              <a:t>are </a:t>
            </a:r>
            <a:r>
              <a:rPr lang="en-US" sz="2600" b="1" kern="1200" dirty="0" smtClean="0">
                <a:latin typeface="Candara" charset="0"/>
                <a:ea typeface="ＭＳ Ｐゴシック" charset="0"/>
                <a:cs typeface="Candara" charset="0"/>
              </a:rPr>
              <a:t>e.g., moral </a:t>
            </a:r>
            <a:r>
              <a:rPr lang="en-US" sz="2600" b="1" kern="1200" dirty="0" smtClean="0">
                <a:latin typeface="Candara" charset="0"/>
                <a:ea typeface="ＭＳ Ｐゴシック" charset="0"/>
                <a:cs typeface="Candara" charset="0"/>
              </a:rPr>
              <a:t>life, </a:t>
            </a:r>
            <a:r>
              <a:rPr lang="en-US" sz="2600" b="1" kern="1200" dirty="0" smtClean="0">
                <a:latin typeface="Candara" charset="0"/>
                <a:ea typeface="ＭＳ Ｐゴシック" charset="0"/>
                <a:cs typeface="Candara" charset="0"/>
              </a:rPr>
              <a:t>Bible</a:t>
            </a:r>
            <a:r>
              <a:rPr lang="en-US" sz="2600" b="1" kern="1200" dirty="0" smtClean="0">
                <a:latin typeface="Candara" charset="0"/>
                <a:ea typeface="ＭＳ Ｐゴシック" charset="0"/>
                <a:cs typeface="Candara" charset="0"/>
              </a:rPr>
              <a:t> </a:t>
            </a:r>
            <a:r>
              <a:rPr lang="en-US" sz="2600" b="1" kern="1200" dirty="0" smtClean="0">
                <a:latin typeface="Candara" charset="0"/>
                <a:ea typeface="ＭＳ Ｐゴシック" charset="0"/>
                <a:cs typeface="Candara" charset="0"/>
              </a:rPr>
              <a:t>knowledge, church involvement, mental assent </a:t>
            </a:r>
            <a:r>
              <a:rPr lang="en-US" sz="2600" b="1" kern="1200" dirty="0">
                <a:latin typeface="Candara" charset="0"/>
                <a:ea typeface="ＭＳ Ｐゴシック" charset="0"/>
                <a:cs typeface="Candara" charset="0"/>
              </a:rPr>
              <a:t>to </a:t>
            </a:r>
            <a:r>
              <a:rPr lang="en-US" sz="2600" b="1" kern="1200" dirty="0" smtClean="0">
                <a:latin typeface="Candara" charset="0"/>
                <a:ea typeface="ＭＳ Ｐゴシック" charset="0"/>
                <a:cs typeface="Candara" charset="0"/>
              </a:rPr>
              <a:t>doctrines, serving the poor, etc.</a:t>
            </a:r>
            <a:endParaRPr lang="en-US" sz="2600" b="1" kern="1200" dirty="0" smtClean="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True </a:t>
            </a:r>
            <a:r>
              <a:rPr lang="en-US" sz="2600" b="1" kern="1200" dirty="0">
                <a:latin typeface="Candara" charset="0"/>
                <a:ea typeface="ＭＳ Ｐゴシック" charset="0"/>
                <a:cs typeface="Candara" charset="0"/>
              </a:rPr>
              <a:t>s</a:t>
            </a:r>
            <a:r>
              <a:rPr lang="en-US" sz="2600" b="1" kern="1200" dirty="0" smtClean="0">
                <a:latin typeface="Candara" charset="0"/>
                <a:ea typeface="ＭＳ Ｐゴシック" charset="0"/>
                <a:cs typeface="Candara" charset="0"/>
              </a:rPr>
              <a:t>igns </a:t>
            </a:r>
            <a:r>
              <a:rPr lang="en-US" sz="2600" b="1" kern="1200" dirty="0">
                <a:latin typeface="Candara" charset="0"/>
                <a:ea typeface="ＭＳ Ｐゴシック" charset="0"/>
                <a:cs typeface="Candara" charset="0"/>
              </a:rPr>
              <a:t>of </a:t>
            </a:r>
            <a:r>
              <a:rPr lang="en-US" sz="2600" b="1" kern="1200" dirty="0">
                <a:latin typeface="Candara" charset="0"/>
                <a:ea typeface="ＭＳ Ｐゴシック" charset="0"/>
                <a:cs typeface="Candara" charset="0"/>
              </a:rPr>
              <a:t>s</a:t>
            </a:r>
            <a:r>
              <a:rPr lang="en-US" sz="2600" b="1" kern="1200" dirty="0" smtClean="0">
                <a:latin typeface="Candara" charset="0"/>
                <a:ea typeface="ＭＳ Ｐゴシック" charset="0"/>
                <a:cs typeface="Candara" charset="0"/>
              </a:rPr>
              <a:t>aving </a:t>
            </a:r>
            <a:r>
              <a:rPr lang="en-US" sz="2600" b="1" kern="1200" dirty="0">
                <a:latin typeface="Candara" charset="0"/>
                <a:ea typeface="ＭＳ Ｐゴシック" charset="0"/>
                <a:cs typeface="Candara" charset="0"/>
              </a:rPr>
              <a:t>f</a:t>
            </a:r>
            <a:r>
              <a:rPr lang="en-US" sz="2600" b="1" kern="1200" dirty="0" smtClean="0">
                <a:latin typeface="Candara" charset="0"/>
                <a:ea typeface="ＭＳ Ｐゴシック" charset="0"/>
                <a:cs typeface="Candara" charset="0"/>
              </a:rPr>
              <a:t>aith </a:t>
            </a:r>
            <a:r>
              <a:rPr lang="en-US" sz="2600" b="1" kern="1200" dirty="0" smtClean="0">
                <a:latin typeface="Candara" charset="0"/>
                <a:ea typeface="ＭＳ Ｐゴシック" charset="0"/>
                <a:cs typeface="Candara" charset="0"/>
              </a:rPr>
              <a:t>are (1) Love </a:t>
            </a:r>
            <a:r>
              <a:rPr lang="en-US" sz="2600" b="1" kern="1200" dirty="0">
                <a:latin typeface="Candara" charset="0"/>
                <a:ea typeface="ＭＳ Ｐゴシック" charset="0"/>
                <a:cs typeface="Candara" charset="0"/>
              </a:rPr>
              <a:t>for God (Matt </a:t>
            </a:r>
            <a:r>
              <a:rPr lang="en-US" sz="2600" b="1" kern="1200" dirty="0" smtClean="0">
                <a:latin typeface="Candara" charset="0"/>
                <a:ea typeface="ＭＳ Ｐゴシック" charset="0"/>
                <a:cs typeface="Candara" charset="0"/>
              </a:rPr>
              <a:t>10:37), (2) Repentance </a:t>
            </a:r>
            <a:r>
              <a:rPr lang="en-US" sz="2600" b="1" kern="1200" dirty="0">
                <a:latin typeface="Candara" charset="0"/>
                <a:ea typeface="ＭＳ Ｐゴシック" charset="0"/>
                <a:cs typeface="Candara" charset="0"/>
              </a:rPr>
              <a:t>from sin (1 John 1:9; </a:t>
            </a:r>
            <a:r>
              <a:rPr lang="en-US" sz="2600" b="1" kern="1200" dirty="0" smtClean="0">
                <a:latin typeface="Candara" charset="0"/>
                <a:ea typeface="ＭＳ Ｐゴシック" charset="0"/>
                <a:cs typeface="Candara" charset="0"/>
              </a:rPr>
              <a:t>3:9), (3) Change </a:t>
            </a:r>
            <a:r>
              <a:rPr lang="en-US" sz="2600" b="1" kern="1200" dirty="0">
                <a:latin typeface="Candara" charset="0"/>
                <a:ea typeface="ＭＳ Ｐゴシック" charset="0"/>
                <a:cs typeface="Candara" charset="0"/>
              </a:rPr>
              <a:t>in value system (1 </a:t>
            </a:r>
            <a:r>
              <a:rPr lang="en-US" sz="2600" b="1" kern="1200" dirty="0" smtClean="0">
                <a:latin typeface="Candara" charset="0"/>
                <a:ea typeface="ＭＳ Ｐゴシック" charset="0"/>
                <a:cs typeface="Candara" charset="0"/>
              </a:rPr>
              <a:t>Jn. </a:t>
            </a:r>
            <a:r>
              <a:rPr lang="en-US" sz="2600" b="1" kern="1200" dirty="0">
                <a:latin typeface="Candara" charset="0"/>
                <a:ea typeface="ＭＳ Ｐゴシック" charset="0"/>
                <a:cs typeface="Candara" charset="0"/>
              </a:rPr>
              <a:t>2:15-16</a:t>
            </a:r>
            <a:r>
              <a:rPr lang="en-US" sz="2600" b="1" kern="1200" dirty="0" smtClean="0">
                <a:latin typeface="Candara" charset="0"/>
                <a:ea typeface="ＭＳ Ｐゴシック" charset="0"/>
                <a:cs typeface="Candara" charset="0"/>
              </a:rPr>
              <a:t>)</a:t>
            </a:r>
            <a:r>
              <a:rPr lang="en-US" sz="2600" b="1" kern="1200" dirty="0">
                <a:latin typeface="Candara" charset="0"/>
                <a:ea typeface="ＭＳ Ｐゴシック" charset="0"/>
                <a:cs typeface="Candara" charset="0"/>
              </a:rPr>
              <a:t>.</a:t>
            </a: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213668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658600" cy="376035"/>
          </a:xfrm>
        </p:spPr>
        <p:txBody>
          <a:bodyPr/>
          <a:lstStyle/>
          <a:p>
            <a:r>
              <a:rPr lang="en-US" sz="3200" b="1" spc="-60" dirty="0" smtClean="0">
                <a:latin typeface="Candara" charset="0"/>
                <a:ea typeface="MS PGothic" charset="0"/>
                <a:cs typeface="Arial" charset="0"/>
              </a:rPr>
              <a:t>UPHOLDING </a:t>
            </a:r>
            <a:r>
              <a:rPr lang="en-US" sz="3200" b="1" i="1" spc="-60" dirty="0" smtClean="0">
                <a:latin typeface="Candara" charset="0"/>
                <a:ea typeface="MS PGothic" charset="0"/>
                <a:cs typeface="Arial" charset="0"/>
              </a:rPr>
              <a:t>SOLA FIDE </a:t>
            </a:r>
            <a:r>
              <a:rPr lang="en-US" sz="3200" b="1" spc="-60" dirty="0" smtClean="0">
                <a:latin typeface="Candara" charset="0"/>
                <a:ea typeface="MS PGothic" charset="0"/>
                <a:cs typeface="Arial" charset="0"/>
              </a:rPr>
              <a:t>TO REFORM TODAY'S </a:t>
            </a:r>
            <a:r>
              <a:rPr lang="en-US" sz="3200" b="1" spc="-60" dirty="0">
                <a:latin typeface="Candara" charset="0"/>
                <a:ea typeface="MS PGothic" charset="0"/>
                <a:cs typeface="Arial" charset="0"/>
              </a:rPr>
              <a:t>CHURCH [OURSELVES]</a:t>
            </a:r>
          </a:p>
        </p:txBody>
      </p:sp>
      <p:sp>
        <p:nvSpPr>
          <p:cNvPr id="27651" name="Rectangle 3"/>
          <p:cNvSpPr>
            <a:spLocks noGrp="1" noChangeArrowheads="1"/>
          </p:cNvSpPr>
          <p:nvPr>
            <p:ph type="body" idx="1"/>
          </p:nvPr>
        </p:nvSpPr>
        <p:spPr>
          <a:xfrm>
            <a:off x="304799" y="1066800"/>
            <a:ext cx="11650134" cy="5731459"/>
          </a:xfrm>
        </p:spPr>
        <p:txBody>
          <a:bodyPr/>
          <a:lstStyle/>
          <a:p>
            <a:pPr marL="454025" indent="-454025">
              <a:spcBef>
                <a:spcPct val="0"/>
              </a:spcBef>
              <a:buNone/>
            </a:pPr>
            <a:r>
              <a:rPr lang="en-US" sz="2800" b="1" spc="-10" dirty="0" smtClean="0">
                <a:latin typeface="Candara" charset="0"/>
                <a:ea typeface="ＭＳ Ｐゴシック" charset="0"/>
                <a:cs typeface="MS PGothic" charset="0"/>
              </a:rPr>
              <a:t>3</a:t>
            </a:r>
            <a:r>
              <a:rPr lang="en-US" sz="2800" b="1" spc="-10" dirty="0">
                <a:latin typeface="Candara" charset="0"/>
                <a:ea typeface="ＭＳ Ｐゴシック" charset="0"/>
                <a:cs typeface="MS PGothic" charset="0"/>
              </a:rPr>
              <a:t>)  </a:t>
            </a:r>
            <a:r>
              <a:rPr lang="en-US" sz="2800" b="1" spc="-10" dirty="0" smtClean="0">
                <a:latin typeface="Candara" charset="0"/>
                <a:ea typeface="ＭＳ Ｐゴシック" charset="0"/>
                <a:cs typeface="MS PGothic" charset="0"/>
              </a:rPr>
              <a:t>We </a:t>
            </a:r>
            <a:r>
              <a:rPr lang="en-US" sz="2800" b="1" spc="-10" dirty="0">
                <a:latin typeface="Candara" charset="0"/>
                <a:ea typeface="ＭＳ Ｐゴシック" charset="0"/>
                <a:cs typeface="MS PGothic" charset="0"/>
              </a:rPr>
              <a:t>are to uphold </a:t>
            </a:r>
            <a:r>
              <a:rPr lang="en-US" sz="2800" b="1" i="1" spc="-10" dirty="0">
                <a:latin typeface="Candara" charset="0"/>
                <a:ea typeface="ＭＳ Ｐゴシック" charset="0"/>
                <a:cs typeface="MS PGothic" charset="0"/>
              </a:rPr>
              <a:t>sola fide </a:t>
            </a:r>
            <a:r>
              <a:rPr lang="en-US" sz="2800" b="1" spc="-10" dirty="0" smtClean="0">
                <a:latin typeface="Candara" charset="0"/>
                <a:ea typeface="ＭＳ Ｐゴシック" charset="0"/>
                <a:cs typeface="MS PGothic" charset="0"/>
              </a:rPr>
              <a:t>by </a:t>
            </a:r>
            <a:r>
              <a:rPr lang="en-US" sz="2800" b="1" spc="-10" dirty="0">
                <a:solidFill>
                  <a:srgbClr val="FF0000"/>
                </a:solidFill>
                <a:latin typeface="Candara" charset="0"/>
                <a:ea typeface="ＭＳ Ｐゴシック" charset="0"/>
                <a:cs typeface="MS PGothic" charset="0"/>
              </a:rPr>
              <a:t>ACKNOWLEDGING OUR NAKEDNESS in faith alone for our </a:t>
            </a:r>
            <a:r>
              <a:rPr lang="en-US" sz="2800" b="1" spc="-10" dirty="0" smtClean="0">
                <a:solidFill>
                  <a:srgbClr val="FF0000"/>
                </a:solidFill>
                <a:latin typeface="Candara" charset="0"/>
                <a:ea typeface="ＭＳ Ｐゴシック" charset="0"/>
                <a:cs typeface="MS PGothic" charset="0"/>
              </a:rPr>
              <a:t>salvation. </a:t>
            </a:r>
            <a:r>
              <a:rPr lang="en-US" sz="2800" b="1" spc="-10" dirty="0" smtClean="0">
                <a:latin typeface="Candara" charset="0"/>
                <a:ea typeface="ＭＳ Ｐゴシック" charset="0"/>
                <a:cs typeface="MS PGothic" charset="0"/>
              </a:rPr>
              <a:t>   </a:t>
            </a:r>
            <a:endParaRPr lang="en-US" sz="1000" b="1" kern="1200" dirty="0" smtClean="0">
              <a:latin typeface="Candara" charset="0"/>
              <a:ea typeface="ＭＳ Ｐゴシック" charset="0"/>
              <a:cs typeface="Candara" charset="0"/>
            </a:endParaRPr>
          </a:p>
          <a:p>
            <a:pPr marL="0" lvl="0" indent="0" algn="ctr">
              <a:spcBef>
                <a:spcPct val="0"/>
              </a:spcBef>
              <a:buNone/>
            </a:pPr>
            <a:endParaRPr lang="en-US" sz="1000" i="1" kern="1200" dirty="0" smtClean="0">
              <a:solidFill>
                <a:srgbClr val="000000"/>
              </a:solidFill>
              <a:latin typeface="Candara"/>
              <a:ea typeface="ＭＳ Ｐゴシック" charset="0"/>
              <a:cs typeface="Candara"/>
            </a:endParaRPr>
          </a:p>
          <a:p>
            <a:pPr marL="0" lvl="0" indent="0" algn="ctr">
              <a:spcBef>
                <a:spcPct val="0"/>
              </a:spcBef>
              <a:buNone/>
            </a:pPr>
            <a:r>
              <a:rPr lang="en-US" sz="2600" i="1" kern="1200" baseline="30000" dirty="0" smtClean="0">
                <a:solidFill>
                  <a:srgbClr val="000000"/>
                </a:solidFill>
                <a:latin typeface="Candara"/>
                <a:ea typeface="ＭＳ Ｐゴシック" charset="0"/>
                <a:cs typeface="Candara"/>
              </a:rPr>
              <a:t>23</a:t>
            </a:r>
            <a:r>
              <a:rPr lang="en-US" sz="2600" i="1" kern="1200" dirty="0">
                <a:solidFill>
                  <a:srgbClr val="000000"/>
                </a:solidFill>
                <a:latin typeface="Candara"/>
                <a:ea typeface="ＭＳ Ｐゴシック" charset="0"/>
                <a:cs typeface="Candara"/>
              </a:rPr>
              <a:t> But the words “it was counted to him” were not written for his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sake alone, </a:t>
            </a:r>
            <a:r>
              <a:rPr lang="en-US" sz="2600" i="1" kern="1200" baseline="30000" dirty="0">
                <a:solidFill>
                  <a:srgbClr val="000000"/>
                </a:solidFill>
                <a:latin typeface="Candara"/>
                <a:ea typeface="ＭＳ Ｐゴシック" charset="0"/>
                <a:cs typeface="Candara"/>
              </a:rPr>
              <a:t>24</a:t>
            </a:r>
            <a:r>
              <a:rPr lang="en-US" sz="2600" i="1" kern="1200" dirty="0">
                <a:solidFill>
                  <a:srgbClr val="000000"/>
                </a:solidFill>
                <a:latin typeface="Candara"/>
                <a:ea typeface="ＭＳ Ｐゴシック" charset="0"/>
                <a:cs typeface="Candara"/>
              </a:rPr>
              <a:t> but for ours also. It will be counted to us who believe in </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him who raised from the dead Jesus our Lord, </a:t>
            </a:r>
            <a:r>
              <a:rPr lang="en-US" sz="2600" i="1" kern="1200" baseline="30000" dirty="0">
                <a:solidFill>
                  <a:srgbClr val="000000"/>
                </a:solidFill>
                <a:latin typeface="Candara"/>
                <a:ea typeface="ＭＳ Ｐゴシック" charset="0"/>
                <a:cs typeface="Candara"/>
              </a:rPr>
              <a:t>25</a:t>
            </a:r>
            <a:r>
              <a:rPr lang="en-US" sz="2600" i="1" kern="1200" dirty="0">
                <a:solidFill>
                  <a:srgbClr val="000000"/>
                </a:solidFill>
                <a:latin typeface="Candara"/>
                <a:ea typeface="ＭＳ Ｐゴシック" charset="0"/>
                <a:cs typeface="Candara"/>
              </a:rPr>
              <a:t> who was delivered</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 up for our trespasses and raised for our justification.</a:t>
            </a:r>
            <a:br>
              <a:rPr lang="en-US" sz="2600" i="1" kern="1200" dirty="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Romans 4:23-25 </a:t>
            </a:r>
            <a:endParaRPr lang="en-US" sz="2600" i="1" kern="1200" dirty="0" smtClean="0">
              <a:solidFill>
                <a:srgbClr val="000000"/>
              </a:solidFill>
              <a:latin typeface="Candara"/>
              <a:ea typeface="ＭＳ Ｐゴシック" charset="0"/>
              <a:cs typeface="Candara"/>
            </a:endParaRPr>
          </a:p>
          <a:p>
            <a:pPr marL="0" lvl="0" indent="0" algn="ctr">
              <a:spcBef>
                <a:spcPct val="0"/>
              </a:spcBef>
              <a:buNone/>
            </a:pPr>
            <a:endParaRPr lang="en-US" sz="1000" i="1" kern="1200" dirty="0" smtClean="0">
              <a:solidFill>
                <a:srgbClr val="000000"/>
              </a:solidFill>
              <a:latin typeface="Candara"/>
              <a:ea typeface="ＭＳ Ｐゴシック" charset="0"/>
              <a:cs typeface="Candara"/>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By default, th</a:t>
            </a:r>
            <a:r>
              <a:rPr lang="en-US" sz="2600" b="1" kern="1200" dirty="0" smtClean="0">
                <a:latin typeface="Candara" charset="0"/>
                <a:ea typeface="ＭＳ Ｐゴシック" charset="0"/>
                <a:cs typeface="Candara" charset="0"/>
              </a:rPr>
              <a:t>ere </a:t>
            </a:r>
            <a:r>
              <a:rPr lang="en-US" sz="2600" b="1" kern="1200" dirty="0" smtClean="0">
                <a:latin typeface="Candara" charset="0"/>
                <a:ea typeface="ＭＳ Ｐゴシック" charset="0"/>
                <a:cs typeface="Candara" charset="0"/>
              </a:rPr>
              <a:t>will be </a:t>
            </a:r>
            <a:r>
              <a:rPr lang="en-US" sz="2600" b="1" kern="1200" dirty="0" smtClean="0">
                <a:latin typeface="Candara" charset="0"/>
                <a:ea typeface="ＭＳ Ｐゴシック" charset="0"/>
                <a:cs typeface="Candara" charset="0"/>
              </a:rPr>
              <a:t>a </a:t>
            </a:r>
            <a:r>
              <a:rPr lang="en-US" sz="2600" b="1" kern="1200" dirty="0" smtClean="0">
                <a:latin typeface="Candara" charset="0"/>
                <a:ea typeface="ＭＳ Ｐゴシック" charset="0"/>
                <a:cs typeface="Candara" charset="0"/>
              </a:rPr>
              <a:t>constant </a:t>
            </a:r>
            <a:r>
              <a:rPr lang="en-US" sz="2600" b="1" kern="1200" dirty="0" smtClean="0">
                <a:latin typeface="Candara" charset="0"/>
                <a:ea typeface="ＭＳ Ｐゴシック" charset="0"/>
                <a:cs typeface="Candara" charset="0"/>
              </a:rPr>
              <a:t>temptation for adding to Christ’s merit.</a:t>
            </a: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The paradox of </a:t>
            </a:r>
            <a:r>
              <a:rPr lang="en-US" sz="2600" b="1" kern="1200" dirty="0" smtClean="0">
                <a:latin typeface="Candara" charset="0"/>
                <a:ea typeface="ＭＳ Ｐゴシック" charset="0"/>
                <a:cs typeface="Candara" charset="0"/>
              </a:rPr>
              <a:t>the gospel </a:t>
            </a:r>
            <a:r>
              <a:rPr lang="en-US" sz="2600" b="1" kern="1200" dirty="0" smtClean="0">
                <a:latin typeface="Candara" charset="0"/>
                <a:ea typeface="ＭＳ Ｐゴシック" charset="0"/>
                <a:cs typeface="Candara" charset="0"/>
              </a:rPr>
              <a:t>is that it </a:t>
            </a:r>
            <a:r>
              <a:rPr lang="en-US" sz="2600" b="1" kern="1200" dirty="0" smtClean="0">
                <a:latin typeface="Candara" charset="0"/>
                <a:ea typeface="ＭＳ Ｐゴシック" charset="0"/>
                <a:cs typeface="Candara" charset="0"/>
              </a:rPr>
              <a:t>forbids</a:t>
            </a:r>
            <a:r>
              <a:rPr lang="en-US" sz="2600" b="1" kern="1200" dirty="0" smtClean="0">
                <a:latin typeface="Candara" charset="0"/>
                <a:ea typeface="ＭＳ Ｐゴシック" charset="0"/>
                <a:cs typeface="Candara" charset="0"/>
              </a:rPr>
              <a:t> any merit </a:t>
            </a:r>
            <a:r>
              <a:rPr lang="en-US" sz="2600" b="1" kern="1200" dirty="0" smtClean="0">
                <a:latin typeface="Candara" charset="0"/>
                <a:ea typeface="ＭＳ Ｐゴシック" charset="0"/>
                <a:cs typeface="Candara" charset="0"/>
              </a:rPr>
              <a:t>and </a:t>
            </a:r>
            <a:r>
              <a:rPr lang="en-US" sz="2600" b="1" kern="1200" dirty="0" smtClean="0">
                <a:latin typeface="Candara" charset="0"/>
                <a:ea typeface="ＭＳ Ｐゴシック" charset="0"/>
                <a:cs typeface="Candara" charset="0"/>
              </a:rPr>
              <a:t>deserving </a:t>
            </a:r>
            <a:r>
              <a:rPr lang="en-US" sz="2600" b="1" kern="1200" dirty="0" smtClean="0">
                <a:latin typeface="Candara" charset="0"/>
                <a:ea typeface="ＭＳ Ｐゴシック" charset="0"/>
                <a:cs typeface="Candara" charset="0"/>
              </a:rPr>
              <a:t>act on our part.</a:t>
            </a:r>
            <a:endParaRPr lang="en-US" sz="2600" b="1" i="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Faith is an empty hand that acknowledge our </a:t>
            </a:r>
            <a:r>
              <a:rPr lang="en-US" sz="2600" b="1" kern="1200" dirty="0" smtClean="0">
                <a:latin typeface="Candara" charset="0"/>
                <a:ea typeface="ＭＳ Ｐゴシック" charset="0"/>
                <a:cs typeface="Candara" charset="0"/>
              </a:rPr>
              <a:t>utter spiritual </a:t>
            </a:r>
            <a:r>
              <a:rPr lang="en-US" sz="2600" b="1" kern="1200" dirty="0" smtClean="0">
                <a:latin typeface="Candara" charset="0"/>
                <a:ea typeface="ＭＳ Ｐゴシック" charset="0"/>
                <a:cs typeface="Candara" charset="0"/>
              </a:rPr>
              <a:t>poverty apart from God’s rich grace.</a:t>
            </a:r>
            <a:endParaRPr lang="en-US" sz="2600" b="1" kern="1200" dirty="0">
              <a:latin typeface="Candara" charset="0"/>
              <a:ea typeface="ＭＳ Ｐゴシック" charset="0"/>
              <a:cs typeface="Candara" charset="0"/>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194570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838200" y="457200"/>
            <a:ext cx="10559321" cy="6172201"/>
          </a:xfrm>
        </p:spPr>
        <p:txBody>
          <a:bodyPr/>
          <a:lstStyle/>
          <a:p>
            <a:pPr marL="0" indent="0" algn="just">
              <a:spcBef>
                <a:spcPts val="0"/>
              </a:spcBef>
              <a:buNone/>
            </a:pPr>
            <a:r>
              <a:rPr lang="en-US" sz="3000" b="1" dirty="0" smtClean="0">
                <a:solidFill>
                  <a:srgbClr val="800000"/>
                </a:solidFill>
                <a:latin typeface="Candara" charset="0"/>
                <a:cs typeface="Arial" charset="0"/>
              </a:rPr>
              <a:t>Acknowledging Our Nakedness in “Faith Alone”</a:t>
            </a:r>
          </a:p>
          <a:p>
            <a:pPr marL="0" indent="0" algn="just">
              <a:spcBef>
                <a:spcPts val="0"/>
              </a:spcBef>
              <a:buNone/>
            </a:pPr>
            <a:endParaRPr lang="en-US" sz="500" b="1" dirty="0">
              <a:solidFill>
                <a:srgbClr val="800000"/>
              </a:solidFill>
              <a:latin typeface="Candara" charset="0"/>
              <a:cs typeface="Arial" charset="0"/>
            </a:endParaRPr>
          </a:p>
          <a:p>
            <a:pPr marL="0" indent="0" algn="just">
              <a:spcBef>
                <a:spcPts val="0"/>
              </a:spcBef>
              <a:buNone/>
            </a:pPr>
            <a:r>
              <a:rPr lang="en-US" sz="2600" b="1" dirty="0">
                <a:latin typeface="Candara"/>
                <a:cs typeface="Candara"/>
              </a:rPr>
              <a:t>As we stand before the cross, we begin to gain a clear view both of God and of ourselves, especially in relation to each other. Instead of inflicting upon us the judgment we deserved, God in Christ endured it in our place. Hell is the only alternative. This is the "scandal," the stumbling-block, of the cross. For our proud hearts rebel against it. We cannot bear to acknowledge either the seriousness of our sin and guilt or our utter indebtedness to the cross. Surely, we say, there must be something we can do, or at least contribute, in order to make amends? If not, we often give the impression that we would rather suffer our own punishment than the humiliation of seeing God through Christ bear it in our place . . . </a:t>
            </a:r>
            <a:endParaRPr lang="en-US" sz="2600" b="1" dirty="0" smtClean="0">
              <a:latin typeface="Candara"/>
              <a:cs typeface="Candara"/>
            </a:endParaRPr>
          </a:p>
          <a:p>
            <a:pPr marL="0" indent="0" algn="just">
              <a:spcBef>
                <a:spcPts val="0"/>
              </a:spcBef>
              <a:buNone/>
            </a:pPr>
            <a:endParaRPr lang="en-US" sz="2000" b="1" dirty="0">
              <a:latin typeface="Candara"/>
              <a:cs typeface="Candara"/>
            </a:endParaRPr>
          </a:p>
          <a:p>
            <a:pPr marL="0" indent="0" algn="just">
              <a:spcBef>
                <a:spcPts val="0"/>
              </a:spcBef>
              <a:buNone/>
            </a:pPr>
            <a:r>
              <a:rPr lang="en-US" sz="2600" b="1" dirty="0">
                <a:latin typeface="Candara"/>
                <a:cs typeface="Candara"/>
              </a:rPr>
              <a:t>But we cannot escape the embarrassment of standing stark naked before God. It is no use our trying to cover up like Adam and Eve in the garden. </a:t>
            </a:r>
            <a:r>
              <a:rPr lang="en-US" sz="2600" b="1" dirty="0" smtClean="0">
                <a:latin typeface="Candara"/>
                <a:cs typeface="Candara"/>
              </a:rPr>
              <a:t>Our attempts at self-justification are as ineffectual as their fig-leaves. </a:t>
            </a:r>
            <a:r>
              <a:rPr lang="en-US" sz="2600" b="1" dirty="0" smtClean="0">
                <a:solidFill>
                  <a:schemeClr val="bg1"/>
                </a:solidFill>
                <a:latin typeface="Candara"/>
                <a:cs typeface="Candara"/>
              </a:rPr>
              <a:t>      dx</a:t>
            </a:r>
            <a:endParaRPr lang="en-US" sz="2600" b="1" dirty="0" smtClean="0">
              <a:latin typeface="Candara"/>
              <a:cs typeface="Candara"/>
            </a:endParaRPr>
          </a:p>
          <a:p>
            <a:pPr marL="0" indent="0" algn="r">
              <a:spcBef>
                <a:spcPts val="0"/>
              </a:spcBef>
              <a:buNone/>
            </a:pPr>
            <a:endParaRPr lang="en-US" sz="2600" b="1" dirty="0" smtClean="0">
              <a:latin typeface="Candara"/>
              <a:cs typeface="Candara"/>
            </a:endParaRPr>
          </a:p>
          <a:p>
            <a:pPr marL="0" indent="0" algn="just">
              <a:spcBef>
                <a:spcPts val="0"/>
              </a:spcBef>
              <a:buNone/>
            </a:pPr>
            <a:endParaRPr lang="en-US" sz="2600" b="1" dirty="0" smtClean="0">
              <a:latin typeface="Candara"/>
              <a:cs typeface="Candara"/>
            </a:endParaRPr>
          </a:p>
        </p:txBody>
      </p:sp>
    </p:spTree>
    <p:extLst>
      <p:ext uri="{BB962C8B-B14F-4D97-AF65-F5344CB8AC3E}">
        <p14:creationId xmlns:p14="http://schemas.microsoft.com/office/powerpoint/2010/main" val="896912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838200" y="457200"/>
            <a:ext cx="10559321" cy="6172201"/>
          </a:xfrm>
        </p:spPr>
        <p:txBody>
          <a:bodyPr/>
          <a:lstStyle/>
          <a:p>
            <a:pPr marL="0" indent="0" algn="just">
              <a:spcBef>
                <a:spcPts val="0"/>
              </a:spcBef>
              <a:buNone/>
            </a:pPr>
            <a:r>
              <a:rPr lang="en-US" sz="3000" b="1" dirty="0" smtClean="0">
                <a:solidFill>
                  <a:srgbClr val="800000"/>
                </a:solidFill>
                <a:latin typeface="Candara" charset="0"/>
                <a:cs typeface="Arial" charset="0"/>
              </a:rPr>
              <a:t>Acknowledging Our Nakedness in “Faith Alone”</a:t>
            </a:r>
          </a:p>
          <a:p>
            <a:pPr marL="0" indent="0" algn="just">
              <a:spcBef>
                <a:spcPts val="0"/>
              </a:spcBef>
              <a:buNone/>
            </a:pPr>
            <a:endParaRPr lang="en-US" sz="500" b="1" dirty="0" smtClean="0">
              <a:latin typeface="Candara"/>
              <a:cs typeface="Candara"/>
            </a:endParaRPr>
          </a:p>
          <a:p>
            <a:pPr marL="0" indent="0" algn="just">
              <a:spcBef>
                <a:spcPts val="0"/>
              </a:spcBef>
              <a:buNone/>
            </a:pPr>
            <a:r>
              <a:rPr lang="en-US" sz="2600" b="1" dirty="0" smtClean="0">
                <a:latin typeface="Candara"/>
                <a:cs typeface="Candara"/>
              </a:rPr>
              <a:t>We </a:t>
            </a:r>
            <a:r>
              <a:rPr lang="en-US" sz="2600" b="1" dirty="0">
                <a:latin typeface="Candara"/>
                <a:cs typeface="Candara"/>
              </a:rPr>
              <a:t>have </a:t>
            </a:r>
            <a:r>
              <a:rPr lang="en-US" sz="2600" b="1" dirty="0" smtClean="0">
                <a:latin typeface="Candara"/>
                <a:cs typeface="Candara"/>
              </a:rPr>
              <a:t>to </a:t>
            </a:r>
            <a:r>
              <a:rPr lang="en-US" sz="2600" b="1" dirty="0">
                <a:latin typeface="Candara"/>
                <a:cs typeface="Candara"/>
              </a:rPr>
              <a:t>acknowledge our nakedness, see the divine substitute wearing our filthy rags instead of us, and allow him to clothe us with his own righteousness. Nobody has ever put it better than Augustus </a:t>
            </a:r>
            <a:r>
              <a:rPr lang="en-US" sz="2600" b="1" dirty="0" err="1">
                <a:latin typeface="Candara"/>
                <a:cs typeface="Candara"/>
              </a:rPr>
              <a:t>Toplady</a:t>
            </a:r>
            <a:r>
              <a:rPr lang="en-US" sz="2600" b="1" dirty="0">
                <a:latin typeface="Candara"/>
                <a:cs typeface="Candara"/>
              </a:rPr>
              <a:t> in his immortal hymn "Rock of Ages</a:t>
            </a:r>
            <a:r>
              <a:rPr lang="en-US" sz="2600" b="1" dirty="0" smtClean="0">
                <a:latin typeface="Candara"/>
                <a:cs typeface="Candara"/>
              </a:rPr>
              <a:t>":</a:t>
            </a:r>
          </a:p>
          <a:p>
            <a:pPr marL="0" indent="0" algn="just">
              <a:spcBef>
                <a:spcPts val="0"/>
              </a:spcBef>
              <a:buNone/>
            </a:pPr>
            <a:endParaRPr lang="en-US" sz="2000" b="1" dirty="0">
              <a:latin typeface="Candara"/>
              <a:cs typeface="Candara"/>
            </a:endParaRPr>
          </a:p>
          <a:p>
            <a:pPr marL="0" indent="0">
              <a:spcBef>
                <a:spcPts val="0"/>
              </a:spcBef>
              <a:buNone/>
            </a:pPr>
            <a:r>
              <a:rPr lang="en-US" sz="2600" b="1" i="1" dirty="0">
                <a:latin typeface="Candara"/>
                <a:cs typeface="Candara"/>
              </a:rPr>
              <a:t>Nothing in my hand I bring,</a:t>
            </a:r>
            <a:br>
              <a:rPr lang="en-US" sz="2600" b="1" i="1" dirty="0">
                <a:latin typeface="Candara"/>
                <a:cs typeface="Candara"/>
              </a:rPr>
            </a:br>
            <a:r>
              <a:rPr lang="en-US" sz="2600" b="1" i="1" dirty="0">
                <a:latin typeface="Candara"/>
                <a:cs typeface="Candara"/>
              </a:rPr>
              <a:t>Simply to your Cross I cling;</a:t>
            </a:r>
            <a:br>
              <a:rPr lang="en-US" sz="2600" b="1" i="1" dirty="0">
                <a:latin typeface="Candara"/>
                <a:cs typeface="Candara"/>
              </a:rPr>
            </a:br>
            <a:r>
              <a:rPr lang="en-US" sz="2600" b="1" i="1" dirty="0">
                <a:latin typeface="Candara"/>
                <a:cs typeface="Candara"/>
              </a:rPr>
              <a:t>Naked, come to you for dress;</a:t>
            </a:r>
            <a:br>
              <a:rPr lang="en-US" sz="2600" b="1" i="1" dirty="0">
                <a:latin typeface="Candara"/>
                <a:cs typeface="Candara"/>
              </a:rPr>
            </a:br>
            <a:r>
              <a:rPr lang="en-US" sz="2600" b="1" i="1" dirty="0">
                <a:latin typeface="Candara"/>
                <a:cs typeface="Candara"/>
              </a:rPr>
              <a:t>Helpless, look to you for grace;</a:t>
            </a:r>
            <a:br>
              <a:rPr lang="en-US" sz="2600" b="1" i="1" dirty="0">
                <a:latin typeface="Candara"/>
                <a:cs typeface="Candara"/>
              </a:rPr>
            </a:br>
            <a:r>
              <a:rPr lang="en-US" sz="2600" b="1" i="1" dirty="0">
                <a:latin typeface="Candara"/>
                <a:cs typeface="Candara"/>
              </a:rPr>
              <a:t>Foul, I to the fountain fly;</a:t>
            </a:r>
            <a:br>
              <a:rPr lang="en-US" sz="2600" b="1" i="1" dirty="0">
                <a:latin typeface="Candara"/>
                <a:cs typeface="Candara"/>
              </a:rPr>
            </a:br>
            <a:r>
              <a:rPr lang="en-US" sz="2600" b="1" i="1" dirty="0">
                <a:latin typeface="Candara"/>
                <a:cs typeface="Candara"/>
              </a:rPr>
              <a:t>Wash me, Savior, or I die.</a:t>
            </a:r>
          </a:p>
          <a:p>
            <a:pPr marL="0" indent="0" algn="r">
              <a:spcBef>
                <a:spcPts val="0"/>
              </a:spcBef>
              <a:buNone/>
            </a:pPr>
            <a:r>
              <a:rPr lang="en-US" sz="2600" b="1" dirty="0">
                <a:latin typeface="Candara"/>
                <a:cs typeface="Candara"/>
              </a:rPr>
              <a:t>— John R. W. Stott</a:t>
            </a:r>
          </a:p>
          <a:p>
            <a:pPr marL="0" indent="0" algn="r">
              <a:spcBef>
                <a:spcPts val="0"/>
              </a:spcBef>
              <a:buNone/>
            </a:pPr>
            <a:endParaRPr lang="en-US" sz="2600" b="1" dirty="0">
              <a:latin typeface="Candara"/>
              <a:cs typeface="Candara"/>
            </a:endParaRPr>
          </a:p>
          <a:p>
            <a:pPr marL="0" indent="0" algn="just">
              <a:spcBef>
                <a:spcPts val="0"/>
              </a:spcBef>
              <a:buNone/>
            </a:pPr>
            <a:endParaRPr lang="en-US" sz="2600" b="1" dirty="0" smtClean="0">
              <a:latin typeface="Candara"/>
              <a:cs typeface="Candara"/>
            </a:endParaRPr>
          </a:p>
        </p:txBody>
      </p:sp>
    </p:spTree>
    <p:extLst>
      <p:ext uri="{BB962C8B-B14F-4D97-AF65-F5344CB8AC3E}">
        <p14:creationId xmlns:p14="http://schemas.microsoft.com/office/powerpoint/2010/main" val="900333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smtClean="0">
                <a:latin typeface="Candara" charset="0"/>
                <a:cs typeface="MS PGothic" charset="0"/>
              </a:rPr>
              <a:t>THREE </a:t>
            </a:r>
            <a:r>
              <a:rPr lang="en-US" sz="3000" dirty="0">
                <a:latin typeface="Candara" charset="0"/>
                <a:cs typeface="MS PGothic" charset="0"/>
              </a:rPr>
              <a:t>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326572" y="1600200"/>
            <a:ext cx="11590608" cy="5105400"/>
          </a:xfrm>
        </p:spPr>
        <p:txBody>
          <a:bodyPr/>
          <a:lstStyle/>
          <a:p>
            <a:pPr marL="514350" lvl="0" indent="-514350">
              <a:buFont typeface="+mj-lt"/>
              <a:buAutoNum type="arabicPeriod"/>
            </a:pPr>
            <a:r>
              <a:rPr lang="en-US" sz="2800" dirty="0"/>
              <a:t>In what ways will you </a:t>
            </a:r>
            <a:r>
              <a:rPr lang="en-US" sz="2800" dirty="0" smtClean="0"/>
              <a:t>guard the true gospel of sola fide for others as well as for yourself? </a:t>
            </a:r>
            <a:endParaRPr lang="en-US" sz="2800" dirty="0"/>
          </a:p>
          <a:p>
            <a:pPr marL="514350" lvl="0" indent="-514350">
              <a:buFont typeface="+mj-lt"/>
              <a:buAutoNum type="arabicPeriod"/>
            </a:pPr>
            <a:endParaRPr lang="en-US" sz="2000" dirty="0"/>
          </a:p>
          <a:p>
            <a:pPr marL="514350" lvl="0" indent="-514350">
              <a:buFont typeface="+mj-lt"/>
              <a:buAutoNum type="arabicPeriod"/>
            </a:pPr>
            <a:r>
              <a:rPr lang="en-US" sz="2800" dirty="0"/>
              <a:t>What would it mean for you to </a:t>
            </a:r>
            <a:r>
              <a:rPr lang="en-US" sz="2800" dirty="0" smtClean="0"/>
              <a:t>bear the fruit of saving faith in your everyday life as a Christ-follower?</a:t>
            </a:r>
            <a:endParaRPr lang="en-US" sz="2800" dirty="0"/>
          </a:p>
          <a:p>
            <a:pPr marL="514350" lvl="0" indent="-514350">
              <a:buFont typeface="+mj-lt"/>
              <a:buAutoNum type="arabicPeriod"/>
            </a:pPr>
            <a:endParaRPr lang="en-US" sz="2000" dirty="0"/>
          </a:p>
          <a:p>
            <a:pPr marL="514350" indent="-514350">
              <a:buFont typeface="+mj-lt"/>
              <a:buAutoNum type="arabicPeriod"/>
            </a:pPr>
            <a:r>
              <a:rPr lang="en-US" sz="2800" dirty="0"/>
              <a:t>What is your first step toward </a:t>
            </a:r>
            <a:r>
              <a:rPr lang="en-US" sz="2800" dirty="0" smtClean="0"/>
              <a:t>acknowledging your nakedness in faith alone for your salvation in Christ?</a:t>
            </a:r>
            <a:endParaRPr lang="en-US" sz="2800" dirty="0"/>
          </a:p>
        </p:txBody>
      </p:sp>
    </p:spTree>
    <p:extLst>
      <p:ext uri="{BB962C8B-B14F-4D97-AF65-F5344CB8AC3E}">
        <p14:creationId xmlns:p14="http://schemas.microsoft.com/office/powerpoint/2010/main" val="603461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smtClean="0">
                <a:effectLst>
                  <a:outerShdw blurRad="38100" dist="38100" dir="2700000" algn="tl">
                    <a:srgbClr val="DDDDDD"/>
                  </a:outerShdw>
                </a:effectLst>
                <a:latin typeface="Candara" charset="0"/>
                <a:ea typeface="MS PGothic" charset="0"/>
                <a:cs typeface="Arial" charset="0"/>
              </a:rPr>
              <a:t>Faith Alone (Sola Fide)</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Five </a:t>
            </a:r>
            <a:r>
              <a:rPr lang="en-US" b="1" i="1" dirty="0" err="1" smtClean="0">
                <a:effectLst>
                  <a:outerShdw blurRad="38100" dist="38100" dir="2700000" algn="tl">
                    <a:srgbClr val="DDDDDD"/>
                  </a:outerShdw>
                </a:effectLst>
                <a:latin typeface="Candara" charset="0"/>
                <a:ea typeface="MS PGothic" charset="0"/>
                <a:cs typeface="Arial" charset="0"/>
              </a:rPr>
              <a:t>Solas</a:t>
            </a:r>
            <a:r>
              <a:rPr lang="en-US" b="1" i="1" dirty="0" smtClean="0">
                <a:effectLst>
                  <a:outerShdw blurRad="38100" dist="38100" dir="2700000" algn="tl">
                    <a:srgbClr val="DDDDDD"/>
                  </a:outerShdw>
                </a:effectLst>
                <a:latin typeface="Candara" charset="0"/>
                <a:ea typeface="MS PGothic" charset="0"/>
                <a:cs typeface="Arial" charset="0"/>
              </a:rPr>
              <a:t> Series [</a:t>
            </a:r>
            <a:r>
              <a:rPr lang="en-US" b="1" i="1" dirty="0">
                <a:effectLst>
                  <a:outerShdw blurRad="38100" dist="38100" dir="2700000" algn="tl">
                    <a:srgbClr val="DDDDDD"/>
                  </a:outerShdw>
                </a:effectLst>
                <a:latin typeface="Candara" charset="0"/>
                <a:ea typeface="MS PGothic" charset="0"/>
                <a:cs typeface="Arial" charset="0"/>
              </a:rPr>
              <a:t>4</a:t>
            </a:r>
            <a:r>
              <a:rPr lang="en-US" b="1" i="1" dirty="0" smtClean="0">
                <a:effectLst>
                  <a:outerShdw blurRad="38100" dist="38100" dir="2700000" algn="tl">
                    <a:srgbClr val="DDDDDD"/>
                  </a:outerShdw>
                </a:effectLst>
                <a:latin typeface="Candara" charset="0"/>
                <a:ea typeface="MS PGothic" charset="0"/>
                <a:cs typeface="Arial" charset="0"/>
              </a:rPr>
              <a:t>]</a:t>
            </a:r>
            <a:endParaRPr lang="en-US" b="1" i="1" dirty="0">
              <a:effectLst>
                <a:outerShdw blurRad="38100" dist="38100" dir="2700000" algn="tl">
                  <a:srgbClr val="DDDDDD"/>
                </a:outerShdw>
              </a:effectLst>
              <a:latin typeface="Candara" charset="0"/>
              <a:ea typeface="MS PGothic" charset="0"/>
              <a:cs typeface="Arial" charset="0"/>
            </a:endParaRPr>
          </a:p>
          <a:p>
            <a:pPr marL="0" indent="0"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Selected Scriptures</a:t>
            </a:r>
          </a:p>
          <a:p>
            <a:pPr marL="0" indent="0"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November 26, 2017</a:t>
            </a:r>
          </a:p>
          <a:p>
            <a:pPr marL="0" indent="0"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287707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990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 y="658840"/>
            <a:ext cx="12192000" cy="560360"/>
          </a:xfrm>
        </p:spPr>
        <p:txBody>
          <a:bodyPr/>
          <a:lstStyle/>
          <a:p>
            <a:r>
              <a:rPr lang="en-US" sz="3200" b="1" spc="-60" dirty="0">
                <a:latin typeface="Candara" charset="0"/>
                <a:ea typeface="MS PGothic" charset="0"/>
                <a:cs typeface="Arial" charset="0"/>
              </a:rPr>
              <a:t>SOLA FIDE (FAITH ALONE): AN OVERVIEW WITH THE OTHER SOLAS</a:t>
            </a:r>
          </a:p>
        </p:txBody>
      </p:sp>
      <p:sp>
        <p:nvSpPr>
          <p:cNvPr id="5" name="Rectangle 3"/>
          <p:cNvSpPr txBox="1">
            <a:spLocks noChangeArrowheads="1"/>
          </p:cNvSpPr>
          <p:nvPr/>
        </p:nvSpPr>
        <p:spPr bwMode="auto">
          <a:xfrm>
            <a:off x="381000" y="1371600"/>
            <a:ext cx="11474844" cy="5460116"/>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latin typeface="Candara" charset="0"/>
                <a:ea typeface="ＭＳ Ｐゴシック" charset="0"/>
                <a:cs typeface="MS PGothic" charset="0"/>
              </a:rPr>
              <a:t>It is </a:t>
            </a:r>
            <a:r>
              <a:rPr lang="en-US" sz="2800" b="1" i="0" spc="-10" dirty="0">
                <a:solidFill>
                  <a:srgbClr val="FF0000"/>
                </a:solidFill>
                <a:latin typeface="Candara" charset="0"/>
                <a:ea typeface="ＭＳ Ｐゴシック" charset="0"/>
                <a:cs typeface="MS PGothic" charset="0"/>
              </a:rPr>
              <a:t>the material principle of the Protestant </a:t>
            </a:r>
            <a:r>
              <a:rPr lang="en-US" sz="2800" b="1" i="0" spc="-10" dirty="0" smtClean="0">
                <a:solidFill>
                  <a:srgbClr val="FF0000"/>
                </a:solidFill>
                <a:latin typeface="Candara" charset="0"/>
                <a:ea typeface="ＭＳ Ｐゴシック" charset="0"/>
                <a:cs typeface="MS PGothic" charset="0"/>
              </a:rPr>
              <a:t>Reformation </a:t>
            </a:r>
            <a:r>
              <a:rPr lang="en-US" sz="2800" b="1" i="0" spc="-10" dirty="0" smtClean="0">
                <a:latin typeface="Candara" charset="0"/>
                <a:ea typeface="ＭＳ Ｐゴシック" charset="0"/>
                <a:cs typeface="MS PGothic" charset="0"/>
              </a:rPr>
              <a:t>—“the chief article from which all other doctrines have flowed” </a:t>
            </a:r>
            <a:r>
              <a:rPr lang="en-US" sz="2800" b="1" i="0" spc="-10" dirty="0">
                <a:latin typeface="Candara" charset="0"/>
                <a:ea typeface="ＭＳ Ｐゴシック" charset="0"/>
                <a:cs typeface="MS PGothic" charset="0"/>
              </a:rPr>
              <a:t>[</a:t>
            </a:r>
            <a:r>
              <a:rPr lang="en-US" sz="2800" b="1" i="0" spc="-10" dirty="0" smtClean="0">
                <a:latin typeface="Candara" charset="0"/>
                <a:ea typeface="ＭＳ Ｐゴシック" charset="0"/>
                <a:cs typeface="MS PGothic" charset="0"/>
              </a:rPr>
              <a:t>Martin Luther].</a:t>
            </a:r>
            <a:endParaRPr lang="en-US" sz="2800" b="1" i="0" spc="-10" dirty="0" smtClean="0">
              <a:latin typeface="Candara" charset="0"/>
              <a:ea typeface="ＭＳ Ｐゴシック" charset="0"/>
              <a:cs typeface="MS PGothic" charset="0"/>
            </a:endParaRPr>
          </a:p>
          <a:p>
            <a:pPr marL="458788" indent="-458788">
              <a:spcBef>
                <a:spcPct val="0"/>
              </a:spcBef>
            </a:pPr>
            <a:endParaRPr lang="en-US" sz="1400" b="1" i="0" spc="-10" dirty="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It is </a:t>
            </a:r>
            <a:r>
              <a:rPr lang="en-US" sz="2800" b="1" i="0" spc="-10" dirty="0">
                <a:solidFill>
                  <a:srgbClr val="FF0000"/>
                </a:solidFill>
                <a:latin typeface="Candara" charset="0"/>
                <a:ea typeface="ＭＳ Ｐゴシック" charset="0"/>
                <a:cs typeface="MS PGothic" charset="0"/>
              </a:rPr>
              <a:t>short for justification by faith </a:t>
            </a:r>
            <a:r>
              <a:rPr lang="en-US" sz="2800" b="1" i="0" spc="-10" dirty="0" smtClean="0">
                <a:solidFill>
                  <a:srgbClr val="FF0000"/>
                </a:solidFill>
                <a:latin typeface="Candara" charset="0"/>
                <a:ea typeface="ＭＳ Ｐゴシック" charset="0"/>
                <a:cs typeface="MS PGothic" charset="0"/>
              </a:rPr>
              <a:t>alone.</a:t>
            </a:r>
            <a:endParaRPr lang="en-US" sz="2800" b="1" i="0" spc="-10" dirty="0">
              <a:latin typeface="Candara" charset="0"/>
              <a:ea typeface="ＭＳ Ｐゴシック" charset="0"/>
              <a:cs typeface="MS PGothic" charset="0"/>
            </a:endParaRPr>
          </a:p>
          <a:p>
            <a:pPr marL="458788" indent="-458788">
              <a:spcBef>
                <a:spcPct val="0"/>
              </a:spcBef>
            </a:pPr>
            <a:endParaRPr lang="en-US" sz="1400" b="1" i="0" spc="-10" dirty="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It is</a:t>
            </a:r>
            <a:r>
              <a:rPr lang="en-US" sz="2800" b="1" i="0" spc="-10" dirty="0">
                <a:solidFill>
                  <a:srgbClr val="FF0000"/>
                </a:solidFill>
                <a:latin typeface="Candara" charset="0"/>
                <a:ea typeface="ＭＳ Ｐゴシック" charset="0"/>
                <a:cs typeface="MS PGothic" charset="0"/>
              </a:rPr>
              <a:t> inseparable from the other </a:t>
            </a:r>
            <a:r>
              <a:rPr lang="en-US" sz="2800" b="1" i="0" spc="-10" dirty="0" err="1">
                <a:solidFill>
                  <a:srgbClr val="FF0000"/>
                </a:solidFill>
                <a:latin typeface="Candara" charset="0"/>
                <a:ea typeface="ＭＳ Ｐゴシック" charset="0"/>
                <a:cs typeface="MS PGothic" charset="0"/>
              </a:rPr>
              <a:t>solas</a:t>
            </a:r>
            <a:r>
              <a:rPr lang="en-US" sz="2800" b="1" i="0" spc="-10" dirty="0">
                <a:solidFill>
                  <a:srgbClr val="FF0000"/>
                </a:solidFill>
                <a:latin typeface="Candara" charset="0"/>
                <a:ea typeface="ＭＳ Ｐゴシック" charset="0"/>
                <a:cs typeface="MS PGothic" charset="0"/>
              </a:rPr>
              <a:t> </a:t>
            </a:r>
            <a:r>
              <a:rPr lang="en-US" sz="2800" b="1" i="0" spc="-10" dirty="0">
                <a:latin typeface="Candara" charset="0"/>
                <a:ea typeface="ＭＳ Ｐゴシック" charset="0"/>
                <a:cs typeface="MS PGothic" charset="0"/>
              </a:rPr>
              <a:t>as the true and whole gospel</a:t>
            </a:r>
            <a:r>
              <a:rPr lang="en-US" sz="2800" b="1" i="0" spc="-10" dirty="0" smtClean="0">
                <a:latin typeface="Candara" charset="0"/>
                <a:ea typeface="ＭＳ Ｐゴシック" charset="0"/>
                <a:cs typeface="MS PGothic" charset="0"/>
              </a:rPr>
              <a:t>:</a:t>
            </a:r>
          </a:p>
          <a:p>
            <a:pPr marL="458788" indent="-458788">
              <a:spcBef>
                <a:spcPct val="0"/>
              </a:spcBef>
            </a:pPr>
            <a:endParaRPr lang="en-US" sz="1400" b="1" i="0" spc="-10" dirty="0">
              <a:latin typeface="Candara" charset="0"/>
              <a:ea typeface="ＭＳ Ｐゴシック" charset="0"/>
              <a:cs typeface="MS PGothic" charset="0"/>
            </a:endParaRPr>
          </a:p>
          <a:p>
            <a:pPr marL="914400" lvl="1" indent="-457200">
              <a:spcBef>
                <a:spcPct val="0"/>
              </a:spcBef>
              <a:buFont typeface="Wingdings" charset="2"/>
              <a:buChar char="Ø"/>
            </a:pPr>
            <a:r>
              <a:rPr lang="en-US" sz="2600" i="0" spc="-10" dirty="0">
                <a:latin typeface="Candara" charset="0"/>
                <a:ea typeface="ＭＳ Ｐゴシック" charset="0"/>
                <a:cs typeface="MS PGothic" charset="0"/>
              </a:rPr>
              <a:t>Scripture alone (</a:t>
            </a:r>
            <a:r>
              <a:rPr lang="en-US" sz="2600" spc="-10" dirty="0">
                <a:latin typeface="Candara" charset="0"/>
                <a:ea typeface="ＭＳ Ｐゴシック" charset="0"/>
                <a:cs typeface="MS PGothic" charset="0"/>
              </a:rPr>
              <a:t>sola Scriptura</a:t>
            </a:r>
            <a:r>
              <a:rPr lang="en-US" sz="2600" i="0" spc="-10" dirty="0">
                <a:latin typeface="Candara" charset="0"/>
                <a:ea typeface="ＭＳ Ｐゴシック" charset="0"/>
                <a:cs typeface="MS PGothic" charset="0"/>
              </a:rPr>
              <a:t>) as the only final authority teaches us that our </a:t>
            </a:r>
            <a:r>
              <a:rPr lang="en-US" sz="2600" i="0" spc="-10" dirty="0" smtClean="0">
                <a:latin typeface="Candara" charset="0"/>
                <a:ea typeface="ＭＳ Ｐゴシック" charset="0"/>
                <a:cs typeface="MS PGothic" charset="0"/>
              </a:rPr>
              <a:t>justification/salvation </a:t>
            </a:r>
            <a:r>
              <a:rPr lang="en-US" sz="2600" i="0" spc="-10" dirty="0">
                <a:latin typeface="Candara" charset="0"/>
                <a:ea typeface="ＭＳ Ｐゴシック" charset="0"/>
                <a:cs typeface="MS PGothic" charset="0"/>
              </a:rPr>
              <a:t>is…</a:t>
            </a:r>
          </a:p>
          <a:p>
            <a:pPr marL="914400" lvl="1" indent="-457200">
              <a:spcBef>
                <a:spcPct val="0"/>
              </a:spcBef>
              <a:buFont typeface="Wingdings" charset="2"/>
              <a:buChar char="Ø"/>
            </a:pPr>
            <a:r>
              <a:rPr lang="en-US" sz="2600" i="0" spc="-10" dirty="0">
                <a:latin typeface="Candara" charset="0"/>
                <a:ea typeface="ＭＳ Ｐゴシック" charset="0"/>
                <a:cs typeface="MS PGothic" charset="0"/>
              </a:rPr>
              <a:t>on the basis of Christ alone (</a:t>
            </a:r>
            <a:r>
              <a:rPr lang="en-US" sz="2600" spc="-10" dirty="0" err="1">
                <a:latin typeface="Candara" charset="0"/>
                <a:ea typeface="ＭＳ Ｐゴシック" charset="0"/>
                <a:cs typeface="MS PGothic" charset="0"/>
              </a:rPr>
              <a:t>solus</a:t>
            </a:r>
            <a:r>
              <a:rPr lang="en-US" sz="2600" spc="-10" dirty="0">
                <a:latin typeface="Candara" charset="0"/>
                <a:ea typeface="ＭＳ Ｐゴシック" charset="0"/>
                <a:cs typeface="MS PGothic" charset="0"/>
              </a:rPr>
              <a:t> </a:t>
            </a:r>
            <a:r>
              <a:rPr lang="en-US" sz="2600" spc="-10" dirty="0" err="1">
                <a:latin typeface="Candara" charset="0"/>
                <a:ea typeface="ＭＳ Ｐゴシック" charset="0"/>
                <a:cs typeface="MS PGothic" charset="0"/>
              </a:rPr>
              <a:t>Christus</a:t>
            </a:r>
            <a:r>
              <a:rPr lang="en-US" sz="2600" i="0" spc="-10" dirty="0">
                <a:latin typeface="Candara" charset="0"/>
                <a:ea typeface="ＭＳ Ｐゴシック" charset="0"/>
                <a:cs typeface="MS PGothic" charset="0"/>
              </a:rPr>
              <a:t>),</a:t>
            </a:r>
          </a:p>
          <a:p>
            <a:pPr marL="914400" lvl="1" indent="-457200">
              <a:spcBef>
                <a:spcPct val="0"/>
              </a:spcBef>
              <a:buFont typeface="Wingdings" charset="2"/>
              <a:buChar char="Ø"/>
            </a:pPr>
            <a:r>
              <a:rPr lang="en-US" sz="2600" i="0" spc="-10" dirty="0">
                <a:latin typeface="Candara" charset="0"/>
                <a:ea typeface="ＭＳ Ｐゴシック" charset="0"/>
                <a:cs typeface="MS PGothic" charset="0"/>
              </a:rPr>
              <a:t>by God’s grace alone (</a:t>
            </a:r>
            <a:r>
              <a:rPr lang="en-US" sz="2600" spc="-10" dirty="0">
                <a:latin typeface="Candara" charset="0"/>
                <a:ea typeface="ＭＳ Ｐゴシック" charset="0"/>
                <a:cs typeface="MS PGothic" charset="0"/>
              </a:rPr>
              <a:t>sola gratia</a:t>
            </a:r>
            <a:r>
              <a:rPr lang="en-US" sz="2600" i="0" spc="-10" dirty="0">
                <a:latin typeface="Candara" charset="0"/>
                <a:ea typeface="ＭＳ Ｐゴシック" charset="0"/>
                <a:cs typeface="MS PGothic" charset="0"/>
              </a:rPr>
              <a:t>),</a:t>
            </a:r>
          </a:p>
          <a:p>
            <a:pPr marL="914400" lvl="1" indent="-457200">
              <a:spcBef>
                <a:spcPct val="0"/>
              </a:spcBef>
              <a:buFont typeface="Wingdings" charset="2"/>
              <a:buChar char="Ø"/>
            </a:pPr>
            <a:r>
              <a:rPr lang="en-US" sz="2600" i="0" spc="-10" dirty="0">
                <a:latin typeface="Candara" charset="0"/>
                <a:ea typeface="ＭＳ Ｐゴシック" charset="0"/>
                <a:cs typeface="MS PGothic" charset="0"/>
              </a:rPr>
              <a:t>received through faith alone (</a:t>
            </a:r>
            <a:r>
              <a:rPr lang="en-US" sz="2600" spc="-10" dirty="0">
                <a:latin typeface="Candara" charset="0"/>
                <a:ea typeface="ＭＳ Ｐゴシック" charset="0"/>
                <a:cs typeface="MS PGothic" charset="0"/>
              </a:rPr>
              <a:t>sola fide</a:t>
            </a:r>
            <a:r>
              <a:rPr lang="en-US" sz="2600" i="0" spc="-10" dirty="0">
                <a:latin typeface="Candara" charset="0"/>
                <a:ea typeface="ＭＳ Ｐゴシック" charset="0"/>
                <a:cs typeface="MS PGothic" charset="0"/>
              </a:rPr>
              <a:t>),</a:t>
            </a:r>
          </a:p>
          <a:p>
            <a:pPr marL="914400" lvl="1" indent="-457200">
              <a:spcBef>
                <a:spcPct val="0"/>
              </a:spcBef>
              <a:buFont typeface="Wingdings" charset="2"/>
              <a:buChar char="Ø"/>
            </a:pPr>
            <a:r>
              <a:rPr lang="en-US" sz="2600" i="0" spc="-10" dirty="0">
                <a:latin typeface="Candara" charset="0"/>
                <a:ea typeface="ＭＳ Ｐゴシック" charset="0"/>
                <a:cs typeface="MS PGothic" charset="0"/>
              </a:rPr>
              <a:t>for the ultimate purpose of God’s glory alone (</a:t>
            </a:r>
            <a:r>
              <a:rPr lang="en-US" sz="2600" spc="-10" dirty="0">
                <a:latin typeface="Candara" charset="0"/>
                <a:ea typeface="ＭＳ Ｐゴシック" charset="0"/>
                <a:cs typeface="MS PGothic" charset="0"/>
              </a:rPr>
              <a:t>soli </a:t>
            </a:r>
            <a:r>
              <a:rPr lang="en-US" sz="2600" spc="-10" dirty="0" err="1">
                <a:latin typeface="Candara" charset="0"/>
                <a:ea typeface="ＭＳ Ｐゴシック" charset="0"/>
                <a:cs typeface="MS PGothic" charset="0"/>
              </a:rPr>
              <a:t>Deo</a:t>
            </a:r>
            <a:r>
              <a:rPr lang="en-US" sz="2600" spc="-10" dirty="0">
                <a:latin typeface="Candara" charset="0"/>
                <a:ea typeface="ＭＳ Ｐゴシック" charset="0"/>
                <a:cs typeface="MS PGothic" charset="0"/>
              </a:rPr>
              <a:t> </a:t>
            </a:r>
            <a:r>
              <a:rPr lang="en-US" sz="2600" spc="-10" dirty="0" err="1">
                <a:latin typeface="Candara" charset="0"/>
                <a:ea typeface="ＭＳ Ｐゴシック" charset="0"/>
                <a:cs typeface="MS PGothic" charset="0"/>
              </a:rPr>
              <a:t>gloria</a:t>
            </a:r>
            <a:r>
              <a:rPr lang="en-US" sz="2600" i="0" spc="-10" dirty="0" smtClean="0">
                <a:latin typeface="Candara" charset="0"/>
                <a:ea typeface="ＭＳ Ｐゴシック" charset="0"/>
                <a:cs typeface="MS PGothic" charset="0"/>
              </a:rPr>
              <a:t>).</a:t>
            </a:r>
            <a:endParaRPr lang="en-US" sz="2600" i="0" spc="-10" dirty="0">
              <a:latin typeface="Candara" charset="0"/>
              <a:ea typeface="ＭＳ Ｐゴシック" charset="0"/>
              <a:cs typeface="MS PGothic" charset="0"/>
            </a:endParaRPr>
          </a:p>
        </p:txBody>
      </p:sp>
    </p:spTree>
    <p:extLst>
      <p:ext uri="{BB962C8B-B14F-4D97-AF65-F5344CB8AC3E}">
        <p14:creationId xmlns:p14="http://schemas.microsoft.com/office/powerpoint/2010/main" val="63788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533400"/>
            <a:ext cx="12192000" cy="838200"/>
          </a:xfrm>
        </p:spPr>
        <p:txBody>
          <a:bodyPr/>
          <a:lstStyle/>
          <a:p>
            <a:r>
              <a:rPr lang="en-US" sz="3200" b="1" dirty="0" smtClean="0">
                <a:latin typeface="Candara" charset="0"/>
                <a:cs typeface="MS PGothic" charset="0"/>
              </a:rPr>
              <a:t>THREE QUESTIONS ABOUT FAITH ALONE (</a:t>
            </a:r>
            <a:r>
              <a:rPr lang="en-US" sz="3200" b="1" i="1" dirty="0" smtClean="0">
                <a:latin typeface="Candara" charset="0"/>
                <a:cs typeface="MS PGothic" charset="0"/>
              </a:rPr>
              <a:t>SOLA FIDE</a:t>
            </a:r>
            <a:r>
              <a:rPr lang="en-US" sz="3200" b="1" dirty="0" smtClean="0">
                <a:latin typeface="Candara" charset="0"/>
                <a:cs typeface="MS PGothic" charset="0"/>
              </a:rPr>
              <a:t>)</a:t>
            </a:r>
            <a:endParaRPr lang="en-US" sz="3200" b="1" dirty="0">
              <a:latin typeface="Candara" charset="0"/>
              <a:cs typeface="MS PGothic" charset="0"/>
            </a:endParaRPr>
          </a:p>
        </p:txBody>
      </p:sp>
      <p:sp>
        <p:nvSpPr>
          <p:cNvPr id="27651" name="Rectangle 3"/>
          <p:cNvSpPr>
            <a:spLocks noGrp="1" noChangeArrowheads="1"/>
          </p:cNvSpPr>
          <p:nvPr>
            <p:ph type="body" idx="1"/>
          </p:nvPr>
        </p:nvSpPr>
        <p:spPr>
          <a:xfrm>
            <a:off x="389745" y="1371600"/>
            <a:ext cx="11599056" cy="5426079"/>
          </a:xfrm>
        </p:spPr>
        <p:txBody>
          <a:bodyPr/>
          <a:lstStyle/>
          <a:p>
            <a:pPr marL="514350" indent="-514350">
              <a:spcBef>
                <a:spcPct val="0"/>
              </a:spcBef>
              <a:buFont typeface="+mj-lt"/>
              <a:buAutoNum type="arabicPeriod"/>
            </a:pPr>
            <a:r>
              <a:rPr lang="en-US" sz="2800" b="1" dirty="0">
                <a:latin typeface="Candara" charset="0"/>
                <a:cs typeface="MS PGothic" charset="0"/>
              </a:rPr>
              <a:t>What does Scripture teach about </a:t>
            </a:r>
            <a:r>
              <a:rPr lang="en-US" sz="2800" b="1" i="1" dirty="0">
                <a:latin typeface="Candara" charset="0"/>
                <a:cs typeface="MS PGothic" charset="0"/>
              </a:rPr>
              <a:t>sola fide</a:t>
            </a:r>
            <a:r>
              <a:rPr lang="en-US" sz="2800" b="1" dirty="0" smtClean="0">
                <a:latin typeface="Candara" charset="0"/>
                <a:cs typeface="MS PGothic" charset="0"/>
              </a:rPr>
              <a:t>?</a:t>
            </a:r>
          </a:p>
          <a:p>
            <a:pPr marL="514350" indent="-514350">
              <a:spcBef>
                <a:spcPct val="0"/>
              </a:spcBef>
              <a:buFont typeface="+mj-lt"/>
              <a:buAutoNum type="arabicPeriod"/>
            </a:pPr>
            <a:endParaRPr lang="en-US" sz="2800" b="1" dirty="0">
              <a:latin typeface="Candara" charset="0"/>
              <a:cs typeface="MS PGothic" charset="0"/>
            </a:endParaRPr>
          </a:p>
          <a:p>
            <a:pPr marL="514350" indent="-514350">
              <a:spcBef>
                <a:spcPct val="0"/>
              </a:spcBef>
              <a:buFont typeface="+mj-lt"/>
              <a:buAutoNum type="arabicPeriod"/>
            </a:pPr>
            <a:r>
              <a:rPr lang="en-US" sz="2800" b="1" dirty="0">
                <a:latin typeface="Candara" charset="0"/>
                <a:cs typeface="MS PGothic" charset="0"/>
              </a:rPr>
              <a:t>How does </a:t>
            </a:r>
            <a:r>
              <a:rPr lang="en-US" sz="2800" b="1" i="1" dirty="0">
                <a:latin typeface="Candara" charset="0"/>
                <a:cs typeface="MS PGothic" charset="0"/>
              </a:rPr>
              <a:t>sola fide </a:t>
            </a:r>
            <a:r>
              <a:rPr lang="en-US" sz="2800" b="1" dirty="0">
                <a:latin typeface="Candara" charset="0"/>
                <a:cs typeface="MS PGothic" charset="0"/>
              </a:rPr>
              <a:t>distinguish it from the Roman Catholic view</a:t>
            </a:r>
            <a:r>
              <a:rPr lang="en-US" sz="2800" b="1" dirty="0" smtClean="0">
                <a:latin typeface="Candara" charset="0"/>
                <a:cs typeface="MS PGothic" charset="0"/>
              </a:rPr>
              <a:t>?</a:t>
            </a:r>
          </a:p>
          <a:p>
            <a:pPr marL="514350" indent="-514350">
              <a:spcBef>
                <a:spcPct val="0"/>
              </a:spcBef>
              <a:buFont typeface="+mj-lt"/>
              <a:buAutoNum type="arabicPeriod"/>
            </a:pPr>
            <a:endParaRPr lang="en-US" sz="2800" b="1" dirty="0">
              <a:latin typeface="Candara" charset="0"/>
              <a:cs typeface="MS PGothic" charset="0"/>
            </a:endParaRPr>
          </a:p>
          <a:p>
            <a:pPr marL="514350" indent="-514350">
              <a:spcBef>
                <a:spcPct val="0"/>
              </a:spcBef>
              <a:buFont typeface="+mj-lt"/>
              <a:buAutoNum type="arabicPeriod"/>
            </a:pPr>
            <a:r>
              <a:rPr lang="en-US" sz="2800" b="1" dirty="0">
                <a:latin typeface="Candara" charset="0"/>
                <a:cs typeface="MS PGothic" charset="0"/>
              </a:rPr>
              <a:t>In what practical ways can we uphold sola fide to reform today's church &amp; culture/trends?</a:t>
            </a:r>
          </a:p>
        </p:txBody>
      </p:sp>
    </p:spTree>
    <p:extLst>
      <p:ext uri="{BB962C8B-B14F-4D97-AF65-F5344CB8AC3E}">
        <p14:creationId xmlns:p14="http://schemas.microsoft.com/office/powerpoint/2010/main" val="391992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381000"/>
            <a:ext cx="11658600" cy="762000"/>
          </a:xfrm>
        </p:spPr>
        <p:txBody>
          <a:bodyPr/>
          <a:lstStyle/>
          <a:p>
            <a:r>
              <a:rPr lang="en-US" sz="3200" b="1" spc="-60" dirty="0">
                <a:latin typeface="Candara" charset="0"/>
                <a:ea typeface="MS PGothic" charset="0"/>
                <a:cs typeface="Arial" charset="0"/>
              </a:rPr>
              <a:t>WHAT DOES SCRIPTURE TEACH ABOUT FAITH ALONE (SOLA FIDE)?</a:t>
            </a:r>
          </a:p>
        </p:txBody>
      </p:sp>
      <p:sp>
        <p:nvSpPr>
          <p:cNvPr id="27651" name="Rectangle 3"/>
          <p:cNvSpPr>
            <a:spLocks noGrp="1" noChangeArrowheads="1"/>
          </p:cNvSpPr>
          <p:nvPr>
            <p:ph type="body" idx="1"/>
          </p:nvPr>
        </p:nvSpPr>
        <p:spPr>
          <a:xfrm>
            <a:off x="224852" y="1143000"/>
            <a:ext cx="11797259" cy="5655259"/>
          </a:xfrm>
        </p:spPr>
        <p:txBody>
          <a:bodyPr/>
          <a:lstStyle/>
          <a:p>
            <a:pPr marL="0" indent="0" algn="ctr">
              <a:spcBef>
                <a:spcPts val="0"/>
              </a:spcBef>
              <a:buNone/>
            </a:pPr>
            <a:r>
              <a:rPr lang="en-US" sz="2600" i="1" baseline="30000" dirty="0" smtClean="0">
                <a:solidFill>
                  <a:srgbClr val="000000"/>
                </a:solidFill>
                <a:latin typeface="Candara"/>
                <a:cs typeface="Candara"/>
              </a:rPr>
              <a:t>21</a:t>
            </a:r>
            <a:r>
              <a:rPr lang="en-US" sz="2600" i="1" dirty="0">
                <a:solidFill>
                  <a:srgbClr val="000000"/>
                </a:solidFill>
                <a:latin typeface="Candara"/>
                <a:cs typeface="Candara"/>
              </a:rPr>
              <a:t> But now the righteousness of God has been manifested apart from</a:t>
            </a:r>
            <a:br>
              <a:rPr lang="en-US" sz="2600" i="1" dirty="0">
                <a:solidFill>
                  <a:srgbClr val="000000"/>
                </a:solidFill>
                <a:latin typeface="Candara"/>
                <a:cs typeface="Candara"/>
              </a:rPr>
            </a:br>
            <a:r>
              <a:rPr lang="en-US" sz="2600" i="1" dirty="0">
                <a:solidFill>
                  <a:srgbClr val="000000"/>
                </a:solidFill>
                <a:latin typeface="Candara"/>
                <a:cs typeface="Candara"/>
              </a:rPr>
              <a:t>the law, although the Law and the Prophets bear witness to it—</a:t>
            </a:r>
            <a:r>
              <a:rPr lang="en-US" sz="2600" i="1" baseline="30000" dirty="0">
                <a:solidFill>
                  <a:srgbClr val="000000"/>
                </a:solidFill>
                <a:latin typeface="Candara"/>
                <a:cs typeface="Candara"/>
              </a:rPr>
              <a:t>22 </a:t>
            </a:r>
            <a:r>
              <a:rPr lang="en-US" sz="2600" i="1" dirty="0">
                <a:solidFill>
                  <a:srgbClr val="000000"/>
                </a:solidFill>
                <a:latin typeface="Candara"/>
                <a:cs typeface="Candara"/>
              </a:rPr>
              <a:t>the </a:t>
            </a:r>
            <a:br>
              <a:rPr lang="en-US" sz="2600" i="1" dirty="0">
                <a:solidFill>
                  <a:srgbClr val="000000"/>
                </a:solidFill>
                <a:latin typeface="Candara"/>
                <a:cs typeface="Candara"/>
              </a:rPr>
            </a:br>
            <a:r>
              <a:rPr lang="en-US" sz="2600" i="1" dirty="0">
                <a:solidFill>
                  <a:srgbClr val="000000"/>
                </a:solidFill>
                <a:latin typeface="Candara"/>
                <a:cs typeface="Candara"/>
              </a:rPr>
              <a:t>righteousness of God through faith in Jesus Christ for all who believe. </a:t>
            </a:r>
            <a:r>
              <a:rPr lang="en-US" sz="2600" i="1" dirty="0" smtClean="0">
                <a:solidFill>
                  <a:srgbClr val="000000"/>
                </a:solidFill>
                <a:latin typeface="Candara"/>
                <a:cs typeface="Candara"/>
              </a:rPr>
              <a:t>For there</a:t>
            </a:r>
            <a:br>
              <a:rPr lang="en-US" sz="2600" i="1" dirty="0" smtClean="0">
                <a:solidFill>
                  <a:srgbClr val="000000"/>
                </a:solidFill>
                <a:latin typeface="Candara"/>
                <a:cs typeface="Candara"/>
              </a:rPr>
            </a:br>
            <a:r>
              <a:rPr lang="en-US" sz="2600" i="1" dirty="0" smtClean="0">
                <a:solidFill>
                  <a:srgbClr val="000000"/>
                </a:solidFill>
                <a:latin typeface="Candara"/>
                <a:cs typeface="Candara"/>
              </a:rPr>
              <a:t> </a:t>
            </a:r>
            <a:r>
              <a:rPr lang="en-US" sz="2600" i="1" dirty="0">
                <a:solidFill>
                  <a:srgbClr val="000000"/>
                </a:solidFill>
                <a:latin typeface="Candara"/>
                <a:cs typeface="Candara"/>
              </a:rPr>
              <a:t>is no distinction: </a:t>
            </a:r>
            <a:r>
              <a:rPr lang="en-US" sz="2600" i="1" baseline="30000" dirty="0">
                <a:solidFill>
                  <a:srgbClr val="000000"/>
                </a:solidFill>
                <a:latin typeface="Candara"/>
                <a:cs typeface="Candara"/>
              </a:rPr>
              <a:t>23 </a:t>
            </a:r>
            <a:r>
              <a:rPr lang="en-US" sz="2600" i="1" dirty="0">
                <a:solidFill>
                  <a:srgbClr val="000000"/>
                </a:solidFill>
                <a:latin typeface="Candara"/>
                <a:cs typeface="Candara"/>
              </a:rPr>
              <a:t>for all have sinned and fall short of the glory of God, </a:t>
            </a:r>
            <a:r>
              <a:rPr lang="en-US" sz="2600" i="1" baseline="30000" dirty="0" smtClean="0">
                <a:solidFill>
                  <a:srgbClr val="000000"/>
                </a:solidFill>
                <a:latin typeface="Candara"/>
                <a:cs typeface="Candara"/>
              </a:rPr>
              <a:t>24</a:t>
            </a:r>
            <a:r>
              <a:rPr lang="en-US" sz="2600" i="1" baseline="30000" dirty="0">
                <a:solidFill>
                  <a:srgbClr val="000000"/>
                </a:solidFill>
                <a:latin typeface="Candara"/>
                <a:cs typeface="Candara"/>
              </a:rPr>
              <a:t> </a:t>
            </a:r>
            <a:r>
              <a:rPr lang="en-US" sz="2600" i="1" dirty="0">
                <a:solidFill>
                  <a:srgbClr val="000000"/>
                </a:solidFill>
                <a:latin typeface="Candara"/>
                <a:cs typeface="Candara"/>
              </a:rPr>
              <a:t>and are justified by his grace as a gift, through the redemption that is in Christ </a:t>
            </a:r>
            <a:r>
              <a:rPr lang="en-US" sz="2600" i="1" dirty="0" smtClean="0">
                <a:solidFill>
                  <a:srgbClr val="000000"/>
                </a:solidFill>
                <a:latin typeface="Candara"/>
                <a:cs typeface="Candara"/>
              </a:rPr>
              <a:t>Jesus</a:t>
            </a:r>
            <a:r>
              <a:rPr lang="en-US" sz="2600" i="1" dirty="0">
                <a:solidFill>
                  <a:srgbClr val="000000"/>
                </a:solidFill>
                <a:latin typeface="Candara"/>
                <a:cs typeface="Candara"/>
              </a:rPr>
              <a:t>, </a:t>
            </a:r>
            <a:r>
              <a:rPr lang="en-US" sz="2600" i="1" baseline="30000" dirty="0">
                <a:solidFill>
                  <a:srgbClr val="000000"/>
                </a:solidFill>
                <a:latin typeface="Candara"/>
                <a:cs typeface="Candara"/>
              </a:rPr>
              <a:t>25</a:t>
            </a:r>
            <a:r>
              <a:rPr lang="en-US" sz="2600" i="1" dirty="0">
                <a:solidFill>
                  <a:srgbClr val="000000"/>
                </a:solidFill>
                <a:latin typeface="Candara"/>
                <a:cs typeface="Candara"/>
              </a:rPr>
              <a:t> whom </a:t>
            </a:r>
            <a:r>
              <a:rPr lang="en-US" sz="2600" i="1" dirty="0" smtClean="0">
                <a:solidFill>
                  <a:srgbClr val="000000"/>
                </a:solidFill>
                <a:latin typeface="Candara"/>
                <a:cs typeface="Candara"/>
              </a:rPr>
              <a:t/>
            </a:r>
            <a:br>
              <a:rPr lang="en-US" sz="2600" i="1" dirty="0" smtClean="0">
                <a:solidFill>
                  <a:srgbClr val="000000"/>
                </a:solidFill>
                <a:latin typeface="Candara"/>
                <a:cs typeface="Candara"/>
              </a:rPr>
            </a:br>
            <a:r>
              <a:rPr lang="en-US" sz="2600" i="1" dirty="0" smtClean="0">
                <a:solidFill>
                  <a:srgbClr val="000000"/>
                </a:solidFill>
                <a:latin typeface="Candara"/>
                <a:cs typeface="Candara"/>
              </a:rPr>
              <a:t>God</a:t>
            </a:r>
            <a:r>
              <a:rPr lang="en-US" sz="2600" i="1" dirty="0">
                <a:solidFill>
                  <a:srgbClr val="000000"/>
                </a:solidFill>
                <a:latin typeface="Candara"/>
                <a:cs typeface="Candara"/>
              </a:rPr>
              <a:t> put forward as a propitiation by his blood, to be received </a:t>
            </a:r>
            <a:r>
              <a:rPr lang="en-US" sz="2600" i="1" dirty="0" smtClean="0">
                <a:solidFill>
                  <a:srgbClr val="000000"/>
                </a:solidFill>
                <a:latin typeface="Candara"/>
                <a:cs typeface="Candara"/>
              </a:rPr>
              <a:t>by</a:t>
            </a:r>
            <a:r>
              <a:rPr lang="en-US" sz="2600" i="1" dirty="0">
                <a:solidFill>
                  <a:srgbClr val="000000"/>
                </a:solidFill>
                <a:latin typeface="Candara"/>
                <a:cs typeface="Candara"/>
              </a:rPr>
              <a:t> </a:t>
            </a:r>
            <a:r>
              <a:rPr lang="en-US" sz="2600" i="1" dirty="0" smtClean="0">
                <a:solidFill>
                  <a:srgbClr val="000000"/>
                </a:solidFill>
                <a:latin typeface="Candara"/>
                <a:cs typeface="Candara"/>
              </a:rPr>
              <a:t>faith</a:t>
            </a:r>
            <a:r>
              <a:rPr lang="en-US" sz="2600" i="1" dirty="0">
                <a:solidFill>
                  <a:srgbClr val="000000"/>
                </a:solidFill>
                <a:latin typeface="Candara"/>
                <a:cs typeface="Candara"/>
              </a:rPr>
              <a:t>. This was to </a:t>
            </a:r>
            <a:r>
              <a:rPr lang="en-US" sz="2600" i="1" dirty="0" smtClean="0">
                <a:solidFill>
                  <a:srgbClr val="000000"/>
                </a:solidFill>
                <a:latin typeface="Candara"/>
                <a:cs typeface="Candara"/>
              </a:rPr>
              <a:t/>
            </a:r>
            <a:br>
              <a:rPr lang="en-US" sz="2600" i="1" dirty="0" smtClean="0">
                <a:solidFill>
                  <a:srgbClr val="000000"/>
                </a:solidFill>
                <a:latin typeface="Candara"/>
                <a:cs typeface="Candara"/>
              </a:rPr>
            </a:br>
            <a:r>
              <a:rPr lang="en-US" sz="2600" i="1" dirty="0" smtClean="0">
                <a:solidFill>
                  <a:srgbClr val="000000"/>
                </a:solidFill>
                <a:latin typeface="Candara"/>
                <a:cs typeface="Candara"/>
              </a:rPr>
              <a:t>show </a:t>
            </a:r>
            <a:r>
              <a:rPr lang="en-US" sz="2600" i="1" dirty="0">
                <a:solidFill>
                  <a:srgbClr val="000000"/>
                </a:solidFill>
                <a:latin typeface="Candara"/>
                <a:cs typeface="Candara"/>
              </a:rPr>
              <a:t>God's righteousness, because in his </a:t>
            </a:r>
            <a:r>
              <a:rPr lang="en-US" sz="2600" i="1" dirty="0" smtClean="0">
                <a:solidFill>
                  <a:srgbClr val="000000"/>
                </a:solidFill>
                <a:latin typeface="Candara"/>
                <a:cs typeface="Candara"/>
              </a:rPr>
              <a:t>divine </a:t>
            </a:r>
            <a:r>
              <a:rPr lang="en-US" sz="2600" i="1" dirty="0">
                <a:solidFill>
                  <a:srgbClr val="000000"/>
                </a:solidFill>
                <a:latin typeface="Candara"/>
                <a:cs typeface="Candara"/>
              </a:rPr>
              <a:t>forbearance </a:t>
            </a:r>
            <a:r>
              <a:rPr lang="en-US" sz="2600" i="1" dirty="0" smtClean="0">
                <a:solidFill>
                  <a:srgbClr val="000000"/>
                </a:solidFill>
                <a:latin typeface="Candara"/>
                <a:cs typeface="Candara"/>
              </a:rPr>
              <a:t>he </a:t>
            </a:r>
            <a:r>
              <a:rPr lang="en-US" sz="2600" i="1" dirty="0">
                <a:solidFill>
                  <a:srgbClr val="000000"/>
                </a:solidFill>
                <a:latin typeface="Candara"/>
                <a:cs typeface="Candara"/>
              </a:rPr>
              <a:t>had passed </a:t>
            </a:r>
            <a:r>
              <a:rPr lang="en-US" sz="2600" i="1" dirty="0" smtClean="0">
                <a:solidFill>
                  <a:srgbClr val="000000"/>
                </a:solidFill>
                <a:latin typeface="Candara"/>
                <a:cs typeface="Candara"/>
              </a:rPr>
              <a:t>over</a:t>
            </a:r>
            <a:r>
              <a:rPr lang="en-US" sz="2600" i="1" dirty="0">
                <a:solidFill>
                  <a:srgbClr val="000000"/>
                </a:solidFill>
                <a:latin typeface="Candara"/>
                <a:cs typeface="Candara"/>
              </a:rPr>
              <a:t> </a:t>
            </a:r>
            <a:r>
              <a:rPr lang="en-US" sz="2600" i="1" dirty="0" smtClean="0">
                <a:solidFill>
                  <a:srgbClr val="000000"/>
                </a:solidFill>
                <a:latin typeface="Candara"/>
                <a:cs typeface="Candara"/>
              </a:rPr>
              <a:t/>
            </a:r>
            <a:br>
              <a:rPr lang="en-US" sz="2600" i="1" dirty="0" smtClean="0">
                <a:solidFill>
                  <a:srgbClr val="000000"/>
                </a:solidFill>
                <a:latin typeface="Candara"/>
                <a:cs typeface="Candara"/>
              </a:rPr>
            </a:br>
            <a:r>
              <a:rPr lang="en-US" sz="2600" i="1" dirty="0" smtClean="0">
                <a:solidFill>
                  <a:srgbClr val="000000"/>
                </a:solidFill>
                <a:latin typeface="Candara"/>
                <a:cs typeface="Candara"/>
              </a:rPr>
              <a:t>former </a:t>
            </a:r>
            <a:r>
              <a:rPr lang="en-US" sz="2600" i="1" dirty="0">
                <a:solidFill>
                  <a:srgbClr val="000000"/>
                </a:solidFill>
                <a:latin typeface="Candara"/>
                <a:cs typeface="Candara"/>
              </a:rPr>
              <a:t>sins</a:t>
            </a:r>
            <a:r>
              <a:rPr lang="en-US" sz="2600" i="1" dirty="0" smtClean="0">
                <a:solidFill>
                  <a:srgbClr val="000000"/>
                </a:solidFill>
                <a:latin typeface="Candara"/>
                <a:cs typeface="Candara"/>
              </a:rPr>
              <a:t>. </a:t>
            </a:r>
            <a:r>
              <a:rPr lang="en-US" sz="2600" i="1" baseline="30000" dirty="0" smtClean="0">
                <a:solidFill>
                  <a:srgbClr val="000000"/>
                </a:solidFill>
                <a:latin typeface="Candara"/>
                <a:cs typeface="Candara"/>
              </a:rPr>
              <a:t>26</a:t>
            </a:r>
            <a:r>
              <a:rPr lang="en-US" sz="2600" i="1" baseline="30000" dirty="0">
                <a:solidFill>
                  <a:srgbClr val="000000"/>
                </a:solidFill>
                <a:latin typeface="Candara"/>
                <a:cs typeface="Candara"/>
              </a:rPr>
              <a:t> </a:t>
            </a:r>
            <a:r>
              <a:rPr lang="en-US" sz="2600" i="1" dirty="0">
                <a:solidFill>
                  <a:srgbClr val="000000"/>
                </a:solidFill>
                <a:latin typeface="Candara"/>
                <a:cs typeface="Candara"/>
              </a:rPr>
              <a:t>It was to show his </a:t>
            </a:r>
            <a:r>
              <a:rPr lang="en-US" sz="2600" i="1" dirty="0" smtClean="0">
                <a:solidFill>
                  <a:srgbClr val="000000"/>
                </a:solidFill>
                <a:latin typeface="Candara"/>
                <a:cs typeface="Candara"/>
              </a:rPr>
              <a:t>righteousness </a:t>
            </a:r>
            <a:r>
              <a:rPr lang="en-US" sz="2600" i="1" dirty="0">
                <a:solidFill>
                  <a:srgbClr val="000000"/>
                </a:solidFill>
                <a:latin typeface="Candara"/>
                <a:cs typeface="Candara"/>
              </a:rPr>
              <a:t>at the </a:t>
            </a:r>
            <a:r>
              <a:rPr lang="en-US" sz="2600" i="1" dirty="0" smtClean="0">
                <a:solidFill>
                  <a:srgbClr val="000000"/>
                </a:solidFill>
                <a:latin typeface="Candara"/>
                <a:cs typeface="Candara"/>
              </a:rPr>
              <a:t>present </a:t>
            </a:r>
            <a:r>
              <a:rPr lang="en-US" sz="2600" i="1" dirty="0">
                <a:solidFill>
                  <a:srgbClr val="000000"/>
                </a:solidFill>
                <a:latin typeface="Candara"/>
                <a:cs typeface="Candara"/>
              </a:rPr>
              <a:t>time, so </a:t>
            </a:r>
            <a:r>
              <a:rPr lang="en-US" sz="2600" i="1" dirty="0" smtClean="0">
                <a:solidFill>
                  <a:srgbClr val="000000"/>
                </a:solidFill>
                <a:latin typeface="Candara"/>
                <a:cs typeface="Candara"/>
              </a:rPr>
              <a:t>that </a:t>
            </a:r>
            <a:r>
              <a:rPr lang="en-US" sz="2600" i="1" dirty="0">
                <a:solidFill>
                  <a:srgbClr val="000000"/>
                </a:solidFill>
                <a:latin typeface="Candara"/>
                <a:cs typeface="Candara"/>
              </a:rPr>
              <a:t>he </a:t>
            </a:r>
            <a:r>
              <a:rPr lang="en-US" sz="2600" i="1" dirty="0" smtClean="0">
                <a:solidFill>
                  <a:srgbClr val="000000"/>
                </a:solidFill>
                <a:latin typeface="Candara"/>
                <a:cs typeface="Candara"/>
              </a:rPr>
              <a:t/>
            </a:r>
            <a:br>
              <a:rPr lang="en-US" sz="2600" i="1" dirty="0" smtClean="0">
                <a:solidFill>
                  <a:srgbClr val="000000"/>
                </a:solidFill>
                <a:latin typeface="Candara"/>
                <a:cs typeface="Candara"/>
              </a:rPr>
            </a:br>
            <a:r>
              <a:rPr lang="en-US" sz="2600" i="1" dirty="0" smtClean="0">
                <a:solidFill>
                  <a:srgbClr val="000000"/>
                </a:solidFill>
                <a:latin typeface="Candara"/>
                <a:cs typeface="Candara"/>
              </a:rPr>
              <a:t>might </a:t>
            </a:r>
            <a:r>
              <a:rPr lang="en-US" sz="2600" i="1" dirty="0">
                <a:solidFill>
                  <a:srgbClr val="000000"/>
                </a:solidFill>
                <a:latin typeface="Candara"/>
                <a:cs typeface="Candara"/>
              </a:rPr>
              <a:t>be just </a:t>
            </a:r>
            <a:r>
              <a:rPr lang="en-US" sz="2600" i="1" dirty="0" smtClean="0">
                <a:solidFill>
                  <a:srgbClr val="000000"/>
                </a:solidFill>
                <a:latin typeface="Candara"/>
                <a:cs typeface="Candara"/>
              </a:rPr>
              <a:t>and </a:t>
            </a:r>
            <a:r>
              <a:rPr lang="en-US" sz="2600" i="1" dirty="0">
                <a:solidFill>
                  <a:srgbClr val="000000"/>
                </a:solidFill>
                <a:latin typeface="Candara"/>
                <a:cs typeface="Candara"/>
              </a:rPr>
              <a:t>the justifier of the one who </a:t>
            </a:r>
            <a:r>
              <a:rPr lang="en-US" sz="2600" i="1" dirty="0" smtClean="0">
                <a:solidFill>
                  <a:srgbClr val="000000"/>
                </a:solidFill>
                <a:latin typeface="Candara"/>
                <a:cs typeface="Candara"/>
              </a:rPr>
              <a:t>has faith </a:t>
            </a:r>
            <a:r>
              <a:rPr lang="en-US" sz="2600" i="1" dirty="0">
                <a:solidFill>
                  <a:srgbClr val="000000"/>
                </a:solidFill>
                <a:latin typeface="Candara"/>
                <a:cs typeface="Candara"/>
              </a:rPr>
              <a:t>in </a:t>
            </a:r>
            <a:r>
              <a:rPr lang="en-US" sz="2600" i="1" dirty="0" smtClean="0">
                <a:solidFill>
                  <a:srgbClr val="000000"/>
                </a:solidFill>
                <a:latin typeface="Candara"/>
                <a:cs typeface="Candara"/>
              </a:rPr>
              <a:t>Jesus</a:t>
            </a:r>
            <a:r>
              <a:rPr lang="en-US" sz="2600" i="1" dirty="0">
                <a:solidFill>
                  <a:srgbClr val="000000"/>
                </a:solidFill>
                <a:latin typeface="Candara"/>
                <a:cs typeface="Candara"/>
              </a:rPr>
              <a:t>. </a:t>
            </a:r>
            <a:r>
              <a:rPr lang="en-US" sz="2600" i="1" baseline="30000" dirty="0">
                <a:solidFill>
                  <a:srgbClr val="000000"/>
                </a:solidFill>
                <a:latin typeface="Candara"/>
                <a:cs typeface="Candara"/>
              </a:rPr>
              <a:t>27</a:t>
            </a:r>
            <a:r>
              <a:rPr lang="en-US" sz="2600" i="1" dirty="0">
                <a:solidFill>
                  <a:srgbClr val="000000"/>
                </a:solidFill>
                <a:latin typeface="Candara"/>
                <a:cs typeface="Candara"/>
              </a:rPr>
              <a:t> Then </a:t>
            </a:r>
            <a:r>
              <a:rPr lang="en-US" sz="2600" i="1" dirty="0" smtClean="0">
                <a:solidFill>
                  <a:srgbClr val="000000"/>
                </a:solidFill>
                <a:latin typeface="Candara"/>
                <a:cs typeface="Candara"/>
              </a:rPr>
              <a:t/>
            </a:r>
            <a:br>
              <a:rPr lang="en-US" sz="2600" i="1" dirty="0" smtClean="0">
                <a:solidFill>
                  <a:srgbClr val="000000"/>
                </a:solidFill>
                <a:latin typeface="Candara"/>
                <a:cs typeface="Candara"/>
              </a:rPr>
            </a:br>
            <a:r>
              <a:rPr lang="en-US" sz="2600" i="1" dirty="0" smtClean="0">
                <a:solidFill>
                  <a:srgbClr val="000000"/>
                </a:solidFill>
                <a:latin typeface="Candara"/>
                <a:cs typeface="Candara"/>
              </a:rPr>
              <a:t>what </a:t>
            </a:r>
            <a:r>
              <a:rPr lang="en-US" sz="2600" i="1" dirty="0">
                <a:solidFill>
                  <a:srgbClr val="000000"/>
                </a:solidFill>
                <a:latin typeface="Candara"/>
                <a:cs typeface="Candara"/>
              </a:rPr>
              <a:t>becomes of our boasting? It is excluded. </a:t>
            </a:r>
            <a:r>
              <a:rPr lang="en-US" sz="2600" i="1" dirty="0" smtClean="0">
                <a:solidFill>
                  <a:srgbClr val="000000"/>
                </a:solidFill>
                <a:latin typeface="Candara"/>
                <a:cs typeface="Candara"/>
              </a:rPr>
              <a:t>By </a:t>
            </a:r>
            <a:r>
              <a:rPr lang="en-US" sz="2600" i="1" dirty="0">
                <a:solidFill>
                  <a:srgbClr val="000000"/>
                </a:solidFill>
                <a:latin typeface="Candara"/>
                <a:cs typeface="Candara"/>
              </a:rPr>
              <a:t>what kind of law? </a:t>
            </a:r>
            <a:r>
              <a:rPr lang="en-US" sz="2600" i="1" dirty="0" smtClean="0">
                <a:solidFill>
                  <a:srgbClr val="000000"/>
                </a:solidFill>
                <a:latin typeface="Candara"/>
                <a:cs typeface="Candara"/>
              </a:rPr>
              <a:t/>
            </a:r>
            <a:br>
              <a:rPr lang="en-US" sz="2600" i="1" dirty="0" smtClean="0">
                <a:solidFill>
                  <a:srgbClr val="000000"/>
                </a:solidFill>
                <a:latin typeface="Candara"/>
                <a:cs typeface="Candara"/>
              </a:rPr>
            </a:br>
            <a:r>
              <a:rPr lang="en-US" sz="2600" i="1" dirty="0" smtClean="0">
                <a:solidFill>
                  <a:srgbClr val="000000"/>
                </a:solidFill>
                <a:latin typeface="Candara"/>
                <a:cs typeface="Candara"/>
              </a:rPr>
              <a:t>By a </a:t>
            </a:r>
            <a:r>
              <a:rPr lang="en-US" sz="2600" i="1" dirty="0">
                <a:solidFill>
                  <a:srgbClr val="000000"/>
                </a:solidFill>
                <a:latin typeface="Candara"/>
                <a:cs typeface="Candara"/>
              </a:rPr>
              <a:t>law </a:t>
            </a:r>
            <a:r>
              <a:rPr lang="en-US" sz="2600" i="1" dirty="0" smtClean="0">
                <a:solidFill>
                  <a:srgbClr val="000000"/>
                </a:solidFill>
                <a:latin typeface="Candara"/>
                <a:cs typeface="Candara"/>
              </a:rPr>
              <a:t>of </a:t>
            </a:r>
            <a:r>
              <a:rPr lang="en-US" sz="2600" i="1" dirty="0">
                <a:solidFill>
                  <a:srgbClr val="000000"/>
                </a:solidFill>
                <a:latin typeface="Candara"/>
                <a:cs typeface="Candara"/>
              </a:rPr>
              <a:t>works? No, but by the law of faith. </a:t>
            </a:r>
            <a:r>
              <a:rPr lang="en-US" sz="2600" i="1" baseline="30000" dirty="0" smtClean="0">
                <a:solidFill>
                  <a:srgbClr val="000000"/>
                </a:solidFill>
                <a:latin typeface="Candara"/>
                <a:cs typeface="Candara"/>
              </a:rPr>
              <a:t>28</a:t>
            </a:r>
            <a:r>
              <a:rPr lang="en-US" sz="2600" i="1" dirty="0">
                <a:solidFill>
                  <a:srgbClr val="000000"/>
                </a:solidFill>
                <a:latin typeface="Candara"/>
                <a:cs typeface="Candara"/>
              </a:rPr>
              <a:t> For we hold </a:t>
            </a:r>
            <a:r>
              <a:rPr lang="en-US" sz="2600" i="1" dirty="0" smtClean="0">
                <a:solidFill>
                  <a:srgbClr val="000000"/>
                </a:solidFill>
                <a:latin typeface="Candara"/>
                <a:cs typeface="Candara"/>
              </a:rPr>
              <a:t/>
            </a:r>
            <a:br>
              <a:rPr lang="en-US" sz="2600" i="1" dirty="0" smtClean="0">
                <a:solidFill>
                  <a:srgbClr val="000000"/>
                </a:solidFill>
                <a:latin typeface="Candara"/>
                <a:cs typeface="Candara"/>
              </a:rPr>
            </a:br>
            <a:r>
              <a:rPr lang="en-US" sz="2600" i="1" dirty="0" smtClean="0">
                <a:solidFill>
                  <a:srgbClr val="000000"/>
                </a:solidFill>
                <a:latin typeface="Candara"/>
                <a:cs typeface="Candara"/>
              </a:rPr>
              <a:t>that </a:t>
            </a:r>
            <a:r>
              <a:rPr lang="en-US" sz="2600" i="1" dirty="0">
                <a:solidFill>
                  <a:srgbClr val="000000"/>
                </a:solidFill>
                <a:latin typeface="Candara"/>
                <a:cs typeface="Candara"/>
              </a:rPr>
              <a:t>one is justified by faith apart from works of the law</a:t>
            </a:r>
            <a:r>
              <a:rPr lang="en-US" sz="2600" i="1" dirty="0" smtClean="0">
                <a:solidFill>
                  <a:srgbClr val="000000"/>
                </a:solidFill>
                <a:latin typeface="Candara"/>
                <a:cs typeface="Candara"/>
              </a:rPr>
              <a:t>.</a:t>
            </a:r>
            <a:endParaRPr lang="en-US" sz="2600" i="1" dirty="0">
              <a:solidFill>
                <a:srgbClr val="000000"/>
              </a:solidFill>
              <a:latin typeface="Candara"/>
              <a:cs typeface="Candara"/>
            </a:endParaRPr>
          </a:p>
          <a:p>
            <a:pPr marL="0" lvl="0" indent="0" algn="ctr">
              <a:spcBef>
                <a:spcPts val="0"/>
              </a:spcBef>
              <a:buNone/>
            </a:pPr>
            <a:r>
              <a:rPr lang="en-US" sz="2600" i="1" dirty="0" smtClean="0">
                <a:solidFill>
                  <a:srgbClr val="000000"/>
                </a:solidFill>
                <a:latin typeface="Candara"/>
                <a:cs typeface="Candara"/>
              </a:rPr>
              <a:t>Romans 3:21-28</a:t>
            </a:r>
            <a:endParaRPr lang="en-US" sz="2600" i="1" dirty="0">
              <a:solidFill>
                <a:srgbClr val="000000"/>
              </a:solidFill>
              <a:latin typeface="Candara"/>
              <a:cs typeface="Candara"/>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1906679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381000"/>
            <a:ext cx="11658600" cy="762000"/>
          </a:xfrm>
        </p:spPr>
        <p:txBody>
          <a:bodyPr/>
          <a:lstStyle/>
          <a:p>
            <a:r>
              <a:rPr lang="en-US" sz="3200" b="1" spc="-60" dirty="0">
                <a:latin typeface="Candara" charset="0"/>
                <a:ea typeface="MS PGothic" charset="0"/>
                <a:cs typeface="Arial" charset="0"/>
              </a:rPr>
              <a:t>WHAT DOES SCRIPTURE TEACH ABOUT FAITH ALONE (SOLA FIDE)?</a:t>
            </a:r>
          </a:p>
        </p:txBody>
      </p:sp>
      <p:sp>
        <p:nvSpPr>
          <p:cNvPr id="27651" name="Rectangle 3"/>
          <p:cNvSpPr>
            <a:spLocks noGrp="1" noChangeArrowheads="1"/>
          </p:cNvSpPr>
          <p:nvPr>
            <p:ph type="body" idx="1"/>
          </p:nvPr>
        </p:nvSpPr>
        <p:spPr>
          <a:xfrm>
            <a:off x="304799" y="1143000"/>
            <a:ext cx="11650134" cy="5655259"/>
          </a:xfrm>
        </p:spPr>
        <p:txBody>
          <a:bodyPr/>
          <a:lstStyle/>
          <a:p>
            <a:pPr marL="466725" lvl="0" indent="-466725">
              <a:spcBef>
                <a:spcPct val="0"/>
              </a:spcBef>
              <a:buNone/>
            </a:pPr>
            <a:r>
              <a:rPr lang="en-US" sz="2800" b="1" spc="-10" dirty="0" smtClean="0">
                <a:latin typeface="Candara" charset="0"/>
                <a:ea typeface="ＭＳ Ｐゴシック" charset="0"/>
                <a:cs typeface="MS PGothic" charset="0"/>
              </a:rPr>
              <a:t>1)   The </a:t>
            </a:r>
            <a:r>
              <a:rPr lang="en-US" sz="2800" b="1" spc="-10" dirty="0">
                <a:latin typeface="Candara" charset="0"/>
                <a:ea typeface="ＭＳ Ｐゴシック" charset="0"/>
                <a:cs typeface="MS PGothic" charset="0"/>
              </a:rPr>
              <a:t>NEED of our justification: </a:t>
            </a:r>
            <a:r>
              <a:rPr lang="en-US" sz="2800" b="1" spc="-10" dirty="0">
                <a:solidFill>
                  <a:srgbClr val="FF0000"/>
                </a:solidFill>
                <a:latin typeface="Candara" charset="0"/>
                <a:ea typeface="ＭＳ Ｐゴシック" charset="0"/>
                <a:cs typeface="MS PGothic" charset="0"/>
              </a:rPr>
              <a:t>O</a:t>
            </a:r>
            <a:r>
              <a:rPr lang="en-US" sz="2800" b="1" spc="-10" dirty="0" smtClean="0">
                <a:solidFill>
                  <a:srgbClr val="FF0000"/>
                </a:solidFill>
                <a:latin typeface="Candara" charset="0"/>
                <a:ea typeface="ＭＳ Ｐゴシック" charset="0"/>
                <a:cs typeface="MS PGothic" charset="0"/>
              </a:rPr>
              <a:t>ur </a:t>
            </a:r>
            <a:r>
              <a:rPr lang="en-US" sz="2800" b="1" spc="-10" dirty="0">
                <a:solidFill>
                  <a:srgbClr val="FF0000"/>
                </a:solidFill>
                <a:latin typeface="Candara" charset="0"/>
                <a:ea typeface="ＭＳ Ｐゴシック" charset="0"/>
                <a:cs typeface="MS PGothic" charset="0"/>
              </a:rPr>
              <a:t>sinfulness and God’s wrath </a:t>
            </a:r>
            <a:r>
              <a:rPr lang="en-US" sz="2800" b="1" spc="-10" dirty="0">
                <a:latin typeface="Candara" charset="0"/>
                <a:ea typeface="ＭＳ Ｐゴシック" charset="0"/>
                <a:cs typeface="MS PGothic" charset="0"/>
              </a:rPr>
              <a:t>(vs. 22b-23; Rom. 1:18; Gal. 2:16b).</a:t>
            </a:r>
          </a:p>
          <a:p>
            <a:pPr marL="466725" lvl="0" indent="-466725" algn="ctr">
              <a:spcBef>
                <a:spcPct val="0"/>
              </a:spcBef>
              <a:buNone/>
            </a:pPr>
            <a:endParaRPr lang="en-US" sz="1400" b="1" spc="-10" dirty="0" smtClean="0">
              <a:latin typeface="Candara" charset="0"/>
              <a:ea typeface="ＭＳ Ｐゴシック" charset="0"/>
              <a:cs typeface="MS PGothic" charset="0"/>
            </a:endParaRPr>
          </a:p>
          <a:p>
            <a:pPr marL="912813" lvl="2" indent="-455613" defTabSz="385763">
              <a:spcBef>
                <a:spcPts val="0"/>
              </a:spcBef>
              <a:buFont typeface="Wingdings" charset="0"/>
              <a:buChar char="Ø"/>
              <a:defRPr/>
            </a:pPr>
            <a:r>
              <a:rPr lang="en-US" sz="2600" kern="1200" dirty="0">
                <a:solidFill>
                  <a:srgbClr val="000000"/>
                </a:solidFill>
                <a:latin typeface="Candara" charset="0"/>
                <a:ea typeface="ＭＳ Ｐゴシック" charset="0"/>
                <a:cs typeface="Candara" charset="0"/>
              </a:rPr>
              <a:t>There’s no distinction: ALL have sinned [</a:t>
            </a:r>
            <a:r>
              <a:rPr lang="en-US" sz="2600" i="1" kern="1200" dirty="0">
                <a:solidFill>
                  <a:srgbClr val="000000"/>
                </a:solidFill>
                <a:latin typeface="Candara" charset="0"/>
                <a:ea typeface="ＭＳ Ｐゴシック" charset="0"/>
                <a:cs typeface="Candara" charset="0"/>
              </a:rPr>
              <a:t>Gk. </a:t>
            </a:r>
            <a:r>
              <a:rPr lang="en-US" sz="2600" i="1" kern="1200" dirty="0" err="1">
                <a:solidFill>
                  <a:srgbClr val="000000"/>
                </a:solidFill>
                <a:latin typeface="Candara" charset="0"/>
                <a:ea typeface="ＭＳ Ｐゴシック" charset="0"/>
                <a:cs typeface="Candara" charset="0"/>
              </a:rPr>
              <a:t>hemarton</a:t>
            </a:r>
            <a:r>
              <a:rPr lang="en-US" sz="2600" i="1" kern="1200" dirty="0">
                <a:solidFill>
                  <a:srgbClr val="000000"/>
                </a:solidFill>
                <a:latin typeface="Candara" charset="0"/>
                <a:ea typeface="ＭＳ Ｐゴシック" charset="0"/>
                <a:cs typeface="Candara" charset="0"/>
              </a:rPr>
              <a:t> </a:t>
            </a:r>
            <a:r>
              <a:rPr lang="en-US" sz="2600" kern="1200" dirty="0">
                <a:solidFill>
                  <a:srgbClr val="000000"/>
                </a:solidFill>
                <a:latin typeface="Candara" charset="0"/>
                <a:ea typeface="ＭＳ Ｐゴシック" charset="0"/>
                <a:cs typeface="Candara" charset="0"/>
              </a:rPr>
              <a:t>= missed the mark] and fall short [missing the mark] of God’s standard.</a:t>
            </a:r>
          </a:p>
          <a:p>
            <a:pPr marL="912813" lvl="2" indent="-455613" defTabSz="385763">
              <a:spcBef>
                <a:spcPts val="0"/>
              </a:spcBef>
              <a:buFont typeface="Wingdings" charset="0"/>
              <a:buChar char="Ø"/>
              <a:defRPr/>
            </a:pPr>
            <a:r>
              <a:rPr lang="en-US" sz="2600" kern="1200" dirty="0" smtClean="0">
                <a:solidFill>
                  <a:srgbClr val="000000"/>
                </a:solidFill>
                <a:latin typeface="Candara" charset="0"/>
                <a:ea typeface="ＭＳ Ｐゴシック" charset="0"/>
                <a:cs typeface="Candara" charset="0"/>
              </a:rPr>
              <a:t>We </a:t>
            </a:r>
            <a:r>
              <a:rPr lang="en-US" sz="2600" kern="1200" dirty="0">
                <a:solidFill>
                  <a:srgbClr val="000000"/>
                </a:solidFill>
                <a:latin typeface="Candara" charset="0"/>
                <a:ea typeface="ＭＳ Ｐゴシック" charset="0"/>
                <a:cs typeface="Candara" charset="0"/>
              </a:rPr>
              <a:t>must first recognize this </a:t>
            </a:r>
            <a:r>
              <a:rPr lang="en-US" sz="2600" kern="1200" dirty="0" smtClean="0">
                <a:solidFill>
                  <a:srgbClr val="000000"/>
                </a:solidFill>
                <a:latin typeface="Candara" charset="0"/>
                <a:ea typeface="ＭＳ Ｐゴシック" charset="0"/>
                <a:cs typeface="Candara" charset="0"/>
              </a:rPr>
              <a:t>sinfulness under the wrath of God </a:t>
            </a:r>
            <a:r>
              <a:rPr lang="en-US" sz="2600" kern="1200" dirty="0">
                <a:solidFill>
                  <a:srgbClr val="000000"/>
                </a:solidFill>
                <a:latin typeface="Candara" charset="0"/>
                <a:ea typeface="ＭＳ Ｐゴシック" charset="0"/>
                <a:cs typeface="Candara" charset="0"/>
              </a:rPr>
              <a:t>in order to receive God’s </a:t>
            </a:r>
            <a:r>
              <a:rPr lang="en-US" sz="2600" kern="1200" dirty="0" smtClean="0">
                <a:solidFill>
                  <a:srgbClr val="000000"/>
                </a:solidFill>
                <a:latin typeface="Candara" charset="0"/>
                <a:ea typeface="ＭＳ Ｐゴシック" charset="0"/>
                <a:cs typeface="Candara" charset="0"/>
              </a:rPr>
              <a:t>righteousness in justification.</a:t>
            </a:r>
            <a:endParaRPr lang="en-US" sz="2600" kern="1200" dirty="0">
              <a:solidFill>
                <a:srgbClr val="000000"/>
              </a:solidFill>
              <a:latin typeface="Candara" charset="0"/>
              <a:ea typeface="ＭＳ Ｐゴシック" charset="0"/>
              <a:cs typeface="Candara" charset="0"/>
            </a:endParaRPr>
          </a:p>
          <a:p>
            <a:pPr marL="55563" lvl="1" indent="0" algn="ctr" defTabSz="385763">
              <a:spcBef>
                <a:spcPts val="0"/>
              </a:spcBef>
              <a:buNone/>
              <a:defRPr/>
            </a:pPr>
            <a:endParaRPr lang="en-US" sz="3400" b="1" kern="1200" dirty="0">
              <a:latin typeface="Candara" charset="0"/>
              <a:ea typeface="ＭＳ Ｐゴシック" charset="0"/>
              <a:cs typeface="Candara" charset="0"/>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46927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381000"/>
            <a:ext cx="11658600" cy="762000"/>
          </a:xfrm>
        </p:spPr>
        <p:txBody>
          <a:bodyPr/>
          <a:lstStyle/>
          <a:p>
            <a:r>
              <a:rPr lang="en-US" sz="3200" b="1" spc="-60" dirty="0">
                <a:latin typeface="Candara" charset="0"/>
                <a:ea typeface="MS PGothic" charset="0"/>
                <a:cs typeface="Arial" charset="0"/>
              </a:rPr>
              <a:t>WHAT DOES SCRIPTURE TEACH ABOUT FAITH ALONE (SOLA FIDE)?</a:t>
            </a:r>
          </a:p>
        </p:txBody>
      </p:sp>
      <p:sp>
        <p:nvSpPr>
          <p:cNvPr id="27651" name="Rectangle 3"/>
          <p:cNvSpPr>
            <a:spLocks noGrp="1" noChangeArrowheads="1"/>
          </p:cNvSpPr>
          <p:nvPr>
            <p:ph type="body" idx="1"/>
          </p:nvPr>
        </p:nvSpPr>
        <p:spPr>
          <a:xfrm>
            <a:off x="304799" y="1143000"/>
            <a:ext cx="11650134" cy="5655259"/>
          </a:xfrm>
        </p:spPr>
        <p:txBody>
          <a:bodyPr/>
          <a:lstStyle/>
          <a:p>
            <a:pPr marL="466725" lvl="0" indent="-466725">
              <a:spcBef>
                <a:spcPct val="0"/>
              </a:spcBef>
              <a:buNone/>
            </a:pPr>
            <a:r>
              <a:rPr lang="en-US" sz="2800" b="1" spc="-10" dirty="0" smtClean="0">
                <a:latin typeface="Candara" charset="0"/>
                <a:ea typeface="ＭＳ Ｐゴシック" charset="0"/>
                <a:cs typeface="MS PGothic" charset="0"/>
              </a:rPr>
              <a:t>1)   The </a:t>
            </a:r>
            <a:r>
              <a:rPr lang="en-US" sz="2800" b="1" spc="-10" dirty="0">
                <a:latin typeface="Candara" charset="0"/>
                <a:ea typeface="ＭＳ Ｐゴシック" charset="0"/>
                <a:cs typeface="MS PGothic" charset="0"/>
              </a:rPr>
              <a:t>NEED of our justification: </a:t>
            </a:r>
            <a:r>
              <a:rPr lang="en-US" sz="2800" b="1" spc="-10" dirty="0">
                <a:solidFill>
                  <a:srgbClr val="FF0000"/>
                </a:solidFill>
                <a:latin typeface="Candara" charset="0"/>
                <a:ea typeface="ＭＳ Ｐゴシック" charset="0"/>
                <a:cs typeface="MS PGothic" charset="0"/>
              </a:rPr>
              <a:t>O</a:t>
            </a:r>
            <a:r>
              <a:rPr lang="en-US" sz="2800" b="1" spc="-10" dirty="0" smtClean="0">
                <a:solidFill>
                  <a:srgbClr val="FF0000"/>
                </a:solidFill>
                <a:latin typeface="Candara" charset="0"/>
                <a:ea typeface="ＭＳ Ｐゴシック" charset="0"/>
                <a:cs typeface="MS PGothic" charset="0"/>
              </a:rPr>
              <a:t>ur </a:t>
            </a:r>
            <a:r>
              <a:rPr lang="en-US" sz="2800" b="1" spc="-10" dirty="0">
                <a:solidFill>
                  <a:srgbClr val="FF0000"/>
                </a:solidFill>
                <a:latin typeface="Candara" charset="0"/>
                <a:ea typeface="ＭＳ Ｐゴシック" charset="0"/>
                <a:cs typeface="MS PGothic" charset="0"/>
              </a:rPr>
              <a:t>sinfulness </a:t>
            </a:r>
            <a:r>
              <a:rPr lang="en-US" sz="2800" b="1" spc="-10" dirty="0">
                <a:solidFill>
                  <a:srgbClr val="FF0000"/>
                </a:solidFill>
                <a:latin typeface="Candara" charset="0"/>
                <a:ea typeface="ＭＳ Ｐゴシック" charset="0"/>
                <a:cs typeface="MS PGothic" charset="0"/>
              </a:rPr>
              <a:t>&amp;</a:t>
            </a:r>
            <a:r>
              <a:rPr lang="en-US" sz="2800" b="1" spc="-10" dirty="0" smtClean="0">
                <a:solidFill>
                  <a:srgbClr val="FF0000"/>
                </a:solidFill>
                <a:latin typeface="Candara" charset="0"/>
                <a:ea typeface="ＭＳ Ｐゴシック" charset="0"/>
                <a:cs typeface="MS PGothic" charset="0"/>
              </a:rPr>
              <a:t> </a:t>
            </a:r>
            <a:r>
              <a:rPr lang="en-US" sz="2800" b="1" spc="-10" dirty="0">
                <a:solidFill>
                  <a:srgbClr val="FF0000"/>
                </a:solidFill>
                <a:latin typeface="Candara" charset="0"/>
                <a:ea typeface="ＭＳ Ｐゴシック" charset="0"/>
                <a:cs typeface="MS PGothic" charset="0"/>
              </a:rPr>
              <a:t>God’s wrath </a:t>
            </a:r>
            <a:r>
              <a:rPr lang="en-US" sz="2800" b="1" spc="-10" dirty="0">
                <a:latin typeface="Candara" charset="0"/>
                <a:ea typeface="ＭＳ Ｐゴシック" charset="0"/>
                <a:cs typeface="MS PGothic" charset="0"/>
              </a:rPr>
              <a:t>(vs. 22b-23; Rom. 1:18; Gal. 2:16b).</a:t>
            </a:r>
          </a:p>
          <a:p>
            <a:pPr marL="466725" lvl="0" indent="-466725" algn="ctr">
              <a:spcBef>
                <a:spcPct val="0"/>
              </a:spcBef>
              <a:buNone/>
            </a:pPr>
            <a:endParaRPr lang="en-US" sz="1400" b="1" spc="-10" dirty="0" smtClean="0">
              <a:latin typeface="Candara" charset="0"/>
              <a:ea typeface="ＭＳ Ｐゴシック" charset="0"/>
              <a:cs typeface="MS PGothic" charset="0"/>
            </a:endParaRPr>
          </a:p>
          <a:p>
            <a:pPr marL="466725" indent="-466725">
              <a:spcBef>
                <a:spcPct val="0"/>
              </a:spcBef>
              <a:buNone/>
            </a:pPr>
            <a:r>
              <a:rPr lang="en-US" sz="2800" b="1" spc="-10" dirty="0" smtClean="0">
                <a:latin typeface="Candara" charset="0"/>
                <a:ea typeface="ＭＳ Ｐゴシック" charset="0"/>
                <a:cs typeface="MS PGothic" charset="0"/>
              </a:rPr>
              <a:t>2)  </a:t>
            </a:r>
            <a:r>
              <a:rPr lang="en-US" sz="2800" b="1" spc="-10" dirty="0">
                <a:latin typeface="Candara" charset="0"/>
                <a:ea typeface="ＭＳ Ｐゴシック" charset="0"/>
                <a:cs typeface="MS PGothic" charset="0"/>
              </a:rPr>
              <a:t>The SOURCE of our justification: </a:t>
            </a:r>
            <a:r>
              <a:rPr lang="en-US" sz="2800" b="1" spc="-10" dirty="0">
                <a:solidFill>
                  <a:srgbClr val="FF0000"/>
                </a:solidFill>
                <a:latin typeface="Candara" charset="0"/>
                <a:ea typeface="ＭＳ Ｐゴシック" charset="0"/>
                <a:cs typeface="MS PGothic" charset="0"/>
              </a:rPr>
              <a:t>God </a:t>
            </a:r>
            <a:r>
              <a:rPr lang="en-US" sz="2800" b="1" spc="-10" dirty="0">
                <a:solidFill>
                  <a:srgbClr val="FF0000"/>
                </a:solidFill>
                <a:latin typeface="Candara" charset="0"/>
                <a:ea typeface="ＭＳ Ｐゴシック" charset="0"/>
                <a:cs typeface="MS PGothic" charset="0"/>
              </a:rPr>
              <a:t>&amp;</a:t>
            </a:r>
            <a:r>
              <a:rPr lang="en-US" sz="2800" b="1" spc="-10" dirty="0" smtClean="0">
                <a:solidFill>
                  <a:srgbClr val="FF0000"/>
                </a:solidFill>
                <a:latin typeface="Candara" charset="0"/>
                <a:ea typeface="ＭＳ Ｐゴシック" charset="0"/>
                <a:cs typeface="MS PGothic" charset="0"/>
              </a:rPr>
              <a:t> </a:t>
            </a:r>
            <a:r>
              <a:rPr lang="en-US" sz="2800" b="1" spc="-10" dirty="0">
                <a:solidFill>
                  <a:srgbClr val="FF0000"/>
                </a:solidFill>
                <a:latin typeface="Candara" charset="0"/>
                <a:ea typeface="ＭＳ Ｐゴシック" charset="0"/>
                <a:cs typeface="MS PGothic" charset="0"/>
              </a:rPr>
              <a:t>His grace </a:t>
            </a:r>
            <a:r>
              <a:rPr lang="en-US" sz="2800" b="1" spc="-10" dirty="0">
                <a:latin typeface="Candara" charset="0"/>
                <a:ea typeface="ＭＳ Ｐゴシック" charset="0"/>
                <a:cs typeface="MS PGothic" charset="0"/>
              </a:rPr>
              <a:t>(vs. </a:t>
            </a:r>
            <a:r>
              <a:rPr lang="en-US" sz="2800" b="1" spc="-10" dirty="0" smtClean="0">
                <a:latin typeface="Candara" charset="0"/>
                <a:ea typeface="ＭＳ Ｐゴシック" charset="0"/>
                <a:cs typeface="MS PGothic" charset="0"/>
              </a:rPr>
              <a:t>24a, 28: </a:t>
            </a:r>
            <a:r>
              <a:rPr lang="en-US" sz="2800" b="1" spc="-10" dirty="0">
                <a:latin typeface="Candara" charset="0"/>
                <a:ea typeface="ＭＳ Ｐゴシック" charset="0"/>
                <a:cs typeface="MS PGothic" charset="0"/>
              </a:rPr>
              <a:t>Eph. 2:8-9</a:t>
            </a:r>
            <a:r>
              <a:rPr lang="en-US" sz="2800" b="1" spc="-10" dirty="0" smtClean="0">
                <a:latin typeface="Candara" charset="0"/>
                <a:ea typeface="ＭＳ Ｐゴシック" charset="0"/>
                <a:cs typeface="MS PGothic" charset="0"/>
              </a:rPr>
              <a:t>).</a:t>
            </a:r>
            <a:endParaRPr lang="en-US" sz="2800" b="1" spc="-10" dirty="0">
              <a:latin typeface="Candara" charset="0"/>
              <a:ea typeface="ＭＳ Ｐゴシック" charset="0"/>
              <a:cs typeface="MS PGothic" charset="0"/>
            </a:endParaRPr>
          </a:p>
          <a:p>
            <a:pPr marL="466725" lvl="0" indent="-466725" algn="ctr">
              <a:spcBef>
                <a:spcPct val="0"/>
              </a:spcBef>
              <a:buNone/>
            </a:pPr>
            <a:endParaRPr lang="en-US" sz="1400" b="1" spc="-10" dirty="0">
              <a:latin typeface="Candara" charset="0"/>
              <a:ea typeface="ＭＳ Ｐゴシック" charset="0"/>
              <a:cs typeface="MS PGothic" charset="0"/>
            </a:endParaRPr>
          </a:p>
          <a:p>
            <a:pPr marL="912813" lvl="2" indent="-455613" defTabSz="385763">
              <a:spcBef>
                <a:spcPts val="0"/>
              </a:spcBef>
              <a:buFont typeface="Wingdings" charset="0"/>
              <a:buChar char="Ø"/>
              <a:defRPr/>
            </a:pPr>
            <a:r>
              <a:rPr lang="en-US" sz="2600" kern="1200" dirty="0">
                <a:solidFill>
                  <a:srgbClr val="000000"/>
                </a:solidFill>
                <a:latin typeface="Candara" charset="0"/>
                <a:ea typeface="ＭＳ Ｐゴシック" charset="0"/>
                <a:cs typeface="Candara" charset="0"/>
              </a:rPr>
              <a:t>There’s no </a:t>
            </a:r>
            <a:r>
              <a:rPr lang="en-US" sz="2600" kern="1200" dirty="0" smtClean="0">
                <a:solidFill>
                  <a:srgbClr val="000000"/>
                </a:solidFill>
                <a:latin typeface="Candara" charset="0"/>
                <a:ea typeface="ＭＳ Ｐゴシック" charset="0"/>
                <a:cs typeface="Candara" charset="0"/>
              </a:rPr>
              <a:t>distinction: </a:t>
            </a:r>
            <a:r>
              <a:rPr lang="en-US" sz="2600" kern="1200" dirty="0">
                <a:solidFill>
                  <a:srgbClr val="000000"/>
                </a:solidFill>
                <a:latin typeface="Candara" charset="0"/>
                <a:ea typeface="ＭＳ Ｐゴシック" charset="0"/>
                <a:cs typeface="Candara" charset="0"/>
              </a:rPr>
              <a:t>God’s righteousness is freely available for ALL who believe as the gift of God not by </a:t>
            </a:r>
            <a:r>
              <a:rPr lang="en-US" sz="2600" kern="1200" dirty="0" smtClean="0">
                <a:solidFill>
                  <a:srgbClr val="000000"/>
                </a:solidFill>
                <a:latin typeface="Candara" charset="0"/>
                <a:ea typeface="ＭＳ Ｐゴシック" charset="0"/>
                <a:cs typeface="Candara" charset="0"/>
              </a:rPr>
              <a:t>works: Grace </a:t>
            </a:r>
            <a:r>
              <a:rPr lang="en-US" sz="2600" kern="1200" dirty="0">
                <a:solidFill>
                  <a:srgbClr val="000000"/>
                </a:solidFill>
                <a:latin typeface="Candara" charset="0"/>
                <a:ea typeface="ＭＳ Ｐゴシック" charset="0"/>
                <a:cs typeface="Candara" charset="0"/>
              </a:rPr>
              <a:t>involves three conditions: (1) undeserving, (2) unmerited, (3) free.</a:t>
            </a:r>
          </a:p>
          <a:p>
            <a:pPr marL="912813" lvl="2" indent="-455613" defTabSz="385763">
              <a:spcBef>
                <a:spcPts val="0"/>
              </a:spcBef>
              <a:buFont typeface="Wingdings" charset="0"/>
              <a:buChar char="Ø"/>
              <a:defRPr/>
            </a:pPr>
            <a:r>
              <a:rPr lang="en-US" sz="2600" kern="1200" dirty="0">
                <a:solidFill>
                  <a:srgbClr val="000000"/>
                </a:solidFill>
                <a:latin typeface="Candara" charset="0"/>
                <a:ea typeface="ＭＳ Ｐゴシック" charset="0"/>
                <a:cs typeface="Candara" charset="0"/>
              </a:rPr>
              <a:t>Grace is God’s unmerited favor freely given to those who deserve God’s wrath at the cost of His Son. [</a:t>
            </a:r>
            <a:r>
              <a:rPr lang="en-US" sz="2600" b="1" kern="1200" dirty="0">
                <a:solidFill>
                  <a:srgbClr val="000000"/>
                </a:solidFill>
                <a:latin typeface="Candara" charset="0"/>
                <a:ea typeface="ＭＳ Ｐゴシック" charset="0"/>
                <a:cs typeface="Candara" charset="0"/>
              </a:rPr>
              <a:t>GRACE</a:t>
            </a:r>
            <a:r>
              <a:rPr lang="en-US" sz="2600" kern="1200" dirty="0">
                <a:solidFill>
                  <a:srgbClr val="000000"/>
                </a:solidFill>
                <a:latin typeface="Candara" charset="0"/>
                <a:ea typeface="ＭＳ Ｐゴシック" charset="0"/>
                <a:cs typeface="Candara" charset="0"/>
              </a:rPr>
              <a:t> = </a:t>
            </a:r>
            <a:r>
              <a:rPr lang="en-US" sz="2600" b="1" u="sng" kern="1200" dirty="0">
                <a:solidFill>
                  <a:srgbClr val="000000"/>
                </a:solidFill>
                <a:latin typeface="Candara" charset="0"/>
                <a:ea typeface="ＭＳ Ｐゴシック" charset="0"/>
                <a:cs typeface="Candara" charset="0"/>
              </a:rPr>
              <a:t>G</a:t>
            </a:r>
            <a:r>
              <a:rPr lang="en-US" sz="2600" kern="1200" dirty="0">
                <a:solidFill>
                  <a:srgbClr val="000000"/>
                </a:solidFill>
                <a:latin typeface="Candara" charset="0"/>
                <a:ea typeface="ＭＳ Ｐゴシック" charset="0"/>
                <a:cs typeface="Candara" charset="0"/>
              </a:rPr>
              <a:t>od’s </a:t>
            </a:r>
            <a:r>
              <a:rPr lang="en-US" sz="2600" b="1" u="sng" kern="1200" dirty="0">
                <a:solidFill>
                  <a:srgbClr val="000000"/>
                </a:solidFill>
                <a:latin typeface="Candara" charset="0"/>
                <a:ea typeface="ＭＳ Ｐゴシック" charset="0"/>
                <a:cs typeface="Candara" charset="0"/>
              </a:rPr>
              <a:t>R</a:t>
            </a:r>
            <a:r>
              <a:rPr lang="en-US" sz="2600" kern="1200" dirty="0">
                <a:solidFill>
                  <a:srgbClr val="000000"/>
                </a:solidFill>
                <a:latin typeface="Candara" charset="0"/>
                <a:ea typeface="ＭＳ Ｐゴシック" charset="0"/>
                <a:cs typeface="Candara" charset="0"/>
              </a:rPr>
              <a:t>iches </a:t>
            </a:r>
            <a:r>
              <a:rPr lang="en-US" sz="2600" b="1" u="sng" kern="1200" dirty="0">
                <a:solidFill>
                  <a:srgbClr val="000000"/>
                </a:solidFill>
                <a:latin typeface="Candara" charset="0"/>
                <a:ea typeface="ＭＳ Ｐゴシック" charset="0"/>
                <a:cs typeface="Candara" charset="0"/>
              </a:rPr>
              <a:t>A</a:t>
            </a:r>
            <a:r>
              <a:rPr lang="en-US" sz="2600" kern="1200" dirty="0">
                <a:solidFill>
                  <a:srgbClr val="000000"/>
                </a:solidFill>
                <a:latin typeface="Candara" charset="0"/>
                <a:ea typeface="ＭＳ Ｐゴシック" charset="0"/>
                <a:cs typeface="Candara" charset="0"/>
              </a:rPr>
              <a:t>t </a:t>
            </a:r>
            <a:r>
              <a:rPr lang="en-US" sz="2600" b="1" u="sng" kern="1200" dirty="0">
                <a:solidFill>
                  <a:srgbClr val="000000"/>
                </a:solidFill>
                <a:latin typeface="Candara" charset="0"/>
                <a:ea typeface="ＭＳ Ｐゴシック" charset="0"/>
                <a:cs typeface="Candara" charset="0"/>
              </a:rPr>
              <a:t>C</a:t>
            </a:r>
            <a:r>
              <a:rPr lang="en-US" sz="2600" kern="1200" dirty="0">
                <a:solidFill>
                  <a:srgbClr val="000000"/>
                </a:solidFill>
                <a:latin typeface="Candara" charset="0"/>
                <a:ea typeface="ＭＳ Ｐゴシック" charset="0"/>
                <a:cs typeface="Candara" charset="0"/>
              </a:rPr>
              <a:t>hrist’s </a:t>
            </a:r>
            <a:r>
              <a:rPr lang="en-US" sz="2600" b="1" u="sng" kern="1200" dirty="0">
                <a:solidFill>
                  <a:srgbClr val="000000"/>
                </a:solidFill>
                <a:latin typeface="Candara" charset="0"/>
                <a:ea typeface="ＭＳ Ｐゴシック" charset="0"/>
                <a:cs typeface="Candara" charset="0"/>
              </a:rPr>
              <a:t>E</a:t>
            </a:r>
            <a:r>
              <a:rPr lang="en-US" sz="2600" kern="1200" dirty="0">
                <a:solidFill>
                  <a:srgbClr val="000000"/>
                </a:solidFill>
                <a:latin typeface="Candara" charset="0"/>
                <a:ea typeface="ＭＳ Ｐゴシック" charset="0"/>
                <a:cs typeface="Candara" charset="0"/>
              </a:rPr>
              <a:t>xpense].</a:t>
            </a: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117253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381000"/>
            <a:ext cx="11658600" cy="762000"/>
          </a:xfrm>
        </p:spPr>
        <p:txBody>
          <a:bodyPr/>
          <a:lstStyle/>
          <a:p>
            <a:r>
              <a:rPr lang="en-US" sz="3200" b="1" spc="-60" dirty="0">
                <a:latin typeface="Candara" charset="0"/>
                <a:ea typeface="MS PGothic" charset="0"/>
                <a:cs typeface="Arial" charset="0"/>
              </a:rPr>
              <a:t>WHAT DOES SCRIPTURE TEACH ABOUT FAITH ALONE (SOLA FIDE)?</a:t>
            </a:r>
          </a:p>
        </p:txBody>
      </p:sp>
      <p:sp>
        <p:nvSpPr>
          <p:cNvPr id="27651" name="Rectangle 3"/>
          <p:cNvSpPr>
            <a:spLocks noGrp="1" noChangeArrowheads="1"/>
          </p:cNvSpPr>
          <p:nvPr>
            <p:ph type="body" idx="1"/>
          </p:nvPr>
        </p:nvSpPr>
        <p:spPr>
          <a:xfrm>
            <a:off x="304799" y="1143000"/>
            <a:ext cx="11650134" cy="5655259"/>
          </a:xfrm>
        </p:spPr>
        <p:txBody>
          <a:bodyPr/>
          <a:lstStyle/>
          <a:p>
            <a:pPr marL="466725" lvl="0" indent="-466725">
              <a:spcBef>
                <a:spcPct val="0"/>
              </a:spcBef>
              <a:buNone/>
            </a:pPr>
            <a:r>
              <a:rPr lang="en-US" sz="2800" b="1" spc="-10" dirty="0" smtClean="0">
                <a:latin typeface="Candara" charset="0"/>
                <a:ea typeface="ＭＳ Ｐゴシック" charset="0"/>
                <a:cs typeface="MS PGothic" charset="0"/>
              </a:rPr>
              <a:t>1)   The </a:t>
            </a:r>
            <a:r>
              <a:rPr lang="en-US" sz="2800" b="1" spc="-10" dirty="0">
                <a:latin typeface="Candara" charset="0"/>
                <a:ea typeface="ＭＳ Ｐゴシック" charset="0"/>
                <a:cs typeface="MS PGothic" charset="0"/>
              </a:rPr>
              <a:t>NEED of our justification: </a:t>
            </a:r>
            <a:r>
              <a:rPr lang="en-US" sz="2800" b="1" spc="-10" dirty="0" smtClean="0">
                <a:solidFill>
                  <a:srgbClr val="FF0000"/>
                </a:solidFill>
                <a:latin typeface="Candara" charset="0"/>
                <a:ea typeface="ＭＳ Ｐゴシック" charset="0"/>
                <a:cs typeface="MS PGothic" charset="0"/>
              </a:rPr>
              <a:t>Our sinfulness &amp; </a:t>
            </a:r>
            <a:r>
              <a:rPr lang="en-US" sz="2800" b="1" spc="-10" dirty="0">
                <a:solidFill>
                  <a:srgbClr val="FF0000"/>
                </a:solidFill>
                <a:latin typeface="Candara" charset="0"/>
                <a:ea typeface="ＭＳ Ｐゴシック" charset="0"/>
                <a:cs typeface="MS PGothic" charset="0"/>
              </a:rPr>
              <a:t>God’s wrath </a:t>
            </a:r>
            <a:r>
              <a:rPr lang="en-US" sz="2800" b="1" spc="-10" dirty="0">
                <a:latin typeface="Candara" charset="0"/>
                <a:ea typeface="ＭＳ Ｐゴシック" charset="0"/>
                <a:cs typeface="MS PGothic" charset="0"/>
              </a:rPr>
              <a:t>(vs. 22b-23; Rom. 1:18; Gal. 2:16b).</a:t>
            </a:r>
          </a:p>
          <a:p>
            <a:pPr marL="466725" lvl="0" indent="-466725" algn="ctr">
              <a:spcBef>
                <a:spcPct val="0"/>
              </a:spcBef>
              <a:buNone/>
            </a:pPr>
            <a:endParaRPr lang="en-US" sz="1400" b="1" spc="-10" dirty="0" smtClean="0">
              <a:latin typeface="Candara" charset="0"/>
              <a:ea typeface="ＭＳ Ｐゴシック" charset="0"/>
              <a:cs typeface="MS PGothic" charset="0"/>
            </a:endParaRPr>
          </a:p>
          <a:p>
            <a:pPr marL="466725" indent="-466725">
              <a:spcBef>
                <a:spcPct val="0"/>
              </a:spcBef>
              <a:buNone/>
            </a:pPr>
            <a:r>
              <a:rPr lang="en-US" sz="2800" b="1" spc="-10" dirty="0" smtClean="0">
                <a:latin typeface="Candara" charset="0"/>
                <a:ea typeface="ＭＳ Ｐゴシック" charset="0"/>
                <a:cs typeface="MS PGothic" charset="0"/>
              </a:rPr>
              <a:t>2)  </a:t>
            </a:r>
            <a:r>
              <a:rPr lang="en-US" sz="2800" b="1" spc="-10" dirty="0">
                <a:latin typeface="Candara" charset="0"/>
                <a:ea typeface="ＭＳ Ｐゴシック" charset="0"/>
                <a:cs typeface="MS PGothic" charset="0"/>
              </a:rPr>
              <a:t>The SOURCE of our justification: </a:t>
            </a:r>
            <a:r>
              <a:rPr lang="en-US" sz="2800" b="1" spc="-10" dirty="0">
                <a:solidFill>
                  <a:srgbClr val="FF0000"/>
                </a:solidFill>
                <a:latin typeface="Candara" charset="0"/>
                <a:ea typeface="ＭＳ Ｐゴシック" charset="0"/>
                <a:cs typeface="MS PGothic" charset="0"/>
              </a:rPr>
              <a:t>God </a:t>
            </a:r>
            <a:r>
              <a:rPr lang="en-US" sz="2800" b="1" spc="-10" dirty="0">
                <a:solidFill>
                  <a:srgbClr val="FF0000"/>
                </a:solidFill>
                <a:latin typeface="Candara" charset="0"/>
                <a:ea typeface="ＭＳ Ｐゴシック" charset="0"/>
                <a:cs typeface="MS PGothic" charset="0"/>
              </a:rPr>
              <a:t>&amp;</a:t>
            </a:r>
            <a:r>
              <a:rPr lang="en-US" sz="2800" b="1" spc="-10" dirty="0" smtClean="0">
                <a:solidFill>
                  <a:srgbClr val="FF0000"/>
                </a:solidFill>
                <a:latin typeface="Candara" charset="0"/>
                <a:ea typeface="ＭＳ Ｐゴシック" charset="0"/>
                <a:cs typeface="MS PGothic" charset="0"/>
              </a:rPr>
              <a:t> </a:t>
            </a:r>
            <a:r>
              <a:rPr lang="en-US" sz="2800" b="1" spc="-10" dirty="0">
                <a:solidFill>
                  <a:srgbClr val="FF0000"/>
                </a:solidFill>
                <a:latin typeface="Candara" charset="0"/>
                <a:ea typeface="ＭＳ Ｐゴシック" charset="0"/>
                <a:cs typeface="MS PGothic" charset="0"/>
              </a:rPr>
              <a:t>His grace </a:t>
            </a:r>
            <a:r>
              <a:rPr lang="en-US" sz="2800" b="1" spc="-10" dirty="0">
                <a:latin typeface="Candara" charset="0"/>
                <a:ea typeface="ＭＳ Ｐゴシック" charset="0"/>
                <a:cs typeface="MS PGothic" charset="0"/>
              </a:rPr>
              <a:t>(vs. </a:t>
            </a:r>
            <a:r>
              <a:rPr lang="en-US" sz="2800" b="1" spc="-10" dirty="0" smtClean="0">
                <a:latin typeface="Candara" charset="0"/>
                <a:ea typeface="ＭＳ Ｐゴシック" charset="0"/>
                <a:cs typeface="MS PGothic" charset="0"/>
              </a:rPr>
              <a:t>24a, 28 : </a:t>
            </a:r>
            <a:r>
              <a:rPr lang="en-US" sz="2800" b="1" spc="-10" dirty="0">
                <a:latin typeface="Candara" charset="0"/>
                <a:ea typeface="ＭＳ Ｐゴシック" charset="0"/>
                <a:cs typeface="MS PGothic" charset="0"/>
              </a:rPr>
              <a:t>Eph. 2:8-9</a:t>
            </a:r>
            <a:r>
              <a:rPr lang="en-US" sz="2800" b="1" spc="-10" dirty="0" smtClean="0">
                <a:latin typeface="Candara" charset="0"/>
                <a:ea typeface="ＭＳ Ｐゴシック" charset="0"/>
                <a:cs typeface="MS PGothic" charset="0"/>
              </a:rPr>
              <a:t>).</a:t>
            </a:r>
            <a:endParaRPr lang="en-US" sz="2800" b="1" spc="-10" dirty="0">
              <a:latin typeface="Candara" charset="0"/>
              <a:ea typeface="ＭＳ Ｐゴシック" charset="0"/>
              <a:cs typeface="MS PGothic" charset="0"/>
            </a:endParaRPr>
          </a:p>
          <a:p>
            <a:pPr marL="466725" lvl="0" indent="-466725" algn="ctr">
              <a:spcBef>
                <a:spcPct val="0"/>
              </a:spcBef>
              <a:buNone/>
            </a:pPr>
            <a:endParaRPr lang="en-US" sz="1400" b="1" spc="-10" dirty="0">
              <a:latin typeface="Candara" charset="0"/>
              <a:ea typeface="ＭＳ Ｐゴシック" charset="0"/>
              <a:cs typeface="MS PGothic" charset="0"/>
            </a:endParaRPr>
          </a:p>
          <a:p>
            <a:pPr marL="466725" indent="-466725">
              <a:spcBef>
                <a:spcPct val="0"/>
              </a:spcBef>
              <a:buNone/>
            </a:pPr>
            <a:r>
              <a:rPr lang="en-US" sz="2800" b="1" spc="-10" dirty="0" smtClean="0">
                <a:latin typeface="Candara" charset="0"/>
                <a:ea typeface="ＭＳ Ｐゴシック" charset="0"/>
                <a:cs typeface="MS PGothic" charset="0"/>
              </a:rPr>
              <a:t>3)  </a:t>
            </a:r>
            <a:r>
              <a:rPr lang="en-US" sz="2800" b="1" spc="-10" dirty="0">
                <a:latin typeface="Candara" charset="0"/>
                <a:ea typeface="ＭＳ Ｐゴシック" charset="0"/>
                <a:cs typeface="MS PGothic" charset="0"/>
              </a:rPr>
              <a:t>The GROUND for our justification: </a:t>
            </a:r>
            <a:r>
              <a:rPr lang="en-US" sz="2800" b="1" spc="-10" dirty="0">
                <a:solidFill>
                  <a:srgbClr val="FF0000"/>
                </a:solidFill>
                <a:latin typeface="Candara" charset="0"/>
                <a:ea typeface="ＭＳ Ｐゴシック" charset="0"/>
                <a:cs typeface="MS PGothic" charset="0"/>
              </a:rPr>
              <a:t>Christ </a:t>
            </a:r>
            <a:r>
              <a:rPr lang="en-US" sz="2800" b="1" spc="-10" dirty="0" smtClean="0">
                <a:solidFill>
                  <a:srgbClr val="FF0000"/>
                </a:solidFill>
                <a:latin typeface="Candara" charset="0"/>
                <a:ea typeface="ＭＳ Ｐゴシック" charset="0"/>
                <a:cs typeface="MS PGothic" charset="0"/>
              </a:rPr>
              <a:t>&amp; His cross </a:t>
            </a:r>
            <a:r>
              <a:rPr lang="en-US" sz="2800" b="1" spc="-10" dirty="0">
                <a:latin typeface="Candara" charset="0"/>
                <a:ea typeface="ＭＳ Ｐゴシック" charset="0"/>
                <a:cs typeface="MS PGothic" charset="0"/>
              </a:rPr>
              <a:t>(vs. 24b-25a).</a:t>
            </a:r>
          </a:p>
          <a:p>
            <a:pPr marL="466725" lvl="0" indent="-466725" algn="ctr">
              <a:spcBef>
                <a:spcPct val="0"/>
              </a:spcBef>
              <a:buNone/>
            </a:pPr>
            <a:endParaRPr lang="en-US" sz="1400" b="1" spc="-10" dirty="0">
              <a:latin typeface="Candara" charset="0"/>
              <a:ea typeface="ＭＳ Ｐゴシック" charset="0"/>
              <a:cs typeface="MS PGothic" charset="0"/>
            </a:endParaRPr>
          </a:p>
          <a:p>
            <a:pPr marL="912813" lvl="2" indent="-455613" defTabSz="385763">
              <a:spcBef>
                <a:spcPts val="0"/>
              </a:spcBef>
              <a:buFont typeface="Wingdings" charset="0"/>
              <a:buChar char="Ø"/>
              <a:defRPr/>
            </a:pPr>
            <a:r>
              <a:rPr lang="en-US" sz="2600" kern="1200" dirty="0">
                <a:solidFill>
                  <a:srgbClr val="000000"/>
                </a:solidFill>
                <a:latin typeface="Candara" charset="0"/>
                <a:ea typeface="ＭＳ Ｐゴシック" charset="0"/>
                <a:cs typeface="Candara" charset="0"/>
              </a:rPr>
              <a:t>Christ’s </a:t>
            </a:r>
            <a:r>
              <a:rPr lang="en-US" sz="2600" i="1" kern="1200" dirty="0">
                <a:solidFill>
                  <a:srgbClr val="000000"/>
                </a:solidFill>
                <a:latin typeface="Candara" charset="0"/>
                <a:ea typeface="ＭＳ Ｐゴシック" charset="0"/>
                <a:cs typeface="Candara" charset="0"/>
              </a:rPr>
              <a:t>passive</a:t>
            </a:r>
            <a:r>
              <a:rPr lang="en-US" sz="2600" kern="1200" dirty="0">
                <a:solidFill>
                  <a:srgbClr val="000000"/>
                </a:solidFill>
                <a:latin typeface="Candara" charset="0"/>
                <a:ea typeface="ＭＳ Ｐゴシック" charset="0"/>
                <a:cs typeface="Candara" charset="0"/>
              </a:rPr>
              <a:t> obedience by atoning death on the cross: (1) </a:t>
            </a:r>
            <a:r>
              <a:rPr lang="en-US" sz="2600" b="1" i="1" kern="1200" dirty="0">
                <a:solidFill>
                  <a:srgbClr val="000000"/>
                </a:solidFill>
                <a:latin typeface="Candara" charset="0"/>
                <a:ea typeface="ＭＳ Ｐゴシック" charset="0"/>
                <a:cs typeface="Candara" charset="0"/>
              </a:rPr>
              <a:t>justification—</a:t>
            </a:r>
            <a:r>
              <a:rPr lang="en-US" sz="2600" kern="1200" dirty="0">
                <a:solidFill>
                  <a:srgbClr val="000000"/>
                </a:solidFill>
                <a:latin typeface="Candara" charset="0"/>
                <a:ea typeface="ＭＳ Ｐゴシック" charset="0"/>
                <a:cs typeface="Candara" charset="0"/>
              </a:rPr>
              <a:t>to count/declare righteous [Acquittal]; (2) </a:t>
            </a:r>
            <a:r>
              <a:rPr lang="en-US" sz="2600" b="1" i="1" kern="1200" dirty="0">
                <a:solidFill>
                  <a:srgbClr val="000000"/>
                </a:solidFill>
                <a:latin typeface="Candara" charset="0"/>
                <a:ea typeface="ＭＳ Ｐゴシック" charset="0"/>
                <a:cs typeface="Candara" charset="0"/>
              </a:rPr>
              <a:t>redemption</a:t>
            </a:r>
            <a:r>
              <a:rPr lang="en-US" sz="2600" b="1" kern="1200" dirty="0">
                <a:solidFill>
                  <a:srgbClr val="000000"/>
                </a:solidFill>
                <a:latin typeface="Candara" charset="0"/>
                <a:ea typeface="ＭＳ Ｐゴシック" charset="0"/>
                <a:cs typeface="Candara" charset="0"/>
              </a:rPr>
              <a:t>—</a:t>
            </a:r>
            <a:r>
              <a:rPr lang="en-US" sz="2600" kern="1200" dirty="0">
                <a:solidFill>
                  <a:srgbClr val="000000"/>
                </a:solidFill>
                <a:latin typeface="Candara" charset="0"/>
                <a:ea typeface="ＭＳ Ｐゴシック" charset="0"/>
                <a:cs typeface="Candara" charset="0"/>
              </a:rPr>
              <a:t>to release from slavery by payment of the ransom price [Freedom]; (3) </a:t>
            </a:r>
            <a:r>
              <a:rPr lang="en-US" sz="2600" b="1" i="1" kern="1200" dirty="0">
                <a:solidFill>
                  <a:srgbClr val="000000"/>
                </a:solidFill>
                <a:latin typeface="Candara" charset="0"/>
                <a:ea typeface="ＭＳ Ｐゴシック" charset="0"/>
                <a:cs typeface="Candara" charset="0"/>
              </a:rPr>
              <a:t>propitiation:</a:t>
            </a:r>
            <a:r>
              <a:rPr lang="en-US" sz="2600" kern="1200" dirty="0">
                <a:solidFill>
                  <a:srgbClr val="000000"/>
                </a:solidFill>
                <a:latin typeface="Candara" charset="0"/>
                <a:ea typeface="ＭＳ Ｐゴシック" charset="0"/>
                <a:cs typeface="Candara" charset="0"/>
              </a:rPr>
              <a:t> to appease God’s holy wrath thud be reconciled to him [Acceptance].</a:t>
            </a:r>
          </a:p>
          <a:p>
            <a:pPr marL="912813" lvl="2" indent="-455613" defTabSz="385763">
              <a:spcBef>
                <a:spcPts val="0"/>
              </a:spcBef>
              <a:buFont typeface="Wingdings" charset="0"/>
              <a:buChar char="Ø"/>
              <a:defRPr/>
            </a:pPr>
            <a:r>
              <a:rPr lang="en-US" sz="2600" kern="1200" dirty="0">
                <a:solidFill>
                  <a:srgbClr val="000000"/>
                </a:solidFill>
                <a:latin typeface="Candara" charset="0"/>
                <a:ea typeface="ＭＳ Ｐゴシック" charset="0"/>
                <a:cs typeface="Candara" charset="0"/>
              </a:rPr>
              <a:t>Christ’s </a:t>
            </a:r>
            <a:r>
              <a:rPr lang="en-US" sz="2600" i="1" kern="1200" dirty="0">
                <a:solidFill>
                  <a:srgbClr val="000000"/>
                </a:solidFill>
                <a:latin typeface="Candara" charset="0"/>
                <a:ea typeface="ＭＳ Ｐゴシック" charset="0"/>
                <a:cs typeface="Candara" charset="0"/>
              </a:rPr>
              <a:t>active</a:t>
            </a:r>
            <a:r>
              <a:rPr lang="en-US" sz="2600" kern="1200" dirty="0">
                <a:solidFill>
                  <a:srgbClr val="000000"/>
                </a:solidFill>
                <a:latin typeface="Candara" charset="0"/>
                <a:ea typeface="ＭＳ Ｐゴシック" charset="0"/>
                <a:cs typeface="Candara" charset="0"/>
              </a:rPr>
              <a:t> obedience: perfect life as righteousness.</a:t>
            </a: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6380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381000"/>
            <a:ext cx="11658600" cy="762000"/>
          </a:xfrm>
        </p:spPr>
        <p:txBody>
          <a:bodyPr/>
          <a:lstStyle/>
          <a:p>
            <a:r>
              <a:rPr lang="en-US" sz="3200" b="1" spc="-60" dirty="0">
                <a:latin typeface="Candara" charset="0"/>
                <a:ea typeface="MS PGothic" charset="0"/>
                <a:cs typeface="Arial" charset="0"/>
              </a:rPr>
              <a:t>WHAT DOES SCRIPTURE TEACH ABOUT FAITH ALONE (SOLA FIDE)?</a:t>
            </a:r>
          </a:p>
        </p:txBody>
      </p:sp>
      <p:sp>
        <p:nvSpPr>
          <p:cNvPr id="27651" name="Rectangle 3"/>
          <p:cNvSpPr>
            <a:spLocks noGrp="1" noChangeArrowheads="1"/>
          </p:cNvSpPr>
          <p:nvPr>
            <p:ph type="body" idx="1"/>
          </p:nvPr>
        </p:nvSpPr>
        <p:spPr>
          <a:xfrm>
            <a:off x="304799" y="1143000"/>
            <a:ext cx="11650134" cy="5655259"/>
          </a:xfrm>
        </p:spPr>
        <p:txBody>
          <a:bodyPr/>
          <a:lstStyle/>
          <a:p>
            <a:pPr marL="466725" lvl="0" indent="-466725">
              <a:spcBef>
                <a:spcPct val="0"/>
              </a:spcBef>
              <a:buNone/>
            </a:pPr>
            <a:r>
              <a:rPr lang="en-US" sz="2800" b="1" spc="-10" dirty="0" smtClean="0">
                <a:latin typeface="Candara" charset="0"/>
                <a:ea typeface="ＭＳ Ｐゴシック" charset="0"/>
                <a:cs typeface="MS PGothic" charset="0"/>
              </a:rPr>
              <a:t>1)   The </a:t>
            </a:r>
            <a:r>
              <a:rPr lang="en-US" sz="2800" b="1" spc="-10" dirty="0">
                <a:latin typeface="Candara" charset="0"/>
                <a:ea typeface="ＭＳ Ｐゴシック" charset="0"/>
                <a:cs typeface="MS PGothic" charset="0"/>
              </a:rPr>
              <a:t>NEED of our justification: </a:t>
            </a:r>
            <a:r>
              <a:rPr lang="en-US" sz="2800" b="1" spc="-10" dirty="0">
                <a:solidFill>
                  <a:srgbClr val="FF0000"/>
                </a:solidFill>
                <a:latin typeface="Candara" charset="0"/>
                <a:ea typeface="ＭＳ Ｐゴシック" charset="0"/>
                <a:cs typeface="MS PGothic" charset="0"/>
              </a:rPr>
              <a:t>O</a:t>
            </a:r>
            <a:r>
              <a:rPr lang="en-US" sz="2800" b="1" spc="-10" dirty="0" smtClean="0">
                <a:solidFill>
                  <a:srgbClr val="FF0000"/>
                </a:solidFill>
                <a:latin typeface="Candara" charset="0"/>
                <a:ea typeface="ＭＳ Ｐゴシック" charset="0"/>
                <a:cs typeface="MS PGothic" charset="0"/>
              </a:rPr>
              <a:t>ur </a:t>
            </a:r>
            <a:r>
              <a:rPr lang="en-US" sz="2800" b="1" spc="-10" dirty="0">
                <a:solidFill>
                  <a:srgbClr val="FF0000"/>
                </a:solidFill>
                <a:latin typeface="Candara" charset="0"/>
                <a:ea typeface="ＭＳ Ｐゴシック" charset="0"/>
                <a:cs typeface="MS PGothic" charset="0"/>
              </a:rPr>
              <a:t>sinfulness </a:t>
            </a:r>
            <a:r>
              <a:rPr lang="en-US" sz="2800" b="1" spc="-10" dirty="0" smtClean="0">
                <a:solidFill>
                  <a:srgbClr val="FF0000"/>
                </a:solidFill>
                <a:latin typeface="Candara" charset="0"/>
                <a:ea typeface="ＭＳ Ｐゴシック" charset="0"/>
                <a:cs typeface="MS PGothic" charset="0"/>
              </a:rPr>
              <a:t>&amp; </a:t>
            </a:r>
            <a:r>
              <a:rPr lang="en-US" sz="2800" b="1" spc="-10" dirty="0">
                <a:solidFill>
                  <a:srgbClr val="FF0000"/>
                </a:solidFill>
                <a:latin typeface="Candara" charset="0"/>
                <a:ea typeface="ＭＳ Ｐゴシック" charset="0"/>
                <a:cs typeface="MS PGothic" charset="0"/>
              </a:rPr>
              <a:t>God’s wrath </a:t>
            </a:r>
            <a:r>
              <a:rPr lang="en-US" sz="2800" b="1" spc="-10" dirty="0">
                <a:latin typeface="Candara" charset="0"/>
                <a:ea typeface="ＭＳ Ｐゴシック" charset="0"/>
                <a:cs typeface="MS PGothic" charset="0"/>
              </a:rPr>
              <a:t>(vs. 22b-23; Rom. 1:18; Gal. 2:16b).</a:t>
            </a:r>
          </a:p>
          <a:p>
            <a:pPr marL="466725" lvl="0" indent="-466725" algn="ctr">
              <a:spcBef>
                <a:spcPct val="0"/>
              </a:spcBef>
              <a:buNone/>
            </a:pPr>
            <a:endParaRPr lang="en-US" sz="1400" b="1" spc="-10" dirty="0" smtClean="0">
              <a:latin typeface="Candara" charset="0"/>
              <a:ea typeface="ＭＳ Ｐゴシック" charset="0"/>
              <a:cs typeface="MS PGothic" charset="0"/>
            </a:endParaRPr>
          </a:p>
          <a:p>
            <a:pPr marL="466725" indent="-466725">
              <a:spcBef>
                <a:spcPct val="0"/>
              </a:spcBef>
              <a:buNone/>
            </a:pPr>
            <a:r>
              <a:rPr lang="en-US" sz="2800" b="1" spc="-10" dirty="0" smtClean="0">
                <a:latin typeface="Candara" charset="0"/>
                <a:ea typeface="ＭＳ Ｐゴシック" charset="0"/>
                <a:cs typeface="MS PGothic" charset="0"/>
              </a:rPr>
              <a:t>2)  </a:t>
            </a:r>
            <a:r>
              <a:rPr lang="en-US" sz="2800" b="1" spc="-10" dirty="0">
                <a:latin typeface="Candara" charset="0"/>
                <a:ea typeface="ＭＳ Ｐゴシック" charset="0"/>
                <a:cs typeface="MS PGothic" charset="0"/>
              </a:rPr>
              <a:t>The SOURCE of our justification: </a:t>
            </a:r>
            <a:r>
              <a:rPr lang="en-US" sz="2800" b="1" spc="-10" dirty="0">
                <a:solidFill>
                  <a:srgbClr val="FF0000"/>
                </a:solidFill>
                <a:latin typeface="Candara" charset="0"/>
                <a:ea typeface="ＭＳ Ｐゴシック" charset="0"/>
                <a:cs typeface="MS PGothic" charset="0"/>
              </a:rPr>
              <a:t>God </a:t>
            </a:r>
            <a:r>
              <a:rPr lang="en-US" sz="2800" b="1" spc="-10" dirty="0">
                <a:solidFill>
                  <a:srgbClr val="FF0000"/>
                </a:solidFill>
                <a:latin typeface="Candara" charset="0"/>
                <a:ea typeface="ＭＳ Ｐゴシック" charset="0"/>
                <a:cs typeface="MS PGothic" charset="0"/>
              </a:rPr>
              <a:t>&amp;</a:t>
            </a:r>
            <a:r>
              <a:rPr lang="en-US" sz="2800" b="1" spc="-10" dirty="0" smtClean="0">
                <a:solidFill>
                  <a:srgbClr val="FF0000"/>
                </a:solidFill>
                <a:latin typeface="Candara" charset="0"/>
                <a:ea typeface="ＭＳ Ｐゴシック" charset="0"/>
                <a:cs typeface="MS PGothic" charset="0"/>
              </a:rPr>
              <a:t> </a:t>
            </a:r>
            <a:r>
              <a:rPr lang="en-US" sz="2800" b="1" spc="-10" dirty="0">
                <a:solidFill>
                  <a:srgbClr val="FF0000"/>
                </a:solidFill>
                <a:latin typeface="Candara" charset="0"/>
                <a:ea typeface="ＭＳ Ｐゴシック" charset="0"/>
                <a:cs typeface="MS PGothic" charset="0"/>
              </a:rPr>
              <a:t>His grace </a:t>
            </a:r>
            <a:r>
              <a:rPr lang="en-US" sz="2800" b="1" spc="-10" dirty="0">
                <a:latin typeface="Candara" charset="0"/>
                <a:ea typeface="ＭＳ Ｐゴシック" charset="0"/>
                <a:cs typeface="MS PGothic" charset="0"/>
              </a:rPr>
              <a:t>(vs. 24a: Eph. 2:8-9</a:t>
            </a:r>
            <a:r>
              <a:rPr lang="en-US" sz="2800" b="1" spc="-10" dirty="0" smtClean="0">
                <a:latin typeface="Candara" charset="0"/>
                <a:ea typeface="ＭＳ Ｐゴシック" charset="0"/>
                <a:cs typeface="MS PGothic" charset="0"/>
              </a:rPr>
              <a:t>).</a:t>
            </a:r>
            <a:endParaRPr lang="en-US" sz="2800" b="1" spc="-10" dirty="0">
              <a:latin typeface="Candara" charset="0"/>
              <a:ea typeface="ＭＳ Ｐゴシック" charset="0"/>
              <a:cs typeface="MS PGothic" charset="0"/>
            </a:endParaRPr>
          </a:p>
          <a:p>
            <a:pPr marL="466725" lvl="0" indent="-466725" algn="ctr">
              <a:spcBef>
                <a:spcPct val="0"/>
              </a:spcBef>
              <a:buNone/>
            </a:pPr>
            <a:endParaRPr lang="en-US" sz="1400" b="1" spc="-10" dirty="0">
              <a:latin typeface="Candara" charset="0"/>
              <a:ea typeface="ＭＳ Ｐゴシック" charset="0"/>
              <a:cs typeface="MS PGothic" charset="0"/>
            </a:endParaRPr>
          </a:p>
          <a:p>
            <a:pPr marL="466725" indent="-466725">
              <a:spcBef>
                <a:spcPct val="0"/>
              </a:spcBef>
              <a:buNone/>
            </a:pPr>
            <a:r>
              <a:rPr lang="en-US" sz="2800" b="1" spc="-10" dirty="0" smtClean="0">
                <a:latin typeface="Candara" charset="0"/>
                <a:ea typeface="ＭＳ Ｐゴシック" charset="0"/>
                <a:cs typeface="MS PGothic" charset="0"/>
              </a:rPr>
              <a:t>3)  The GROUND for our justification: </a:t>
            </a:r>
            <a:r>
              <a:rPr lang="en-US" sz="2800" b="1" spc="-10" dirty="0" smtClean="0">
                <a:solidFill>
                  <a:srgbClr val="FF0000"/>
                </a:solidFill>
                <a:latin typeface="Candara" charset="0"/>
                <a:ea typeface="ＭＳ Ｐゴシック" charset="0"/>
                <a:cs typeface="MS PGothic" charset="0"/>
              </a:rPr>
              <a:t>Christ </a:t>
            </a:r>
            <a:r>
              <a:rPr lang="en-US" sz="2800" b="1" spc="-10" dirty="0" smtClean="0">
                <a:solidFill>
                  <a:srgbClr val="FF0000"/>
                </a:solidFill>
                <a:latin typeface="Candara" charset="0"/>
                <a:ea typeface="ＭＳ Ｐゴシック" charset="0"/>
                <a:cs typeface="MS PGothic" charset="0"/>
              </a:rPr>
              <a:t>&amp; </a:t>
            </a:r>
            <a:r>
              <a:rPr lang="en-US" sz="2800" b="1" spc="-10" dirty="0" smtClean="0">
                <a:solidFill>
                  <a:srgbClr val="FF0000"/>
                </a:solidFill>
                <a:latin typeface="Candara" charset="0"/>
                <a:ea typeface="ＭＳ Ｐゴシック" charset="0"/>
                <a:cs typeface="MS PGothic" charset="0"/>
              </a:rPr>
              <a:t>His cross </a:t>
            </a:r>
            <a:r>
              <a:rPr lang="en-US" sz="2800" b="1" spc="-10" dirty="0" smtClean="0">
                <a:latin typeface="Candara" charset="0"/>
                <a:ea typeface="ＭＳ Ｐゴシック" charset="0"/>
                <a:cs typeface="MS PGothic" charset="0"/>
              </a:rPr>
              <a:t>(vs. 24b-25a).</a:t>
            </a:r>
          </a:p>
          <a:p>
            <a:pPr marL="466725" lvl="0" indent="-466725" algn="ctr">
              <a:spcBef>
                <a:spcPct val="0"/>
              </a:spcBef>
              <a:buNone/>
            </a:pPr>
            <a:endParaRPr lang="en-US" sz="1400" b="1" spc="-10" dirty="0">
              <a:latin typeface="Candara" charset="0"/>
              <a:ea typeface="ＭＳ Ｐゴシック" charset="0"/>
              <a:cs typeface="MS PGothic" charset="0"/>
            </a:endParaRPr>
          </a:p>
          <a:p>
            <a:pPr marL="466725" indent="-466725">
              <a:spcBef>
                <a:spcPct val="0"/>
              </a:spcBef>
              <a:buNone/>
            </a:pPr>
            <a:r>
              <a:rPr lang="en-US" sz="2800" b="1" spc="-10" dirty="0" smtClean="0">
                <a:latin typeface="Candara" charset="0"/>
                <a:ea typeface="ＭＳ Ｐゴシック" charset="0"/>
                <a:cs typeface="MS PGothic" charset="0"/>
              </a:rPr>
              <a:t>4)  The MEANS </a:t>
            </a:r>
            <a:r>
              <a:rPr lang="en-US" sz="2800" b="1" spc="-10" dirty="0">
                <a:latin typeface="Candara" charset="0"/>
                <a:ea typeface="ＭＳ Ｐゴシック" charset="0"/>
                <a:cs typeface="MS PGothic" charset="0"/>
              </a:rPr>
              <a:t>of our justification: </a:t>
            </a:r>
            <a:r>
              <a:rPr lang="en-US" sz="2800" b="1" spc="-10" dirty="0" smtClean="0">
                <a:solidFill>
                  <a:srgbClr val="FF0000"/>
                </a:solidFill>
                <a:latin typeface="Candara" charset="0"/>
                <a:ea typeface="ＭＳ Ｐゴシック" charset="0"/>
                <a:cs typeface="MS PGothic" charset="0"/>
              </a:rPr>
              <a:t>FAITH </a:t>
            </a:r>
            <a:r>
              <a:rPr lang="en-US" sz="2800" b="1" spc="-10" dirty="0">
                <a:solidFill>
                  <a:srgbClr val="FF0000"/>
                </a:solidFill>
                <a:latin typeface="Candara" charset="0"/>
                <a:ea typeface="ＭＳ Ｐゴシック" charset="0"/>
                <a:cs typeface="MS PGothic" charset="0"/>
              </a:rPr>
              <a:t>ALONE </a:t>
            </a:r>
            <a:r>
              <a:rPr lang="en-US" sz="2800" b="1" spc="-10" dirty="0">
                <a:latin typeface="Candara" charset="0"/>
                <a:ea typeface="ＭＳ Ｐゴシック" charset="0"/>
                <a:cs typeface="MS PGothic" charset="0"/>
              </a:rPr>
              <a:t>(vs. 21, 26; Gal</a:t>
            </a:r>
            <a:r>
              <a:rPr lang="en-US" sz="2800" b="1" spc="-10" dirty="0" smtClean="0">
                <a:latin typeface="Candara" charset="0"/>
                <a:ea typeface="ＭＳ Ｐゴシック" charset="0"/>
                <a:cs typeface="MS PGothic" charset="0"/>
              </a:rPr>
              <a:t>. 2:16a </a:t>
            </a:r>
            <a:r>
              <a:rPr lang="en-US" sz="2800" b="1" spc="-10" dirty="0">
                <a:latin typeface="Candara" charset="0"/>
                <a:ea typeface="ＭＳ Ｐゴシック" charset="0"/>
                <a:cs typeface="MS PGothic" charset="0"/>
              </a:rPr>
              <a:t>).</a:t>
            </a:r>
          </a:p>
          <a:p>
            <a:pPr marL="466725" lvl="0" indent="-466725" algn="ctr">
              <a:spcBef>
                <a:spcPct val="0"/>
              </a:spcBef>
              <a:buNone/>
            </a:pPr>
            <a:endParaRPr lang="en-US" sz="1400" b="1" spc="-10" dirty="0">
              <a:latin typeface="Candara" charset="0"/>
              <a:ea typeface="ＭＳ Ｐゴシック" charset="0"/>
              <a:cs typeface="MS PGothic" charset="0"/>
            </a:endParaRPr>
          </a:p>
          <a:p>
            <a:pPr marL="912813" lvl="2" indent="-455613" defTabSz="385763">
              <a:spcBef>
                <a:spcPts val="0"/>
              </a:spcBef>
              <a:buFont typeface="Wingdings" charset="0"/>
              <a:buChar char="Ø"/>
              <a:defRPr/>
            </a:pPr>
            <a:r>
              <a:rPr lang="en-US" sz="2600" kern="1200" dirty="0">
                <a:solidFill>
                  <a:srgbClr val="000000"/>
                </a:solidFill>
                <a:latin typeface="Candara" charset="0"/>
                <a:ea typeface="ＭＳ Ｐゴシック" charset="0"/>
                <a:cs typeface="Candara" charset="0"/>
              </a:rPr>
              <a:t>We receive it as the free gift of God by faith and faith </a:t>
            </a:r>
            <a:r>
              <a:rPr lang="en-US" sz="2600" kern="1200" dirty="0" smtClean="0">
                <a:solidFill>
                  <a:srgbClr val="000000"/>
                </a:solidFill>
                <a:latin typeface="Candara" charset="0"/>
                <a:ea typeface="ＭＳ Ｐゴシック" charset="0"/>
                <a:cs typeface="Candara" charset="0"/>
              </a:rPr>
              <a:t>alone; all </a:t>
            </a:r>
            <a:r>
              <a:rPr lang="en-US" sz="2600" kern="1200" dirty="0">
                <a:solidFill>
                  <a:srgbClr val="000000"/>
                </a:solidFill>
                <a:latin typeface="Candara" charset="0"/>
                <a:ea typeface="ＭＳ Ｐゴシック" charset="0"/>
                <a:cs typeface="Candara" charset="0"/>
              </a:rPr>
              <a:t>is DONE—nothing is to be added to the finished work of Christ.</a:t>
            </a:r>
          </a:p>
          <a:p>
            <a:pPr marL="912813" lvl="2" indent="-455613" defTabSz="385763">
              <a:spcBef>
                <a:spcPts val="0"/>
              </a:spcBef>
              <a:buFont typeface="Wingdings" charset="0"/>
              <a:buChar char="Ø"/>
              <a:defRPr/>
            </a:pPr>
            <a:r>
              <a:rPr lang="en-US" sz="2600" kern="1200" dirty="0" smtClean="0">
                <a:solidFill>
                  <a:srgbClr val="000000"/>
                </a:solidFill>
                <a:latin typeface="Candara" charset="0"/>
                <a:ea typeface="ＭＳ Ｐゴシック" charset="0"/>
                <a:cs typeface="Candara" charset="0"/>
              </a:rPr>
              <a:t>In the gospel, God’s righteousness is revealed as a </a:t>
            </a:r>
            <a:r>
              <a:rPr lang="en-US" sz="2600" kern="1200" dirty="0">
                <a:solidFill>
                  <a:srgbClr val="000000"/>
                </a:solidFill>
                <a:latin typeface="Candara" charset="0"/>
                <a:ea typeface="ＭＳ Ｐゴシック" charset="0"/>
                <a:cs typeface="Candara" charset="0"/>
              </a:rPr>
              <a:t>demonstration of God’s </a:t>
            </a:r>
            <a:r>
              <a:rPr lang="en-US" sz="2600" kern="1200" dirty="0" smtClean="0">
                <a:solidFill>
                  <a:srgbClr val="000000"/>
                </a:solidFill>
                <a:latin typeface="Candara" charset="0"/>
                <a:ea typeface="ＭＳ Ｐゴシック" charset="0"/>
                <a:cs typeface="Candara" charset="0"/>
              </a:rPr>
              <a:t>justice for sin by Christ’s death and for salvation by our faith alone.</a:t>
            </a:r>
            <a:endParaRPr lang="en-US" sz="2600" kern="1200" dirty="0">
              <a:solidFill>
                <a:srgbClr val="000000"/>
              </a:solidFill>
              <a:latin typeface="Candara" charset="0"/>
              <a:ea typeface="ＭＳ Ｐゴシック" charset="0"/>
              <a:cs typeface="Candara" charset="0"/>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168526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70106</TotalTime>
  <Words>1510</Words>
  <Application>Microsoft Macintosh PowerPoint</Application>
  <PresentationFormat>Widescreen</PresentationFormat>
  <Paragraphs>124</Paragraphs>
  <Slides>20</Slides>
  <Notes>18</Notes>
  <HiddenSlides>0</HiddenSlides>
  <MMClips>0</MMClips>
  <ScaleCrop>false</ScaleCrop>
  <HeadingPairs>
    <vt:vector size="6" baseType="variant">
      <vt:variant>
        <vt:lpstr>Fonts Used</vt:lpstr>
      </vt:variant>
      <vt:variant>
        <vt:i4>9</vt:i4>
      </vt:variant>
      <vt:variant>
        <vt:lpstr>Theme</vt:lpstr>
      </vt:variant>
      <vt:variant>
        <vt:i4>28</vt:i4>
      </vt:variant>
      <vt:variant>
        <vt:lpstr>Slide Titles</vt:lpstr>
      </vt:variant>
      <vt:variant>
        <vt:i4>20</vt:i4>
      </vt:variant>
    </vt:vector>
  </HeadingPairs>
  <TitlesOfParts>
    <vt:vector size="57" baseType="lpstr">
      <vt:lpstr>Calibri</vt:lpstr>
      <vt:lpstr>Calibri Light</vt:lpstr>
      <vt:lpstr>Candara</vt:lpstr>
      <vt:lpstr>Eras Bold ITC</vt:lpstr>
      <vt:lpstr>Eras Medium ITC</vt:lpstr>
      <vt:lpstr>MS PGothic</vt:lpstr>
      <vt:lpstr>ＭＳ Ｐゴシック</vt:lpstr>
      <vt:lpstr>Wingdings</vt:lpstr>
      <vt:lpstr>Arial</vt:lpstr>
      <vt:lpstr>Default Design</vt:lpstr>
      <vt:lpstr>1_Default Design</vt:lpstr>
      <vt:lpstr>2_Default Design</vt:lpstr>
      <vt:lpstr>3_Default Design</vt:lpstr>
      <vt:lpstr>4_Default Design</vt:lpstr>
      <vt:lpstr>5_Default Design</vt:lpstr>
      <vt:lpstr>Office Theme</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2_Office Theme</vt:lpstr>
      <vt:lpstr>23_Default Design</vt:lpstr>
      <vt:lpstr>24_Default Design</vt:lpstr>
      <vt:lpstr>2_Normal</vt:lpstr>
      <vt:lpstr>PowerPoint Presentation</vt:lpstr>
      <vt:lpstr>Faith Alone (Sola Fide)</vt:lpstr>
      <vt:lpstr>SOLA FIDE (FAITH ALONE): AN OVERVIEW WITH THE OTHER SOLAS</vt:lpstr>
      <vt:lpstr>THREE QUESTIONS ABOUT FAITH ALONE (SOLA FIDE)</vt:lpstr>
      <vt:lpstr>WHAT DOES SCRIPTURE TEACH ABOUT FAITH ALONE (SOLA FIDE)?</vt:lpstr>
      <vt:lpstr>WHAT DOES SCRIPTURE TEACH ABOUT FAITH ALONE (SOLA FIDE)?</vt:lpstr>
      <vt:lpstr>WHAT DOES SCRIPTURE TEACH ABOUT FAITH ALONE (SOLA FIDE)?</vt:lpstr>
      <vt:lpstr>WHAT DOES SCRIPTURE TEACH ABOUT FAITH ALONE (SOLA FIDE)?</vt:lpstr>
      <vt:lpstr>WHAT DOES SCRIPTURE TEACH ABOUT FAITH ALONE (SOLA FIDE)?</vt:lpstr>
      <vt:lpstr>PowerPoint Presentation</vt:lpstr>
      <vt:lpstr>FAITH ALONE (SOLA FIDE) AND THE ROMAN CATHOLIC VIEW</vt:lpstr>
      <vt:lpstr>FAITH ALONE (SOLA FIDE) AND THE ROMAN CATHOLIC VIEW</vt:lpstr>
      <vt:lpstr>FAITH ALONE (SOLA FIDE) AND THE ROMAN CATHOLIC VIEW</vt:lpstr>
      <vt:lpstr>UPHOLDING SOLA FIDE TO REFORM TODAY'S CHURCH [OURSELVES]</vt:lpstr>
      <vt:lpstr>UPHOLDING SOLA FIDE TO REFORM TODAY'S CHURCH [OURSELVES]</vt:lpstr>
      <vt:lpstr>UPHOLDING SOLA FIDE TO REFORM TODAY'S CHURCH [OURSELVES]</vt:lpstr>
      <vt:lpstr>PowerPoint Presentation</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3903</cp:revision>
  <cp:lastPrinted>2017-09-03T14:06:31Z</cp:lastPrinted>
  <dcterms:created xsi:type="dcterms:W3CDTF">2007-10-20T20:09:35Z</dcterms:created>
  <dcterms:modified xsi:type="dcterms:W3CDTF">2017-11-26T22:22:28Z</dcterms:modified>
  <cp:category/>
</cp:coreProperties>
</file>