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5" r:id="rId3"/>
    <p:sldMasterId id="2147483729" r:id="rId4"/>
    <p:sldMasterId id="2147483774" r:id="rId5"/>
    <p:sldMasterId id="2147483830" r:id="rId6"/>
    <p:sldMasterId id="2147483909" r:id="rId7"/>
    <p:sldMasterId id="2147483933" r:id="rId8"/>
    <p:sldMasterId id="2147484111" r:id="rId9"/>
    <p:sldMasterId id="2147484123" r:id="rId10"/>
    <p:sldMasterId id="2147484135" r:id="rId11"/>
    <p:sldMasterId id="2147484159" r:id="rId12"/>
    <p:sldMasterId id="2147484171" r:id="rId13"/>
    <p:sldMasterId id="2147484183" r:id="rId14"/>
    <p:sldMasterId id="2147484195" r:id="rId15"/>
    <p:sldMasterId id="2147484207" r:id="rId16"/>
    <p:sldMasterId id="2147484231" r:id="rId17"/>
    <p:sldMasterId id="2147484267" r:id="rId18"/>
    <p:sldMasterId id="2147484327" r:id="rId19"/>
    <p:sldMasterId id="2147484339" r:id="rId20"/>
    <p:sldMasterId id="2147484351" r:id="rId21"/>
    <p:sldMasterId id="2147484363" r:id="rId22"/>
  </p:sldMasterIdLst>
  <p:notesMasterIdLst>
    <p:notesMasterId r:id="rId40"/>
  </p:notesMasterIdLst>
  <p:handoutMasterIdLst>
    <p:handoutMasterId r:id="rId41"/>
  </p:handoutMasterIdLst>
  <p:sldIdLst>
    <p:sldId id="281" r:id="rId23"/>
    <p:sldId id="660" r:id="rId24"/>
    <p:sldId id="629" r:id="rId25"/>
    <p:sldId id="680" r:id="rId26"/>
    <p:sldId id="696" r:id="rId27"/>
    <p:sldId id="697" r:id="rId28"/>
    <p:sldId id="681" r:id="rId29"/>
    <p:sldId id="698" r:id="rId30"/>
    <p:sldId id="701" r:id="rId31"/>
    <p:sldId id="702" r:id="rId32"/>
    <p:sldId id="691" r:id="rId33"/>
    <p:sldId id="703" r:id="rId34"/>
    <p:sldId id="704" r:id="rId35"/>
    <p:sldId id="658" r:id="rId36"/>
    <p:sldId id="509" r:id="rId37"/>
    <p:sldId id="386" r:id="rId38"/>
    <p:sldId id="283" r:id="rId3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pos="3840">
          <p15:clr>
            <a:srgbClr val="A4A3A4"/>
          </p15:clr>
        </p15:guide>
        <p15:guide id="3" pos="7152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FF00"/>
    <a:srgbClr val="CC3300"/>
    <a:srgbClr val="800000"/>
    <a:srgbClr val="006600"/>
    <a:srgbClr val="CC99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60" autoAdjust="0"/>
    <p:restoredTop sz="92818"/>
  </p:normalViewPr>
  <p:slideViewPr>
    <p:cSldViewPr>
      <p:cViewPr>
        <p:scale>
          <a:sx n="81" d="100"/>
          <a:sy n="81" d="100"/>
        </p:scale>
        <p:origin x="1376" y="952"/>
      </p:cViewPr>
      <p:guideLst>
        <p:guide orient="horz" pos="96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" Target="slides/slide1.xml"/><Relationship Id="rId24" Type="http://schemas.openxmlformats.org/officeDocument/2006/relationships/slide" Target="slides/slide2.xml"/><Relationship Id="rId25" Type="http://schemas.openxmlformats.org/officeDocument/2006/relationships/slide" Target="slides/slide3.xml"/><Relationship Id="rId26" Type="http://schemas.openxmlformats.org/officeDocument/2006/relationships/slide" Target="slides/slide4.xml"/><Relationship Id="rId27" Type="http://schemas.openxmlformats.org/officeDocument/2006/relationships/slide" Target="slides/slide5.xml"/><Relationship Id="rId28" Type="http://schemas.openxmlformats.org/officeDocument/2006/relationships/slide" Target="slides/slide6.xml"/><Relationship Id="rId29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8.xml"/><Relationship Id="rId31" Type="http://schemas.openxmlformats.org/officeDocument/2006/relationships/slide" Target="slides/slide9.xml"/><Relationship Id="rId32" Type="http://schemas.openxmlformats.org/officeDocument/2006/relationships/slide" Target="slides/slide10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1.xml"/><Relationship Id="rId34" Type="http://schemas.openxmlformats.org/officeDocument/2006/relationships/slide" Target="slides/slide12.xml"/><Relationship Id="rId35" Type="http://schemas.openxmlformats.org/officeDocument/2006/relationships/slide" Target="slides/slide13.xml"/><Relationship Id="rId36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7" Type="http://schemas.openxmlformats.org/officeDocument/2006/relationships/slide" Target="slides/slide15.xml"/><Relationship Id="rId38" Type="http://schemas.openxmlformats.org/officeDocument/2006/relationships/slide" Target="slides/slide16.xml"/><Relationship Id="rId39" Type="http://schemas.openxmlformats.org/officeDocument/2006/relationships/slide" Target="slides/slide17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C2EF3-51A9-D542-91AF-5422724EA014}" type="datetimeFigureOut">
              <a:rPr lang="en-US" smtClean="0"/>
              <a:t>1/8/17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6A8E7-26BB-1040-8CEC-F6AFDC01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0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57A5021-1D04-5942-BCFC-430264A0ACD4}" type="datetimeFigureOut">
              <a:rPr lang="en-US"/>
              <a:pPr>
                <a:defRPr/>
              </a:pPr>
              <a:t>1/8/17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EAC54AA-3861-DE46-9F53-BEFEE89E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84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287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812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437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498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066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1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54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55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1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47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534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8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414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856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6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6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729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048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289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3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484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935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8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5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89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89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043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9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612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830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6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347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569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4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468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80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20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1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312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34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C4DA-3B9A-954F-9C95-F7C43C846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53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19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6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6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800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6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714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196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82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1347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983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548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80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91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1C83-878D-D947-A799-ECF9369AB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844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801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3367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3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3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1329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6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0767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8040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34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314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089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6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6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295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423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20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A234B-CFAF-764D-AB51-242BB6798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71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9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6234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8776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021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24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24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781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FBD51F6-A8FA-4C42-BC43-1F60DB649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0318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EC2181-8F87-8440-9EC8-DDB98769F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8534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3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02EE989-F8BD-9D49-8816-377C02221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2242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95ACEDD-7152-3943-B7EB-060128D43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4861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88AE3C6-B4B3-9349-A66D-9F2E2C69D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9989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8B42EB-784C-C244-AC4A-CF4ABC371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20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7874-FB70-F548-BB76-4A82312E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81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A16831-71BF-2641-BBD4-0C044E37D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972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B81A705-3C54-A44B-8612-B069975FC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185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AE783D-342D-3443-A5DE-24649C4A6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64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6EB3046-A0C6-6149-8314-2F5456C27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5514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0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0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EA2B2B2-E321-7E48-8CB8-180CFB4D5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8412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0584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689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5431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4748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23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22A8-4DD0-3B48-8789-583E9C5E3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164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2334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4240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0939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7821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2386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4746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5262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8791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276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42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A2B3C-F7EC-8048-A4EC-F59FFD89E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809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3854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505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1922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413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6958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4740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4269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0443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1079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9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4C69-791F-E54A-8727-82CCCEFC5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9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569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1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8053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8000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1966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1032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5407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7539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1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1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3453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0958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50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AF27-5489-7245-88F2-F26DCB94F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987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1793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5820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1095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4165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9936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19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6945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1163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5201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CE29B-1669-C644-AD31-6141EC01B3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8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8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A952-6C5C-5A4C-945B-A9ED60A0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504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429DE-5ABB-AD48-AF8E-DEEF47DB5D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5728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54BF4-3809-5E49-91C4-7E99991DAE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5196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273CA-70A0-594C-A728-6AF781026E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5628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92552-CD46-AA40-A425-7C846D1DF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2064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FCA35-7B95-EC4B-936F-5ED6DA365C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0268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BFAD0-0FDA-0B49-8D03-D4F32CC490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1520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E3152-96A6-AA43-B2EA-35EF0AE91A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9686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58BA5-13DC-144F-83A3-42D4E17DB7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0564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353B0-86C5-B341-AD79-144C1516F9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0525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1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1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7EF79-A77B-BE42-A911-9F143A326B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9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DA32-9C95-BD48-8FBB-02E2F397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11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529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3156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2701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7316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1844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9302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6454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0215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4055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84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0BE-9506-104C-AE54-B2737AAE1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765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8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8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518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0626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4485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0700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7600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3425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0452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8428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6792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78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C476-0927-D742-A0BC-C068DDD84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98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2520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39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39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7231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7530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708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1936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8051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5518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07038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6994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75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DF34-83AF-1F46-90BF-0EA695A5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100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8398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0440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7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D3CD-1D03-2847-8224-8907E67DB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0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6771-C502-6D4A-9FEB-D3E01E628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FD78-1F8B-3E4D-9104-BA288DF2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6E39-6831-9F46-B983-9B577F76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7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1938-7ADE-9140-ADF9-7273F243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02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5B2F-8FB3-5348-A406-20639A2EB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7505-50EB-724B-8F6B-93056DE0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5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D5833-1C76-A448-8A23-420E26A8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2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FE6A8-AD0A-F443-A0AF-99682030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3BB66-DC02-0042-8CF6-DDC3C98C4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1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E41F-18AE-4046-8E0F-A1CC5E2E3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7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AB8B8-038A-3740-AA43-C3FFBBB6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39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6509-5AFF-7D47-90CA-A6085F6FE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5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8770A-2166-EC4F-BCAB-FFCCED324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0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FB6D-2AC0-F748-A8D3-2EADF0FD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74F2-1B8A-AB40-BE8E-B88C8ED9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12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F0D7-6EB9-1A40-A506-1416F85F2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7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3B56-026E-934C-8D34-7F5E77114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B8C18-0CB8-ED4D-A237-64E6A87C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52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9D53-3248-A442-8E35-5997BF24D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F58B-5CD6-8946-AA63-7C1848E1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1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5E73-4A04-ED4E-BF30-354C9E13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23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D295-DAF4-CA45-B238-B4A22CCE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9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5812-38F8-464E-8931-1DA40016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97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48CF-351C-6348-BA35-DF24A66B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1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4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1547A-30E0-C74B-B9D2-452BB45A6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7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99CE-8E44-FC41-9210-106D3F903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2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EB7B-4497-2446-87CA-AB55D196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2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646E-7049-734B-953E-82615D303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8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E4A4-9B6B-3444-87C1-29459FC3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9385-B085-8A48-96A3-FA99DD7C8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65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7EB3-CC68-3C4F-BCAB-7E1EF119A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1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2FBA-BAD1-6443-BFCE-71E3578A6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94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4DC2-7D18-A542-9536-C04B6E81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2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29BB-FFD6-A544-AC01-517A742CF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1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4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CC178-1209-1043-A94F-47CD97945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00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27E7-C32C-3646-99E7-5DAB0FF8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1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0240-A60E-914E-BE14-058B6FB8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98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4759-1ECB-3E43-A3E5-459A805B9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76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3255-ACDB-7E4F-A441-F5957896C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1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52E9-E5AC-E245-9459-C346BA0FD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3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BCB3-D159-A54E-9E68-37A3C03D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02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B3A199E-16AA-6D4C-A7D1-7314B3A17AB4}" type="datetimeFigureOut">
              <a:rPr lang="en-US"/>
              <a:pPr>
                <a:defRPr/>
              </a:pPr>
              <a:t>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4B6270F6-B89F-2D41-BEBC-B46FA1731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089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58109A9-1826-F145-8716-C560A2E32A74}" type="datetimeFigureOut">
              <a:rPr lang="en-US"/>
              <a:pPr>
                <a:defRPr/>
              </a:pPr>
              <a:t>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3CC68A7-13BB-B145-8EAB-F079FFBC7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757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9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8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41D76D4-F8CD-9243-98B0-11BACA8E1B8A}" type="datetimeFigureOut">
              <a:rPr lang="en-US"/>
              <a:pPr>
                <a:defRPr/>
              </a:pPr>
              <a:t>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D7C905-03A3-0B4C-9D8E-5DD806F23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7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2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08DA6EE-7EF8-BA4A-B4BE-4A51DF0D51F0}" type="datetimeFigureOut">
              <a:rPr lang="en-US"/>
              <a:pPr>
                <a:defRPr/>
              </a:pPr>
              <a:t>1/8/17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5C4159C-CB67-404A-9D25-CCC01053F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5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341A615-15A5-2C49-9B6F-B1E73BC1F607}" type="datetimeFigureOut">
              <a:rPr lang="en-US"/>
              <a:pPr>
                <a:defRPr/>
              </a:pPr>
              <a:t>1/8/17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049ED95-A852-A448-8467-0A317BB3D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447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AC5DBA2-400B-3D4B-99C6-6BD499C5F13A}" type="datetimeFigureOut">
              <a:rPr lang="en-US"/>
              <a:pPr>
                <a:defRPr/>
              </a:pPr>
              <a:t>1/8/17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C13D731-F395-5445-9E76-EBCA1976A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88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9E5ABDA-87C4-C148-8724-2175BAB07E4F}" type="datetimeFigureOut">
              <a:rPr lang="en-US"/>
              <a:pPr>
                <a:defRPr/>
              </a:pPr>
              <a:t>1/8/17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7573D23-25CD-D44C-B233-3099EEB36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528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333FDDA-DC2D-EF4B-A40E-0B665A6D1DB0}" type="datetimeFigureOut">
              <a:rPr lang="en-US"/>
              <a:pPr>
                <a:defRPr/>
              </a:pPr>
              <a:t>1/8/17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07F3291-4405-D945-847E-8823547F3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347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8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DE71AA5-8F20-3E4A-B07D-7C95AF70636A}" type="datetimeFigureOut">
              <a:rPr lang="en-US"/>
              <a:pPr>
                <a:defRPr/>
              </a:pPr>
              <a:t>1/8/17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8DC3DCF6-DE91-5D41-91D1-1AF97879F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15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BB7B94E-B006-DD4B-BF83-C7A187D75E1C}" type="datetimeFigureOut">
              <a:rPr lang="en-US"/>
              <a:pPr>
                <a:defRPr/>
              </a:pPr>
              <a:t>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4E36E2-0CBF-A84E-A943-90E08177E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22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9F18B96-EB01-474A-B2ED-43DCF31E7968}" type="datetimeFigureOut">
              <a:rPr lang="en-US"/>
              <a:pPr>
                <a:defRPr/>
              </a:pPr>
              <a:t>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3A12576-882A-FA45-B706-AAE67D97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065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A914D5-9335-C540-B952-B01A893A7216}" type="datetimeFigureOut">
              <a:rPr lang="en-US"/>
              <a:pPr>
                <a:defRPr/>
              </a:pPr>
              <a:t>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3362DA3F-8E88-E64B-A469-4A2A38558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983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C8556B70-4FAF-664F-ADA0-A254032F2B89}" type="datetimeFigureOut">
              <a:rPr lang="en-US"/>
              <a:pPr>
                <a:defRPr/>
              </a:pPr>
              <a:t>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7E17587-1BB1-B24D-9FA8-96D496052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53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9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8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2AF4A68-2F96-3247-BD1E-61E4580C719E}" type="datetimeFigureOut">
              <a:rPr lang="en-US"/>
              <a:pPr>
                <a:defRPr/>
              </a:pPr>
              <a:t>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02F0A-0CAB-5746-B86D-A53A3AFF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402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9701B122-CFBB-8B43-B6C5-1169CB822042}" type="datetimeFigureOut">
              <a:rPr lang="en-US"/>
              <a:pPr>
                <a:defRPr/>
              </a:pPr>
              <a:t>1/8/17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45F07-EAA9-414B-840C-3ADB8A5E1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45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67A68B9-06EB-654A-83A0-24A340099D3A}" type="datetimeFigureOut">
              <a:rPr lang="en-US"/>
              <a:pPr>
                <a:defRPr/>
              </a:pPr>
              <a:t>1/8/17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97D3BD3-A4B5-F043-8BED-DCC27EFAD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079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A935E69-3F77-7B4E-B708-4C18F8FC1EEA}" type="datetimeFigureOut">
              <a:rPr lang="en-US"/>
              <a:pPr>
                <a:defRPr/>
              </a:pPr>
              <a:t>1/8/17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8086E5B-CC65-8A45-BE41-FD87F3E95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80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61DA29F-E201-E34B-9BA4-9587347F3050}" type="datetimeFigureOut">
              <a:rPr lang="en-US"/>
              <a:pPr>
                <a:defRPr/>
              </a:pPr>
              <a:t>1/8/17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ED9253-14F8-5442-83EC-8128A223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036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EE8D812-8FE9-B447-8B3F-65D4E386D77D}" type="datetimeFigureOut">
              <a:rPr lang="en-US"/>
              <a:pPr>
                <a:defRPr/>
              </a:pPr>
              <a:t>1/8/17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FD4B2199-5CD5-6A41-9976-34D977D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51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8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D320BBA-E797-F149-A19F-E9078B454C43}" type="datetimeFigureOut">
              <a:rPr lang="en-US"/>
              <a:pPr>
                <a:defRPr/>
              </a:pPr>
              <a:t>1/8/17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F34572-B444-E94F-88D4-22E944234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5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310831-5085-234C-88F6-5F2720C372A4}" type="datetimeFigureOut">
              <a:rPr lang="en-US"/>
              <a:pPr>
                <a:defRPr/>
              </a:pPr>
              <a:t>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DCE6A79A-CD17-6648-B195-7A11E975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734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03DB152-ADAF-184E-A76F-4318D56670B7}" type="datetimeFigureOut">
              <a:rPr lang="en-US"/>
              <a:pPr>
                <a:defRPr/>
              </a:pPr>
              <a:t>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6937EF6-DCFF-3045-AE9F-D9B8298B9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254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04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98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51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66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130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648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84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79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891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62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09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09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27.xml"/><Relationship Id="rId8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5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5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7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7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7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7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46F5D3D-B0CF-4E45-88BF-B1E3A3E03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4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5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0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5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4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pPr eaLnBrk="1" hangingPunct="1"/>
            <a:fld id="{1B2604A5-7475-DF4F-85D2-55C0C9F5D2A1}" type="slidenum">
              <a:rPr lang="en-US" smtClean="0">
                <a:solidFill>
                  <a:srgbClr val="000000"/>
                </a:solidFill>
                <a:cs typeface="Arial" charset="0"/>
              </a:rPr>
              <a:pPr eaLnBrk="1" hangingPunct="1"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4E3E3C-E897-B04D-AF87-735BB080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7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4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3" r:id="rId2"/>
    <p:sldLayoutId id="2147484354" r:id="rId3"/>
    <p:sldLayoutId id="2147484355" r:id="rId4"/>
    <p:sldLayoutId id="2147484356" r:id="rId5"/>
    <p:sldLayoutId id="2147484357" r:id="rId6"/>
    <p:sldLayoutId id="2147484358" r:id="rId7"/>
    <p:sldLayoutId id="2147484359" r:id="rId8"/>
    <p:sldLayoutId id="2147484360" r:id="rId9"/>
    <p:sldLayoutId id="2147484361" r:id="rId10"/>
    <p:sldLayoutId id="21474843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7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6CCCCD-C491-384F-B820-A2BF4D9F0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1AEF10-F721-8341-99FD-89BE2F8C0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6131A-C149-904B-812F-9DCA145CC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FB35D9-066B-4D4C-8F05-D861FBE7D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291F1F6-CC07-B840-8DC6-6F9EE8958472}" type="datetimeFigureOut">
              <a:rPr lang="en-US"/>
              <a:pPr>
                <a:defRPr/>
              </a:pPr>
              <a:t>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7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4CEAEBB-4AEF-4E41-A958-2B820145B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2CD2A858-E964-704C-8FE2-D4CF7743C7A1}" type="datetimeFigureOut">
              <a:rPr lang="en-US"/>
              <a:pPr>
                <a:defRPr/>
              </a:pPr>
              <a:t>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7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68A4C77-B6FC-4C4D-9EBE-9935774C0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11658600" cy="528435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WHAT ARE THE REAL LESSONS </a:t>
            </a:r>
            <a:r>
              <a:rPr lang="en-US" sz="3200" b="1" spc="-60" dirty="0" smtClean="0">
                <a:latin typeface="Candara" charset="0"/>
                <a:ea typeface="MS PGothic" charset="0"/>
                <a:cs typeface="Arial" charset="0"/>
              </a:rPr>
              <a:t>OF DAVID AND GOLIATH’S STORY?</a:t>
            </a:r>
            <a:endParaRPr lang="en-US" sz="3200" b="1" spc="-60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0"/>
            <a:ext cx="11767651" cy="5807659"/>
          </a:xfrm>
        </p:spPr>
        <p:txBody>
          <a:bodyPr/>
          <a:lstStyle/>
          <a:p>
            <a:pPr marL="454025" indent="-454025">
              <a:spcBef>
                <a:spcPct val="0"/>
              </a:spcBef>
              <a:buNone/>
            </a:pPr>
            <a:r>
              <a:rPr lang="en-US" sz="2800" b="1" spc="-10" dirty="0">
                <a:latin typeface="Candara" charset="0"/>
                <a:ea typeface="ＭＳ Ｐゴシック" charset="0"/>
                <a:cs typeface="MS PGothic" charset="0"/>
              </a:rPr>
              <a:t>2</a:t>
            </a:r>
            <a:r>
              <a:rPr lang="en-US" sz="2800" b="1" spc="-10" dirty="0" smtClean="0">
                <a:latin typeface="Candara" charset="0"/>
                <a:ea typeface="ＭＳ Ｐゴシック" charset="0"/>
                <a:cs typeface="MS PGothic" charset="0"/>
              </a:rPr>
              <a:t>)  The </a:t>
            </a:r>
            <a:r>
              <a:rPr lang="en-US" sz="2800" b="1" spc="-10" dirty="0">
                <a:latin typeface="Candara" charset="0"/>
                <a:ea typeface="ＭＳ Ｐゴシック" charset="0"/>
                <a:cs typeface="MS PGothic" charset="0"/>
              </a:rPr>
              <a:t>real lessons are about </a:t>
            </a:r>
            <a:r>
              <a:rPr lang="en-US" sz="2800" b="1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how David’s victory over Goliath is </a:t>
            </a:r>
            <a:r>
              <a:rPr lang="en-US" sz="2800" b="1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NOT in </a:t>
            </a:r>
            <a:r>
              <a:rPr lang="en-US" sz="2800" b="1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spite of his </a:t>
            </a:r>
            <a:r>
              <a:rPr lang="en-US" sz="2800" b="1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weaknesses </a:t>
            </a:r>
            <a:r>
              <a:rPr lang="en-US" sz="2800" b="1" spc="-10" dirty="0">
                <a:latin typeface="Candara" charset="0"/>
                <a:ea typeface="ＭＳ Ｐゴシック" charset="0"/>
                <a:cs typeface="MS PGothic" charset="0"/>
              </a:rPr>
              <a:t>but because of it.</a:t>
            </a:r>
            <a:r>
              <a:rPr lang="en-US" sz="2800" b="1" spc="-10" dirty="0" smtClean="0">
                <a:latin typeface="Candara" charset="0"/>
                <a:ea typeface="ＭＳ Ｐゴシック" charset="0"/>
                <a:cs typeface="MS PGothic" charset="0"/>
              </a:rPr>
              <a:t> </a:t>
            </a:r>
            <a:endParaRPr lang="en-US" sz="2800" b="1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455613" lvl="2" indent="0" defTabSz="385763">
              <a:spcBef>
                <a:spcPts val="0"/>
              </a:spcBef>
              <a:buNone/>
              <a:defRPr/>
            </a:pPr>
            <a:endParaRPr lang="en-US" sz="800" b="1" kern="1200" dirty="0" smtClean="0">
              <a:latin typeface="Candara" charset="0"/>
              <a:ea typeface="ＭＳ Ｐゴシック" charset="0"/>
              <a:cs typeface="Candara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2600" i="1" spc="-10" baseline="30000" dirty="0" smtClean="0">
                <a:latin typeface="Candara" charset="0"/>
                <a:ea typeface="ＭＳ Ｐゴシック" charset="0"/>
                <a:cs typeface="MS PGothic" charset="0"/>
              </a:rPr>
              <a:t>41</a:t>
            </a: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 And the Philistine moved forward and came near to David, </a:t>
            </a:r>
            <a:b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with his shield-bearer in front of him. </a:t>
            </a:r>
            <a:r>
              <a:rPr lang="en-US" sz="2600" i="1" spc="-10" baseline="30000" dirty="0">
                <a:latin typeface="Candara" charset="0"/>
                <a:ea typeface="ＭＳ Ｐゴシック" charset="0"/>
                <a:cs typeface="MS PGothic" charset="0"/>
              </a:rPr>
              <a:t>42</a:t>
            </a: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 And when the Philistine</a:t>
            </a:r>
            <a:b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 looked and saw David, he disdained him, for he was but a youth, </a:t>
            </a:r>
            <a:b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ruddy and handsome in appearance</a:t>
            </a:r>
            <a:r>
              <a:rPr lang="en-US" sz="2600" i="1" spc="-10" dirty="0" smtClean="0">
                <a:latin typeface="Candara" charset="0"/>
                <a:ea typeface="ＭＳ Ｐゴシック" charset="0"/>
                <a:cs typeface="MS PGothic" charset="0"/>
              </a:rPr>
              <a:t>. </a:t>
            </a:r>
            <a:r>
              <a:rPr lang="en-US" sz="2600" i="1" spc="-10" baseline="30000" dirty="0" smtClean="0">
                <a:latin typeface="Candara" charset="0"/>
                <a:ea typeface="ＭＳ Ｐゴシック" charset="0"/>
                <a:cs typeface="MS PGothic" charset="0"/>
              </a:rPr>
              <a:t>43</a:t>
            </a: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 And the Philistine said to David,</a:t>
            </a:r>
            <a:b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 “Am I a dog, that you come to me with sticks?” And the Philistine cursed</a:t>
            </a:r>
            <a:b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 David by his gods. </a:t>
            </a:r>
            <a:r>
              <a:rPr lang="en-US" sz="2600" i="1" spc="-10" baseline="30000" dirty="0">
                <a:latin typeface="Candara" charset="0"/>
                <a:ea typeface="ＭＳ Ｐゴシック" charset="0"/>
                <a:cs typeface="MS PGothic" charset="0"/>
              </a:rPr>
              <a:t>44</a:t>
            </a: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 The Philistine said to David, “Come to me, and I will give </a:t>
            </a:r>
            <a:b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your flesh to the birds of the air and to the beasts of the field.” (vs. 38-44)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sz="800" i="1" kern="1200" dirty="0">
              <a:solidFill>
                <a:srgbClr val="000000"/>
              </a:solidFill>
              <a:latin typeface="Candara"/>
              <a:ea typeface="ＭＳ Ｐゴシック" charset="0"/>
              <a:cs typeface="Candara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Second, we need to see that God’s way is different from the world’s way.</a:t>
            </a:r>
            <a:endParaRPr lang="en-US" sz="2600" b="1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In fighting God’s enemies, it is crucial not to fight on the world’s way—our seemingly weak weapons are actually deadly and powerful in God’s way. </a:t>
            </a:r>
            <a:endParaRPr lang="en-US" sz="2600" b="1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Hence, we must reevaluate our strategy and weapons for battles (Eph. 6).</a:t>
            </a:r>
            <a:endParaRPr lang="en-US" sz="2600" b="1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400" i="1" kern="1200" dirty="0">
              <a:solidFill>
                <a:srgbClr val="000000"/>
              </a:solidFill>
              <a:latin typeface="Candara"/>
              <a:ea typeface="ＭＳ Ｐゴシック" charset="0"/>
              <a:cs typeface="Candara"/>
            </a:endParaRPr>
          </a:p>
          <a:p>
            <a:pPr marL="458788" indent="-458788">
              <a:spcBef>
                <a:spcPct val="0"/>
              </a:spcBef>
            </a:pPr>
            <a:endParaRPr lang="en-US" sz="2800" b="1" spc="-10" dirty="0">
              <a:latin typeface="Candara" charset="0"/>
              <a:ea typeface="ＭＳ Ｐゴシック" charset="0"/>
              <a:cs typeface="MS P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4264" y="-1432057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0"/>
            <a:ext cx="11982765" cy="4545694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3000" b="1" i="1" baseline="30000" dirty="0" smtClean="0">
                <a:latin typeface="Candara"/>
                <a:cs typeface="Candara"/>
              </a:rPr>
              <a:t>4</a:t>
            </a:r>
            <a:r>
              <a:rPr lang="en-US" sz="3000" b="1" i="1" dirty="0">
                <a:latin typeface="Candara"/>
                <a:cs typeface="Candara"/>
              </a:rPr>
              <a:t> For everyone who has been born of </a:t>
            </a:r>
            <a:r>
              <a:rPr lang="en-US" sz="3000" b="1" i="1" dirty="0" smtClean="0">
                <a:latin typeface="Candara"/>
                <a:cs typeface="Candara"/>
              </a:rPr>
              <a:t>God</a:t>
            </a:r>
            <a:br>
              <a:rPr lang="en-US" sz="3000" b="1" i="1" dirty="0" smtClean="0">
                <a:latin typeface="Candara"/>
                <a:cs typeface="Candara"/>
              </a:rPr>
            </a:br>
            <a:r>
              <a:rPr lang="en-US" sz="3000" b="1" i="1" dirty="0" smtClean="0">
                <a:latin typeface="Candara"/>
                <a:cs typeface="Candara"/>
              </a:rPr>
              <a:t> </a:t>
            </a:r>
            <a:r>
              <a:rPr lang="en-US" sz="3000" b="1" i="1" dirty="0">
                <a:latin typeface="Candara"/>
                <a:cs typeface="Candara"/>
              </a:rPr>
              <a:t>overcomes </a:t>
            </a:r>
            <a:r>
              <a:rPr lang="en-US" sz="3000" b="1" i="1" dirty="0" smtClean="0">
                <a:latin typeface="Candara"/>
                <a:cs typeface="Candara"/>
              </a:rPr>
              <a:t>the </a:t>
            </a:r>
            <a:r>
              <a:rPr lang="en-US" sz="3000" b="1" i="1" dirty="0">
                <a:latin typeface="Candara"/>
                <a:cs typeface="Candara"/>
              </a:rPr>
              <a:t>world. And this is the victory </a:t>
            </a:r>
            <a:r>
              <a:rPr lang="en-US" sz="3000" b="1" i="1" dirty="0" smtClean="0">
                <a:latin typeface="Candara"/>
                <a:cs typeface="Candara"/>
              </a:rPr>
              <a:t/>
            </a:r>
            <a:br>
              <a:rPr lang="en-US" sz="3000" b="1" i="1" dirty="0" smtClean="0">
                <a:latin typeface="Candara"/>
                <a:cs typeface="Candara"/>
              </a:rPr>
            </a:br>
            <a:r>
              <a:rPr lang="en-US" sz="3000" b="1" i="1" dirty="0" smtClean="0">
                <a:latin typeface="Candara"/>
                <a:cs typeface="Candara"/>
              </a:rPr>
              <a:t>that </a:t>
            </a:r>
            <a:r>
              <a:rPr lang="en-US" sz="3000" b="1" i="1" dirty="0">
                <a:latin typeface="Candara"/>
                <a:cs typeface="Candara"/>
              </a:rPr>
              <a:t>has </a:t>
            </a:r>
            <a:r>
              <a:rPr lang="en-US" sz="3000" b="1" i="1" dirty="0" smtClean="0">
                <a:latin typeface="Candara"/>
                <a:cs typeface="Candara"/>
              </a:rPr>
              <a:t>overcome </a:t>
            </a:r>
            <a:r>
              <a:rPr lang="en-US" sz="3000" b="1" i="1" dirty="0">
                <a:latin typeface="Candara"/>
                <a:cs typeface="Candara"/>
              </a:rPr>
              <a:t>the world—our faith.</a:t>
            </a:r>
            <a:br>
              <a:rPr lang="en-US" sz="3000" b="1" i="1" dirty="0">
                <a:latin typeface="Candara"/>
                <a:cs typeface="Candara"/>
              </a:rPr>
            </a:br>
            <a:r>
              <a:rPr lang="en-US" sz="3000" b="1" i="1" dirty="0">
                <a:latin typeface="Candara"/>
                <a:cs typeface="Candara"/>
              </a:rPr>
              <a:t>1 John 5:4</a:t>
            </a:r>
          </a:p>
        </p:txBody>
      </p:sp>
    </p:spTree>
    <p:extLst>
      <p:ext uri="{BB962C8B-B14F-4D97-AF65-F5344CB8AC3E}">
        <p14:creationId xmlns:p14="http://schemas.microsoft.com/office/powerpoint/2010/main" val="109811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11658600" cy="528435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WHAT ARE THE REAL LESSONS </a:t>
            </a:r>
            <a:r>
              <a:rPr lang="en-US" sz="3200" b="1" spc="-60" dirty="0" smtClean="0">
                <a:latin typeface="Candara" charset="0"/>
                <a:ea typeface="MS PGothic" charset="0"/>
                <a:cs typeface="Arial" charset="0"/>
              </a:rPr>
              <a:t>OF DAVID AND GOLIATH’S STORY?</a:t>
            </a:r>
            <a:endParaRPr lang="en-US" sz="3200" b="1" spc="-60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0"/>
            <a:ext cx="11767651" cy="5807659"/>
          </a:xfrm>
        </p:spPr>
        <p:txBody>
          <a:bodyPr/>
          <a:lstStyle/>
          <a:p>
            <a:pPr marL="454025" indent="-454025">
              <a:spcBef>
                <a:spcPct val="0"/>
              </a:spcBef>
              <a:buNone/>
            </a:pPr>
            <a:r>
              <a:rPr lang="en-US" sz="2800" b="1" spc="-10" dirty="0">
                <a:latin typeface="Candara" charset="0"/>
                <a:ea typeface="ＭＳ Ｐゴシック" charset="0"/>
                <a:cs typeface="MS PGothic" charset="0"/>
              </a:rPr>
              <a:t>3</a:t>
            </a:r>
            <a:r>
              <a:rPr lang="en-US" sz="2800" b="1" spc="-10" dirty="0" smtClean="0">
                <a:latin typeface="Candara" charset="0"/>
                <a:ea typeface="ＭＳ Ｐゴシック" charset="0"/>
                <a:cs typeface="MS PGothic" charset="0"/>
              </a:rPr>
              <a:t>)  The </a:t>
            </a:r>
            <a:r>
              <a:rPr lang="en-US" sz="2800" b="1" spc="-10" dirty="0">
                <a:latin typeface="Candara" charset="0"/>
                <a:ea typeface="ＭＳ Ｐゴシック" charset="0"/>
                <a:cs typeface="MS PGothic" charset="0"/>
              </a:rPr>
              <a:t>real lessons are about </a:t>
            </a:r>
            <a:r>
              <a:rPr lang="en-US" sz="2800" b="1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primarily NOT about us but about CHRIST as our Victor </a:t>
            </a:r>
            <a:r>
              <a:rPr lang="en-US" sz="2800" b="1" spc="-10" dirty="0">
                <a:latin typeface="Candara" charset="0"/>
                <a:ea typeface="ＭＳ Ｐゴシック" charset="0"/>
                <a:cs typeface="MS PGothic" charset="0"/>
              </a:rPr>
              <a:t>against Satan and </a:t>
            </a:r>
            <a:r>
              <a:rPr lang="en-US" sz="2800" b="1" spc="-10" dirty="0" smtClean="0">
                <a:latin typeface="Candara" charset="0"/>
                <a:ea typeface="ＭＳ Ｐゴシック" charset="0"/>
                <a:cs typeface="MS PGothic" charset="0"/>
              </a:rPr>
              <a:t>his world. </a:t>
            </a:r>
            <a:endParaRPr lang="en-US" sz="2800" b="1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455613" lvl="2" indent="0" defTabSz="385763">
              <a:spcBef>
                <a:spcPts val="0"/>
              </a:spcBef>
              <a:buNone/>
              <a:defRPr/>
            </a:pPr>
            <a:endParaRPr lang="en-US" sz="800" b="1" kern="1200" dirty="0" smtClean="0">
              <a:latin typeface="Candara" charset="0"/>
              <a:ea typeface="ＭＳ Ｐゴシック" charset="0"/>
              <a:cs typeface="Candara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2600" i="1" spc="-10" baseline="30000" dirty="0" smtClean="0">
                <a:latin typeface="Candara" charset="0"/>
                <a:ea typeface="ＭＳ Ｐゴシック" charset="0"/>
                <a:cs typeface="MS PGothic" charset="0"/>
              </a:rPr>
              <a:t>45</a:t>
            </a: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 Then David said to the Philistine, “You come to me with a sword</a:t>
            </a:r>
            <a:b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 and with a spear and with a javelin, but I come to you in the name </a:t>
            </a:r>
            <a:b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of the LORD of hosts, the God of the armies of Israel, whom you have </a:t>
            </a:r>
            <a:b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defied. </a:t>
            </a:r>
            <a:r>
              <a:rPr lang="en-US" sz="2600" i="1" spc="-10" baseline="30000" dirty="0">
                <a:latin typeface="Candara" charset="0"/>
                <a:ea typeface="ＭＳ Ｐゴシック" charset="0"/>
                <a:cs typeface="MS PGothic" charset="0"/>
              </a:rPr>
              <a:t>46</a:t>
            </a: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 This day the LORD will deliver you into my hand, and I will strike </a:t>
            </a:r>
            <a:b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you down and cut off your head. And I will give the dead bodies of the host </a:t>
            </a:r>
            <a:b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of the Philistines this day to the birds of the air and to the wild beasts of the </a:t>
            </a:r>
            <a:b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earth, that all the earth may know that there is a God in Israel, </a:t>
            </a:r>
            <a:r>
              <a:rPr lang="en-US" sz="2600" i="1" spc="-10" baseline="30000" dirty="0">
                <a:latin typeface="Candara" charset="0"/>
                <a:ea typeface="ＭＳ Ｐゴシック" charset="0"/>
                <a:cs typeface="MS PGothic" charset="0"/>
              </a:rPr>
              <a:t>47</a:t>
            </a: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 and that</a:t>
            </a:r>
            <a:b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 all this assembly may know that the LORD saves not with sword and </a:t>
            </a:r>
            <a:b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spear. For the battle is the LORD's, and he will give you into our hand</a:t>
            </a:r>
            <a:r>
              <a:rPr lang="en-US" sz="2600" i="1" spc="-10" dirty="0" smtClean="0">
                <a:latin typeface="Candara" charset="0"/>
                <a:ea typeface="ＭＳ Ｐゴシック" charset="0"/>
                <a:cs typeface="MS PGothic" charset="0"/>
              </a:rPr>
              <a:t>.”</a:t>
            </a:r>
            <a:endParaRPr lang="en-US" sz="2800" b="1" spc="-10" dirty="0">
              <a:latin typeface="Candara" charset="0"/>
              <a:ea typeface="ＭＳ Ｐゴシック" charset="0"/>
              <a:cs typeface="MS P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4264" y="-1432057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62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11658600" cy="528435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WHAT ARE THE REAL LESSONS </a:t>
            </a:r>
            <a:r>
              <a:rPr lang="en-US" sz="3200" b="1" spc="-60" dirty="0" smtClean="0">
                <a:latin typeface="Candara" charset="0"/>
                <a:ea typeface="MS PGothic" charset="0"/>
                <a:cs typeface="Arial" charset="0"/>
              </a:rPr>
              <a:t>OF DAVID AND GOLIATH’S STORY?</a:t>
            </a:r>
            <a:endParaRPr lang="en-US" sz="3200" b="1" spc="-60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0"/>
            <a:ext cx="11767651" cy="5807659"/>
          </a:xfrm>
        </p:spPr>
        <p:txBody>
          <a:bodyPr/>
          <a:lstStyle/>
          <a:p>
            <a:pPr marL="454025" indent="-454025">
              <a:spcBef>
                <a:spcPct val="0"/>
              </a:spcBef>
              <a:buNone/>
            </a:pPr>
            <a:r>
              <a:rPr lang="en-US" sz="2800" b="1" spc="-10" dirty="0">
                <a:latin typeface="Candara" charset="0"/>
                <a:ea typeface="ＭＳ Ｐゴシック" charset="0"/>
                <a:cs typeface="MS PGothic" charset="0"/>
              </a:rPr>
              <a:t>3</a:t>
            </a:r>
            <a:r>
              <a:rPr lang="en-US" sz="2800" b="1" spc="-10" dirty="0" smtClean="0">
                <a:latin typeface="Candara" charset="0"/>
                <a:ea typeface="ＭＳ Ｐゴシック" charset="0"/>
                <a:cs typeface="MS PGothic" charset="0"/>
              </a:rPr>
              <a:t>)  The </a:t>
            </a:r>
            <a:r>
              <a:rPr lang="en-US" sz="2800" b="1" spc="-10" dirty="0">
                <a:latin typeface="Candara" charset="0"/>
                <a:ea typeface="ＭＳ Ｐゴシック" charset="0"/>
                <a:cs typeface="MS PGothic" charset="0"/>
              </a:rPr>
              <a:t>real lessons are about </a:t>
            </a:r>
            <a:r>
              <a:rPr lang="en-US" sz="2800" b="1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primarily NOT about us but about CHRIST as our Victor </a:t>
            </a:r>
            <a:r>
              <a:rPr lang="en-US" sz="2800" b="1" spc="-10" dirty="0">
                <a:latin typeface="Candara" charset="0"/>
                <a:ea typeface="ＭＳ Ｐゴシック" charset="0"/>
                <a:cs typeface="MS PGothic" charset="0"/>
              </a:rPr>
              <a:t>against Satan and </a:t>
            </a:r>
            <a:r>
              <a:rPr lang="en-US" sz="2800" b="1" spc="-10" dirty="0" smtClean="0">
                <a:latin typeface="Candara" charset="0"/>
                <a:ea typeface="ＭＳ Ｐゴシック" charset="0"/>
                <a:cs typeface="MS PGothic" charset="0"/>
              </a:rPr>
              <a:t>his world. </a:t>
            </a:r>
            <a:endParaRPr lang="en-US" sz="2800" b="1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455613" lvl="2" indent="0" defTabSz="385763">
              <a:spcBef>
                <a:spcPts val="0"/>
              </a:spcBef>
              <a:buNone/>
              <a:defRPr/>
            </a:pPr>
            <a:endParaRPr lang="en-US" sz="800" b="1" kern="1200" dirty="0" smtClean="0">
              <a:latin typeface="Candara" charset="0"/>
              <a:ea typeface="ＭＳ Ｐゴシック" charset="0"/>
              <a:cs typeface="Candara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2600" i="1" spc="-10" baseline="30000" dirty="0" smtClean="0">
                <a:latin typeface="Candara" charset="0"/>
                <a:ea typeface="ＭＳ Ｐゴシック" charset="0"/>
                <a:cs typeface="MS PGothic" charset="0"/>
              </a:rPr>
              <a:t>48</a:t>
            </a: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 When the Philistine arose and came and drew near to meet David, </a:t>
            </a:r>
            <a:b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David ran quickly toward the battle line to meet the Philistine. </a:t>
            </a:r>
            <a:r>
              <a:rPr lang="en-US" sz="2600" i="1" spc="-10" baseline="30000" dirty="0">
                <a:latin typeface="Candara" charset="0"/>
                <a:ea typeface="ＭＳ Ｐゴシック" charset="0"/>
                <a:cs typeface="MS PGothic" charset="0"/>
              </a:rPr>
              <a:t>49</a:t>
            </a: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 And </a:t>
            </a:r>
            <a:b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David put his hand in his bag and took out a stone and slung it and </a:t>
            </a:r>
            <a:b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struck the Philistine on his forehead. The stone sank into his</a:t>
            </a:r>
            <a:b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 forehead, and he fell on his face to the ground. (vs. 45-49)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sz="800" i="1" kern="1200" dirty="0" smtClean="0">
              <a:solidFill>
                <a:srgbClr val="000000"/>
              </a:solidFill>
              <a:latin typeface="Candara"/>
              <a:ea typeface="ＭＳ Ｐゴシック" charset="0"/>
              <a:cs typeface="Candara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Third, the most important lesson is to see that David is a picture of Christ, our Champion who substitutes our place and imputes his victory on us.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In light of this, our goal in defeating Goliath is not overcoming our personal giant problems but to keep the faith for the honor and glory of God.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Hence, we may NOT always overcome personal problems (e.g., an incurable disease) but we CAN keep the faith and honor God’s holy name!</a:t>
            </a:r>
            <a:endParaRPr lang="en-US" sz="2400" i="1" kern="1200" dirty="0" smtClean="0">
              <a:solidFill>
                <a:srgbClr val="000000"/>
              </a:solidFill>
              <a:latin typeface="Candara"/>
              <a:ea typeface="ＭＳ Ｐゴシック" charset="0"/>
              <a:cs typeface="Candara"/>
            </a:endParaRPr>
          </a:p>
          <a:p>
            <a:pPr marL="458788" indent="-458788">
              <a:spcBef>
                <a:spcPct val="0"/>
              </a:spcBef>
            </a:pPr>
            <a:endParaRPr lang="en-US" sz="2800" b="1" spc="-10" dirty="0">
              <a:latin typeface="Candara" charset="0"/>
              <a:ea typeface="ＭＳ Ｐゴシック" charset="0"/>
              <a:cs typeface="MS P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4264" y="-1432057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1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346842"/>
            <a:ext cx="11430001" cy="635875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800000"/>
                </a:solidFill>
                <a:latin typeface="Candara" charset="0"/>
                <a:cs typeface="Arial" charset="0"/>
              </a:rPr>
              <a:t>Seeing Jesus in the Story of David and Goliath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b="1" dirty="0" smtClean="0">
                <a:latin typeface="Candara"/>
                <a:cs typeface="Candara"/>
              </a:rPr>
              <a:t>There </a:t>
            </a:r>
            <a:r>
              <a:rPr lang="en-US" sz="2400" b="1" dirty="0">
                <a:latin typeface="Candara"/>
                <a:cs typeface="Candara"/>
              </a:rPr>
              <a:t>is, in the end, only two ways to read the Bible: is it basically about me or basically about Jesus? In other words, is it basically about what I must do, or basically about what he has done? If I read David and Goliath as basically giving me an example, then the story is really about me. I must summons up the faith and courage to fight the giants in my life. But if I read David and Goliath as basically showing me salvation through Jesus, then the story is really about him. Until I see that Jesus fought the real giants (sin, law, death) for me, I will never have the courage to be able to fight ordinary giants in life (suffering, disappointment, failure, criticism, hardship</a:t>
            </a:r>
            <a:r>
              <a:rPr lang="en-US" sz="2400" b="1" dirty="0" smtClean="0">
                <a:latin typeface="Candara"/>
                <a:cs typeface="Candara"/>
              </a:rPr>
              <a:t>). For </a:t>
            </a:r>
            <a:r>
              <a:rPr lang="en-US" sz="2400" b="1" dirty="0">
                <a:latin typeface="Candara"/>
                <a:cs typeface="Candara"/>
              </a:rPr>
              <a:t>example how can I ever fight the “giant” of failure, unless I have a deep security that God will not abandon me? If I see David as my example, the story will never help me fight the failure/giant. But if I see David/Jesus as my substitute, whose victory is imputed to me, then I can stand before the failure/giant. As another example, how can I ever fight the “giant” of persecution or criticism? Unless I can see him forgiving me on the cross, I won’t be able to forgive others. Unless I see him as forgiving me for falling asleep on him (Matt. 27:45) I won’t be able to stay awake for him</a:t>
            </a:r>
            <a:r>
              <a:rPr lang="en-US" sz="2400" b="1" dirty="0" smtClean="0">
                <a:latin typeface="Candara"/>
                <a:cs typeface="Candara"/>
              </a:rPr>
              <a:t>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400" b="1" dirty="0" smtClean="0">
                <a:latin typeface="Candara"/>
                <a:cs typeface="Candara"/>
              </a:rPr>
              <a:t>— </a:t>
            </a:r>
            <a:r>
              <a:rPr lang="en-US" sz="2400" b="1" dirty="0">
                <a:latin typeface="Candara"/>
                <a:cs typeface="Candara"/>
              </a:rPr>
              <a:t>Timothy J. Keller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600" b="1" dirty="0">
                <a:latin typeface="Candara"/>
                <a:cs typeface="Candara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0256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12115800" cy="533400"/>
          </a:xfrm>
        </p:spPr>
        <p:txBody>
          <a:bodyPr/>
          <a:lstStyle/>
          <a:p>
            <a:r>
              <a:rPr lang="en-US" sz="2950" b="1" dirty="0" smtClean="0">
                <a:latin typeface="Candara" charset="0"/>
                <a:cs typeface="MS PGothic" charset="0"/>
              </a:rPr>
              <a:t>HOW CAN APPLY THE LESSONS FROM THE STORY DAVID AND GOLIATH?</a:t>
            </a:r>
            <a:endParaRPr lang="en-US" sz="2950" b="1" dirty="0">
              <a:latin typeface="Candara" charset="0"/>
              <a:cs typeface="MS PGothic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59" y="1219200"/>
            <a:ext cx="11734761" cy="5579204"/>
          </a:xfrm>
        </p:spPr>
        <p:txBody>
          <a:bodyPr/>
          <a:lstStyle/>
          <a:p>
            <a:pPr marL="454025" indent="-454025">
              <a:spcBef>
                <a:spcPts val="0"/>
              </a:spcBef>
              <a:buNone/>
            </a:pPr>
            <a:r>
              <a:rPr lang="en-US" sz="2800" b="1" dirty="0" smtClean="0">
                <a:latin typeface="Candara" charset="0"/>
                <a:cs typeface="MS PGothic" charset="0"/>
              </a:rPr>
              <a:t>1)   We </a:t>
            </a:r>
            <a:r>
              <a:rPr lang="en-US" sz="2800" b="1" dirty="0">
                <a:latin typeface="Candara" charset="0"/>
                <a:cs typeface="MS PGothic" charset="0"/>
              </a:rPr>
              <a:t>are </a:t>
            </a:r>
            <a:r>
              <a:rPr lang="en-US" sz="2800" b="1" dirty="0" smtClean="0">
                <a:latin typeface="Candara" charset="0"/>
                <a:cs typeface="MS PGothic" charset="0"/>
              </a:rPr>
              <a:t>to 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TRAIN ourselves in our daily spiritual battles for God’s honor and 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glory. </a:t>
            </a:r>
            <a:r>
              <a:rPr lang="en-US" sz="2800" b="1" dirty="0" smtClean="0">
                <a:latin typeface="Candara" charset="0"/>
                <a:cs typeface="MS PGothic" charset="0"/>
              </a:rPr>
              <a:t> </a:t>
            </a:r>
            <a:endParaRPr lang="en-US" sz="800" i="1" dirty="0">
              <a:latin typeface="Candara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kern="1200" dirty="0" smtClean="0">
                <a:latin typeface="Candara" charset="0"/>
                <a:ea typeface="ＭＳ Ｐゴシック" charset="0"/>
                <a:cs typeface="Candara" charset="0"/>
              </a:rPr>
              <a:t>See the need for your daily training.</a:t>
            </a:r>
            <a:endParaRPr lang="en-US" sz="2600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kern="1200" dirty="0" smtClean="0">
                <a:latin typeface="Candara" charset="0"/>
                <a:ea typeface="ＭＳ Ｐゴシック" charset="0"/>
                <a:cs typeface="Candara" charset="0"/>
              </a:rPr>
              <a:t>Gain faith’s perspective and confidence in God through </a:t>
            </a:r>
            <a:r>
              <a:rPr lang="en-US" sz="2600" kern="1200" dirty="0" smtClean="0">
                <a:latin typeface="Candara" charset="0"/>
                <a:ea typeface="ＭＳ Ｐゴシック" charset="0"/>
                <a:cs typeface="Candara" charset="0"/>
              </a:rPr>
              <a:t>intentional training</a:t>
            </a:r>
            <a:r>
              <a:rPr lang="en-US" sz="2600" kern="1200" dirty="0" smtClean="0">
                <a:latin typeface="Candara" charset="0"/>
                <a:ea typeface="ＭＳ Ｐゴシック" charset="0"/>
                <a:cs typeface="Candara" charset="0"/>
              </a:rPr>
              <a:t>.</a:t>
            </a:r>
          </a:p>
          <a:p>
            <a:pPr marL="455613" lvl="2" indent="0" defTabSz="385763">
              <a:spcBef>
                <a:spcPts val="0"/>
              </a:spcBef>
              <a:buNone/>
              <a:defRPr/>
            </a:pPr>
            <a:endParaRPr lang="en-US" sz="1800" i="1" kern="1200" baseline="3000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454025" indent="-454025">
              <a:spcBef>
                <a:spcPts val="0"/>
              </a:spcBef>
              <a:buNone/>
            </a:pPr>
            <a:r>
              <a:rPr lang="en-US" sz="2800" b="1" dirty="0" smtClean="0">
                <a:latin typeface="Candara" charset="0"/>
                <a:cs typeface="MS PGothic" charset="0"/>
              </a:rPr>
              <a:t>2)  We </a:t>
            </a:r>
            <a:r>
              <a:rPr lang="en-US" sz="2800" b="1" dirty="0">
                <a:latin typeface="Candara" charset="0"/>
                <a:cs typeface="MS PGothic" charset="0"/>
              </a:rPr>
              <a:t>are to 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EMBRACE what God has given us as our natural abilities and spiritual gifts in overcoming the 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world. </a:t>
            </a:r>
            <a:r>
              <a:rPr lang="en-US" sz="2800" b="1" dirty="0" smtClean="0">
                <a:latin typeface="Candara" charset="0"/>
                <a:cs typeface="MS PGothic" charset="0"/>
              </a:rPr>
              <a:t> </a:t>
            </a:r>
            <a:endParaRPr lang="en-US" sz="800" i="1" dirty="0">
              <a:latin typeface="Candara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kern="1200" dirty="0" smtClean="0">
                <a:latin typeface="Candara" charset="0"/>
                <a:ea typeface="ＭＳ Ｐゴシック" charset="0"/>
                <a:cs typeface="Candara" charset="0"/>
              </a:rPr>
              <a:t>Embrace your God-given weapons not matter how weak they may seem.</a:t>
            </a:r>
            <a:endParaRPr lang="en-US" sz="2600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kern="1200" dirty="0" smtClean="0">
                <a:latin typeface="Candara" charset="0"/>
                <a:ea typeface="ＭＳ Ｐゴシック" charset="0"/>
                <a:cs typeface="Candara" charset="0"/>
              </a:rPr>
              <a:t>Learn to fight God’s way not the world’s way.</a:t>
            </a:r>
            <a:endParaRPr lang="en-US" sz="800" i="1" baseline="30000" dirty="0">
              <a:solidFill>
                <a:srgbClr val="000000"/>
              </a:solidFill>
              <a:latin typeface="Candara"/>
              <a:cs typeface="Candara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endParaRPr lang="en-US" sz="1800" i="1" baseline="30000" dirty="0" smtClean="0">
              <a:solidFill>
                <a:srgbClr val="000000"/>
              </a:solidFill>
              <a:latin typeface="Candara"/>
              <a:cs typeface="Candara"/>
            </a:endParaRPr>
          </a:p>
          <a:p>
            <a:pPr marL="454025" indent="-454025">
              <a:spcBef>
                <a:spcPts val="0"/>
              </a:spcBef>
              <a:buNone/>
            </a:pPr>
            <a:r>
              <a:rPr lang="en-US" sz="2800" b="1" dirty="0" smtClean="0">
                <a:latin typeface="Candara" charset="0"/>
                <a:cs typeface="MS PGothic" charset="0"/>
              </a:rPr>
              <a:t>3)  </a:t>
            </a:r>
            <a:r>
              <a:rPr lang="en-US" sz="2800" b="1" dirty="0">
                <a:latin typeface="Candara" charset="0"/>
                <a:cs typeface="MS PGothic" charset="0"/>
              </a:rPr>
              <a:t>We are to 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TRUST in Christ as our 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Champion/Savior 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who delivers us from our enemies—sin, Satan, and the world—through his 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victory.</a:t>
            </a:r>
            <a:r>
              <a:rPr lang="en-US" sz="2800" b="1" dirty="0" smtClean="0">
                <a:latin typeface="Candara" charset="0"/>
                <a:cs typeface="MS PGothic" charset="0"/>
              </a:rPr>
              <a:t> </a:t>
            </a:r>
            <a:endParaRPr lang="en-US" sz="800" i="1" dirty="0">
              <a:latin typeface="Candara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kern="1200" dirty="0" smtClean="0">
                <a:latin typeface="Candara" charset="0"/>
                <a:ea typeface="ＭＳ Ｐゴシック" charset="0"/>
                <a:cs typeface="Candara" charset="0"/>
              </a:rPr>
              <a:t>Put your trust not in your resources or self-esteem but in almighty God.</a:t>
            </a:r>
            <a:endParaRPr lang="en-US" sz="2600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kern="1200" dirty="0" smtClean="0">
                <a:latin typeface="Candara" charset="0"/>
                <a:ea typeface="ＭＳ Ｐゴシック" charset="0"/>
                <a:cs typeface="Candara" charset="0"/>
              </a:rPr>
              <a:t>Know that the battle belongs to the LORD—Christ is your Victor!</a:t>
            </a:r>
            <a:endParaRPr lang="en-US" sz="800" i="1" baseline="30000" dirty="0">
              <a:solidFill>
                <a:srgbClr val="000000"/>
              </a:solidFill>
              <a:latin typeface="Candara"/>
              <a:cs typeface="Candara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endParaRPr lang="en-US" sz="1200" i="1" baseline="30000" dirty="0" smtClean="0">
              <a:solidFill>
                <a:srgbClr val="000000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8495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914400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Candara" charset="0"/>
                <a:cs typeface="MS PGothic" charset="0"/>
              </a:rPr>
              <a:t>THREE PRACTICAL QUESTIONS </a:t>
            </a:r>
            <a:br>
              <a:rPr lang="en-US" sz="3000" dirty="0">
                <a:latin typeface="Candara" charset="0"/>
                <a:cs typeface="MS PGothic" charset="0"/>
              </a:rPr>
            </a:br>
            <a:r>
              <a:rPr lang="en-US" sz="3000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idx="1"/>
          </p:nvPr>
        </p:nvSpPr>
        <p:spPr>
          <a:xfrm>
            <a:off x="406463" y="1600200"/>
            <a:ext cx="11480740" cy="510540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How would you train yourself in your daily spiritual battles for God’s honor and glory?</a:t>
            </a:r>
          </a:p>
          <a:p>
            <a:pPr marL="514350" lvl="0" indent="-514350">
              <a:buFont typeface="+mj-lt"/>
              <a:buAutoNum type="arabicPeriod"/>
            </a:pPr>
            <a:endParaRPr lang="en-US" sz="2000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What would it mean for you to embrace what God has given you as your natural abilities and spiritual gifts in overcoming the world?</a:t>
            </a:r>
          </a:p>
          <a:p>
            <a:pPr marL="514350" lvl="0" indent="-514350">
              <a:buFont typeface="+mj-lt"/>
              <a:buAutoNum type="arabicPeriod"/>
            </a:pPr>
            <a:endParaRPr lang="en-US" sz="2000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What is your first step toward trusting in Christ as your Champion who delivers you from sin, Satan, and the world through his victory?</a:t>
            </a:r>
          </a:p>
        </p:txBody>
      </p:sp>
    </p:spTree>
    <p:extLst>
      <p:ext uri="{BB962C8B-B14F-4D97-AF65-F5344CB8AC3E}">
        <p14:creationId xmlns:p14="http://schemas.microsoft.com/office/powerpoint/2010/main" val="161471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2286000"/>
            <a:ext cx="11176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David and Goliath</a:t>
            </a:r>
            <a:endParaRPr lang="en-US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2800" y="2971800"/>
            <a:ext cx="10464800" cy="25908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David: A Man after of God’s Own Heart Series [3]</a:t>
            </a:r>
            <a:endParaRPr lang="en-US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1 Samuel 17:1-54</a:t>
            </a:r>
          </a:p>
          <a:p>
            <a:pPr marL="0" indent="0" algn="ctr" eaLnBrk="1" hangingPunct="1">
              <a:buNone/>
              <a:defRPr/>
            </a:pPr>
            <a:r>
              <a:rPr lang="en-US" b="1" dirty="0" smtClean="0">
                <a:latin typeface="Candara"/>
                <a:cs typeface="Candara"/>
              </a:rPr>
              <a:t>©</a:t>
            </a:r>
            <a:r>
              <a:rPr lang="en-US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January 8, 2017</a:t>
            </a:r>
          </a:p>
          <a:p>
            <a:pPr marL="0" indent="0" algn="ctr">
              <a:buFontTx/>
              <a:buNone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  Pastor Paul K. Kim</a:t>
            </a:r>
          </a:p>
          <a:p>
            <a:pPr marL="0" indent="0"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71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11582400" cy="533400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IMPORTANCE OF THIS STORY IN THE LIFE OF DAVID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40" y="1371600"/>
            <a:ext cx="11734799" cy="546011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8788" indent="-458788">
              <a:spcBef>
                <a:spcPct val="0"/>
              </a:spcBef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It is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a heroic event that </a:t>
            </a:r>
            <a:r>
              <a:rPr lang="en-US" sz="2800" b="1" i="0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makes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David </a:t>
            </a:r>
            <a:r>
              <a:rPr lang="en-US" sz="2800" b="1" i="0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known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as a rising leader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of Israel. </a:t>
            </a:r>
          </a:p>
          <a:p>
            <a:pPr marL="458788" indent="-458788">
              <a:spcBef>
                <a:spcPct val="0"/>
              </a:spcBef>
            </a:pPr>
            <a:endParaRPr lang="en-US" sz="2800" b="1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458788" indent="-458788">
              <a:spcBef>
                <a:spcPct val="0"/>
              </a:spcBef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It is also an event that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leads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David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into a life of persecution and suffering,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chased after by King Saul.</a:t>
            </a:r>
          </a:p>
          <a:p>
            <a:pPr marL="458788" indent="-458788">
              <a:spcBef>
                <a:spcPct val="0"/>
              </a:spcBef>
            </a:pPr>
            <a:endParaRPr lang="en-US" sz="2800" b="1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458788" indent="-458788">
              <a:spcBef>
                <a:spcPct val="0"/>
              </a:spcBef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It is the most famous story of David’s life, but it is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often superficially understood and applied as a moral lesson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 for overcoming personal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problems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of life. </a:t>
            </a:r>
          </a:p>
          <a:p>
            <a:pPr marL="53975" indent="0" algn="ctr">
              <a:spcBef>
                <a:spcPct val="0"/>
              </a:spcBef>
              <a:buNone/>
            </a:pP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7197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11582400" cy="533400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THE STORY OF BATTLE AT THE VALLEY OF ELAH [1 SAMUEL 17]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41" y="1198179"/>
            <a:ext cx="11708484" cy="56335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8788" indent="-458788">
              <a:spcBef>
                <a:spcPct val="0"/>
              </a:spcBef>
            </a:pP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Goliath: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a champion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from the camp of the Philistines  </a:t>
            </a:r>
          </a:p>
          <a:p>
            <a:pPr marL="454025" lvl="1" indent="0">
              <a:spcBef>
                <a:spcPct val="0"/>
              </a:spcBef>
              <a:buNone/>
            </a:pPr>
            <a:endParaRPr lang="en-US" sz="1000" b="1" i="0" spc="-10" dirty="0" smtClean="0"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2600" spc="-10" baseline="30000" dirty="0" smtClean="0">
                <a:latin typeface="Candara" charset="0"/>
                <a:ea typeface="ＭＳ Ｐゴシック" charset="0"/>
                <a:cs typeface="MS PGothic" charset="0"/>
              </a:rPr>
              <a:t>4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 And there came out from the camp of the Philistines </a:t>
            </a:r>
            <a:b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a champion named Goliath of Gath, whose height was six</a:t>
            </a:r>
            <a:b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 cubits and a span</a:t>
            </a: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. </a:t>
            </a:r>
            <a:r>
              <a:rPr lang="en-US" sz="2600" spc="-10" baseline="30000" dirty="0" smtClean="0">
                <a:latin typeface="Candara" charset="0"/>
                <a:ea typeface="ＭＳ Ｐゴシック" charset="0"/>
                <a:cs typeface="MS PGothic" charset="0"/>
              </a:rPr>
              <a:t>5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 He had a helmet of bronze on his head, and </a:t>
            </a:r>
            <a:b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he was armed with a coat of mail, and the weight of the coat was five </a:t>
            </a:r>
            <a:b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thousand shekels of bronze. </a:t>
            </a:r>
            <a:r>
              <a:rPr lang="en-US" sz="2600" spc="-10" baseline="30000" dirty="0">
                <a:latin typeface="Candara" charset="0"/>
                <a:ea typeface="ＭＳ Ｐゴシック" charset="0"/>
                <a:cs typeface="MS PGothic" charset="0"/>
              </a:rPr>
              <a:t>6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 And </a:t>
            </a: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he 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had bronze armor on his legs, and</a:t>
            </a:r>
            <a:b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 a javelin of bronze slung between </a:t>
            </a: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his shoulders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. </a:t>
            </a:r>
            <a:r>
              <a:rPr lang="en-US" sz="2600" spc="-10" baseline="30000" dirty="0">
                <a:latin typeface="Candara" charset="0"/>
                <a:ea typeface="ＭＳ Ｐゴシック" charset="0"/>
                <a:cs typeface="MS PGothic" charset="0"/>
              </a:rPr>
              <a:t>7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 The shaft of his </a:t>
            </a: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spear</a:t>
            </a:r>
            <a:b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was 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like a weaver's beam, and his spear's head weighed six hundred </a:t>
            </a:r>
            <a:b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shekels of iron. And his shield-bearer went before him. (vs. 4-7</a:t>
            </a: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)</a:t>
            </a:r>
          </a:p>
          <a:p>
            <a:pPr marL="53975" indent="0" algn="ctr">
              <a:spcBef>
                <a:spcPct val="0"/>
              </a:spcBef>
              <a:buNone/>
            </a:pPr>
            <a:endParaRPr lang="en-US" sz="100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 smtClean="0">
                <a:latin typeface="Candara" charset="0"/>
                <a:ea typeface="ＭＳ Ｐゴシック" charset="0"/>
                <a:cs typeface="Candara" charset="0"/>
              </a:rPr>
              <a:t>Goliath was an intimidating giant warrior (i.e., 6’ 9’’ or 9’ 9’’).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 smtClean="0">
                <a:latin typeface="Candara" charset="0"/>
                <a:ea typeface="ＭＳ Ｐゴシック" charset="0"/>
                <a:cs typeface="Candara" charset="0"/>
              </a:rPr>
              <a:t>His armor wad heavy (125 lbs.) and his weapons were advanced.</a:t>
            </a:r>
            <a:endParaRPr lang="en-US" sz="2600" b="1" i="0" dirty="0"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 smtClean="0">
                <a:latin typeface="Candara" charset="0"/>
                <a:ea typeface="ＭＳ Ｐゴシック" charset="0"/>
                <a:cs typeface="Candara" charset="0"/>
              </a:rPr>
              <a:t>This champion of the Philistines made all armies of Israel terrified. </a:t>
            </a:r>
            <a:endParaRPr lang="en-US" sz="2600" b="1" i="0" dirty="0">
              <a:latin typeface="Candara" charset="0"/>
              <a:ea typeface="ＭＳ Ｐゴシック" charset="0"/>
              <a:cs typeface="Candara" charset="0"/>
            </a:endParaRPr>
          </a:p>
          <a:p>
            <a:pPr marL="53975" indent="0" algn="ctr">
              <a:spcBef>
                <a:spcPct val="0"/>
              </a:spcBef>
              <a:buNone/>
            </a:pP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6456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11582400" cy="533400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THE STORY OF BATTLE AT THE VALLEY OF ELAH [1 SAMUEL 17]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41" y="1198179"/>
            <a:ext cx="11645421" cy="56335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8788" indent="-458788">
              <a:spcBef>
                <a:spcPct val="0"/>
              </a:spcBef>
            </a:pP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40 Days: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h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ow long Goliath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defied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Israel’s army, morning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and evening. </a:t>
            </a:r>
          </a:p>
          <a:p>
            <a:pPr marL="454025" lvl="1" indent="0">
              <a:spcBef>
                <a:spcPct val="0"/>
              </a:spcBef>
              <a:buNone/>
            </a:pPr>
            <a:endParaRPr lang="en-US" sz="1000" b="1" i="0" spc="-10" dirty="0" smtClean="0"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2600" spc="-10" baseline="30000" dirty="0">
                <a:latin typeface="Candara" charset="0"/>
                <a:ea typeface="ＭＳ Ｐゴシック" charset="0"/>
                <a:cs typeface="MS PGothic" charset="0"/>
              </a:rPr>
              <a:t>8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 He stood and shouted to the ranks of Israel, “Why have you come </a:t>
            </a:r>
            <a:b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out to draw up for battle? Am I not a Philistine, and are you not servants </a:t>
            </a:r>
            <a:b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of Saul? Choose a man for yourselves, and let him come down to me. </a:t>
            </a:r>
            <a:r>
              <a:rPr lang="en-US" sz="2600" spc="-10" baseline="30000" dirty="0">
                <a:latin typeface="Candara" charset="0"/>
                <a:ea typeface="ＭＳ Ｐゴシック" charset="0"/>
                <a:cs typeface="MS PGothic" charset="0"/>
              </a:rPr>
              <a:t>9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 If he is</a:t>
            </a:r>
            <a:b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 able to fight with me and kill me, then we will be your servants. But if I prevail </a:t>
            </a:r>
            <a:b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against him and kill him, then you shall be our servants and serve us.” </a:t>
            </a:r>
            <a:r>
              <a:rPr lang="en-US" sz="2600" spc="-10" baseline="30000" dirty="0">
                <a:latin typeface="Candara" charset="0"/>
                <a:ea typeface="ＭＳ Ｐゴシック" charset="0"/>
                <a:cs typeface="MS PGothic" charset="0"/>
              </a:rPr>
              <a:t>10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 And </a:t>
            </a:r>
            <a:b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the Philistine said, “I defy the ranks of Israel this day. Give me a man, that</a:t>
            </a:r>
            <a:b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 we may fight together.” </a:t>
            </a:r>
            <a:r>
              <a:rPr lang="en-US" sz="2600" spc="-10" baseline="30000" dirty="0">
                <a:latin typeface="Candara" charset="0"/>
                <a:ea typeface="ＭＳ Ｐゴシック" charset="0"/>
                <a:cs typeface="MS PGothic" charset="0"/>
              </a:rPr>
              <a:t>11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 When Saul and all Israel heard these words</a:t>
            </a:r>
            <a:b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 of the Philistine, they were dismayed and greatly afraid. (vs. 8-11)</a:t>
            </a:r>
          </a:p>
          <a:p>
            <a:pPr marL="53975" indent="0" algn="ctr">
              <a:spcBef>
                <a:spcPct val="0"/>
              </a:spcBef>
              <a:buNone/>
            </a:pPr>
            <a:endParaRPr lang="en-US" sz="100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 smtClean="0">
                <a:latin typeface="Candara" charset="0"/>
                <a:ea typeface="ＭＳ Ｐゴシック" charset="0"/>
                <a:cs typeface="Candara" charset="0"/>
              </a:rPr>
              <a:t>Goliath’s thundering shouts were more than a challenge-</a:t>
            </a:r>
            <a:r>
              <a:rPr lang="mr-IN" sz="2600" b="1" i="0" dirty="0" smtClean="0">
                <a:latin typeface="Candara" charset="0"/>
                <a:ea typeface="ＭＳ Ｐゴシック" charset="0"/>
                <a:cs typeface="Candara" charset="0"/>
              </a:rPr>
              <a:t>–</a:t>
            </a:r>
            <a:r>
              <a:rPr lang="en-US" sz="2600" b="1" i="0" dirty="0" smtClean="0">
                <a:latin typeface="Candara" charset="0"/>
                <a:ea typeface="ＭＳ Ｐゴシック" charset="0"/>
                <a:cs typeface="Candara" charset="0"/>
              </a:rPr>
              <a:t>it was insults.</a:t>
            </a:r>
            <a:endParaRPr lang="en-US" sz="2600" b="1" i="0" dirty="0"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 smtClean="0">
                <a:latin typeface="Candara" charset="0"/>
                <a:ea typeface="ＭＳ Ｐゴシック" charset="0"/>
                <a:cs typeface="Candara" charset="0"/>
              </a:rPr>
              <a:t>His insults were directed to the armies of the living God.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spc="-10" dirty="0" smtClean="0">
                <a:latin typeface="Candara" charset="0"/>
                <a:ea typeface="ＭＳ Ｐゴシック" charset="0"/>
                <a:cs typeface="Candara" charset="0"/>
              </a:rPr>
              <a:t>God’s honor was at stake yet no one would dare to answer his insults.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9537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11582400" cy="533400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THE STORY OF BATTLE AT THE VALLEY OF ELAH [1 SAMUEL 17]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41" y="1198179"/>
            <a:ext cx="11708484" cy="56335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8788" indent="-458788">
              <a:spcBef>
                <a:spcPct val="0"/>
              </a:spcBef>
            </a:pP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David: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a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shepherd boy who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wasn’t old enough to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be enlisted in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the army. </a:t>
            </a:r>
            <a:endParaRPr lang="en-US" sz="2800" b="1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454025" lvl="1" indent="0">
              <a:spcBef>
                <a:spcPct val="0"/>
              </a:spcBef>
              <a:buNone/>
            </a:pPr>
            <a:endParaRPr lang="en-US" sz="1000" b="1" i="0" spc="-10" dirty="0" smtClean="0"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2600" spc="-10" baseline="30000" dirty="0" smtClean="0">
                <a:latin typeface="Candara" charset="0"/>
                <a:ea typeface="ＭＳ Ｐゴシック" charset="0"/>
                <a:cs typeface="MS PGothic" charset="0"/>
              </a:rPr>
              <a:t>25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 And the men of Israel said, “Have you seen this man who has come up?</a:t>
            </a:r>
            <a:b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 Surely he has come up to defy Israel. And the king will enrich the man who kills </a:t>
            </a: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/>
            </a:r>
            <a:b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him 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with great riches and will give him his daughter and make his father's </a:t>
            </a: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house</a:t>
            </a:r>
            <a:b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 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free in Israel.” </a:t>
            </a:r>
            <a:r>
              <a:rPr lang="en-US" sz="2600" spc="-10" baseline="30000" dirty="0">
                <a:latin typeface="Candara" charset="0"/>
                <a:ea typeface="ＭＳ Ｐゴシック" charset="0"/>
                <a:cs typeface="MS PGothic" charset="0"/>
              </a:rPr>
              <a:t>26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 And David said to the men who stood by him, “What shall be </a:t>
            </a: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/>
            </a:r>
            <a:b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done 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for the man who kills this Philistine and takes away the reproach </a:t>
            </a: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from</a:t>
            </a:r>
            <a:b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 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Israel? For who is this uncircumcised Philistine, that he should defy </a:t>
            </a: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/>
            </a:r>
            <a:b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the 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armies of the living God?” </a:t>
            </a:r>
            <a:r>
              <a:rPr lang="en-US" sz="2600" spc="-10" baseline="30000" dirty="0">
                <a:latin typeface="Candara" charset="0"/>
                <a:ea typeface="ＭＳ Ｐゴシック" charset="0"/>
                <a:cs typeface="MS PGothic" charset="0"/>
              </a:rPr>
              <a:t>27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 And the people answered him in </a:t>
            </a: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/>
            </a:r>
            <a:b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the 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same way, “So shall it be done to the man who kills him.” </a:t>
            </a:r>
            <a:endParaRPr lang="en-US" sz="2600" spc="-10" dirty="0" smtClean="0"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sz="100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 smtClean="0">
                <a:latin typeface="Candara" charset="0"/>
                <a:ea typeface="ＭＳ Ｐゴシック" charset="0"/>
                <a:cs typeface="Candara" charset="0"/>
              </a:rPr>
              <a:t>David was a youngest boy of Jesse’s eight sons, sent to take food for his three oldest brothers and their commander.</a:t>
            </a:r>
            <a:endParaRPr lang="en-US" sz="2600" b="1" i="0" dirty="0"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 smtClean="0">
                <a:latin typeface="Candara" charset="0"/>
                <a:ea typeface="ＭＳ Ｐゴシック" charset="0"/>
                <a:cs typeface="Candara" charset="0"/>
              </a:rPr>
              <a:t>He was passionately angry by Goliath’s defying words that dishonored God’s name.</a:t>
            </a:r>
            <a:endParaRPr lang="en-US" sz="2600" b="1" i="0" dirty="0">
              <a:latin typeface="Candara" charset="0"/>
              <a:ea typeface="ＭＳ Ｐゴシック" charset="0"/>
              <a:cs typeface="Candara" charset="0"/>
            </a:endParaRPr>
          </a:p>
          <a:p>
            <a:pPr marL="53975" indent="0" algn="ctr">
              <a:spcBef>
                <a:spcPct val="0"/>
              </a:spcBef>
              <a:buNone/>
            </a:pP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4854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11658600" cy="528435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WHAT ARE THE REAL LESSONS </a:t>
            </a:r>
            <a:r>
              <a:rPr lang="en-US" sz="3200" b="1" spc="-60" dirty="0" smtClean="0">
                <a:latin typeface="Candara" charset="0"/>
                <a:ea typeface="MS PGothic" charset="0"/>
                <a:cs typeface="Arial" charset="0"/>
              </a:rPr>
              <a:t>OF DAVID AND GOLIATH’S STORY?</a:t>
            </a:r>
            <a:endParaRPr lang="en-US" sz="3200" b="1" spc="-60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0"/>
            <a:ext cx="11767651" cy="5807659"/>
          </a:xfrm>
        </p:spPr>
        <p:txBody>
          <a:bodyPr/>
          <a:lstStyle/>
          <a:p>
            <a:pPr marL="454025" lvl="0" indent="-454025">
              <a:spcBef>
                <a:spcPct val="0"/>
              </a:spcBef>
              <a:buNone/>
            </a:pPr>
            <a:r>
              <a:rPr lang="en-US" sz="2800" b="1" spc="-10" dirty="0">
                <a:latin typeface="Candara" charset="0"/>
                <a:ea typeface="ＭＳ Ｐゴシック" charset="0"/>
                <a:cs typeface="MS PGothic" charset="0"/>
              </a:rPr>
              <a:t>1) </a:t>
            </a:r>
            <a:r>
              <a:rPr lang="en-US" sz="2800" b="1" spc="-10" dirty="0" smtClean="0">
                <a:latin typeface="Candara" charset="0"/>
                <a:ea typeface="ＭＳ Ｐゴシック" charset="0"/>
                <a:cs typeface="MS PGothic" charset="0"/>
              </a:rPr>
              <a:t>  The </a:t>
            </a:r>
            <a:r>
              <a:rPr lang="en-US" sz="2800" b="1" spc="-10" dirty="0">
                <a:latin typeface="Candara" charset="0"/>
                <a:ea typeface="ＭＳ Ｐゴシック" charset="0"/>
                <a:cs typeface="MS PGothic" charset="0"/>
              </a:rPr>
              <a:t>real lessons are about </a:t>
            </a:r>
            <a:r>
              <a:rPr lang="en-US" sz="2800" b="1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how David’s faith has been trained through everyday duty as a shepherd </a:t>
            </a:r>
            <a:r>
              <a:rPr lang="en-US" sz="2800" b="1" spc="-10" dirty="0">
                <a:latin typeface="Candara" charset="0"/>
                <a:ea typeface="ＭＳ Ｐゴシック" charset="0"/>
                <a:cs typeface="MS PGothic" charset="0"/>
              </a:rPr>
              <a:t>for this battle against </a:t>
            </a:r>
            <a:r>
              <a:rPr lang="en-US" sz="2800" b="1" spc="-10" dirty="0" smtClean="0">
                <a:latin typeface="Candara" charset="0"/>
                <a:ea typeface="ＭＳ Ｐゴシック" charset="0"/>
                <a:cs typeface="MS PGothic" charset="0"/>
              </a:rPr>
              <a:t>Goliath, God’s enemy. </a:t>
            </a:r>
            <a:endParaRPr lang="en-US" sz="2800" b="1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455613" lvl="2" indent="0" defTabSz="385763">
              <a:spcBef>
                <a:spcPts val="0"/>
              </a:spcBef>
              <a:buNone/>
              <a:defRPr/>
            </a:pPr>
            <a:endParaRPr lang="en-US" sz="800" b="1" kern="1200" dirty="0" smtClean="0">
              <a:latin typeface="Candara" charset="0"/>
              <a:ea typeface="ＭＳ Ｐゴシック" charset="0"/>
              <a:cs typeface="Candara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2600" i="1" spc="-10" baseline="30000" dirty="0">
                <a:latin typeface="Candara" charset="0"/>
                <a:ea typeface="ＭＳ Ｐゴシック" charset="0"/>
                <a:cs typeface="MS PGothic" charset="0"/>
              </a:rPr>
              <a:t>32</a:t>
            </a: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 And David said to Saul, “Let no man's heart fail because of him. </a:t>
            </a:r>
            <a:b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Your servant will go and fight with this Philistine.” </a:t>
            </a:r>
            <a:r>
              <a:rPr lang="en-US" sz="2600" i="1" spc="-10" baseline="30000" dirty="0">
                <a:latin typeface="Candara" charset="0"/>
                <a:ea typeface="ＭＳ Ｐゴシック" charset="0"/>
                <a:cs typeface="MS PGothic" charset="0"/>
              </a:rPr>
              <a:t>33</a:t>
            </a: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 And Saul said to </a:t>
            </a:r>
            <a:b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David, “You are not able to go against this Philistine to fight with him, for</a:t>
            </a:r>
            <a:b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 you are but a youth, and he has been a man of war from his youth.” </a:t>
            </a:r>
            <a:r>
              <a:rPr lang="en-US" sz="2600" i="1" spc="-10" baseline="30000" dirty="0">
                <a:latin typeface="Candara" charset="0"/>
                <a:ea typeface="ＭＳ Ｐゴシック" charset="0"/>
                <a:cs typeface="MS PGothic" charset="0"/>
              </a:rPr>
              <a:t>34</a:t>
            </a: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 But </a:t>
            </a:r>
            <a:b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David said to Saul, “Your servant used to keep sheep for his father. And when </a:t>
            </a:r>
            <a:b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there came a lion, or a bear, and took a lamb from the flock, </a:t>
            </a:r>
            <a:r>
              <a:rPr lang="en-US" sz="2600" i="1" spc="-10" baseline="30000" dirty="0">
                <a:latin typeface="Candara" charset="0"/>
                <a:ea typeface="ＭＳ Ｐゴシック" charset="0"/>
                <a:cs typeface="MS PGothic" charset="0"/>
              </a:rPr>
              <a:t>35</a:t>
            </a: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 I went after </a:t>
            </a:r>
            <a:b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him and struck him and delivered it out of his mouth. And if he arose </a:t>
            </a:r>
            <a:b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against me, I caught him by his beard and struck him and killed him. </a:t>
            </a:r>
            <a:endParaRPr lang="en-US" sz="2800" b="1" spc="-10" dirty="0">
              <a:latin typeface="Candara" charset="0"/>
              <a:ea typeface="ＭＳ Ｐゴシック" charset="0"/>
              <a:cs typeface="MS P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4264" y="-1432057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51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11658600" cy="528435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WHAT ARE THE REAL LESSONS </a:t>
            </a:r>
            <a:r>
              <a:rPr lang="en-US" sz="3200" b="1" spc="-60" dirty="0" smtClean="0">
                <a:latin typeface="Candara" charset="0"/>
                <a:ea typeface="MS PGothic" charset="0"/>
                <a:cs typeface="Arial" charset="0"/>
              </a:rPr>
              <a:t>OF DAVID AND GOLIATH’S STORY?</a:t>
            </a:r>
            <a:endParaRPr lang="en-US" sz="3200" b="1" spc="-60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0"/>
            <a:ext cx="11767651" cy="5807659"/>
          </a:xfrm>
        </p:spPr>
        <p:txBody>
          <a:bodyPr/>
          <a:lstStyle/>
          <a:p>
            <a:pPr marL="454025" lvl="0" indent="-454025">
              <a:spcBef>
                <a:spcPct val="0"/>
              </a:spcBef>
              <a:buNone/>
            </a:pPr>
            <a:r>
              <a:rPr lang="en-US" sz="2800" b="1" spc="-10" dirty="0">
                <a:latin typeface="Candara" charset="0"/>
                <a:ea typeface="ＭＳ Ｐゴシック" charset="0"/>
                <a:cs typeface="MS PGothic" charset="0"/>
              </a:rPr>
              <a:t>1) </a:t>
            </a:r>
            <a:r>
              <a:rPr lang="en-US" sz="2800" b="1" spc="-10" dirty="0" smtClean="0">
                <a:latin typeface="Candara" charset="0"/>
                <a:ea typeface="ＭＳ Ｐゴシック" charset="0"/>
                <a:cs typeface="MS PGothic" charset="0"/>
              </a:rPr>
              <a:t>  The </a:t>
            </a:r>
            <a:r>
              <a:rPr lang="en-US" sz="2800" b="1" spc="-10" dirty="0">
                <a:latin typeface="Candara" charset="0"/>
                <a:ea typeface="ＭＳ Ｐゴシック" charset="0"/>
                <a:cs typeface="MS PGothic" charset="0"/>
              </a:rPr>
              <a:t>real lessons are about </a:t>
            </a:r>
            <a:r>
              <a:rPr lang="en-US" sz="2800" b="1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how David’s faith has been trained through everyday duty as a shepherd </a:t>
            </a:r>
            <a:r>
              <a:rPr lang="en-US" sz="2800" b="1" spc="-10" dirty="0">
                <a:latin typeface="Candara" charset="0"/>
                <a:ea typeface="ＭＳ Ｐゴシック" charset="0"/>
                <a:cs typeface="MS PGothic" charset="0"/>
              </a:rPr>
              <a:t>for this battle against </a:t>
            </a:r>
            <a:r>
              <a:rPr lang="en-US" sz="2800" b="1" spc="-10" dirty="0" smtClean="0">
                <a:latin typeface="Candara" charset="0"/>
                <a:ea typeface="ＭＳ Ｐゴシック" charset="0"/>
                <a:cs typeface="MS PGothic" charset="0"/>
              </a:rPr>
              <a:t>Goliath, God’s enemy. </a:t>
            </a:r>
            <a:endParaRPr lang="en-US" sz="2800" b="1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455613" lvl="2" indent="0" defTabSz="385763">
              <a:spcBef>
                <a:spcPts val="0"/>
              </a:spcBef>
              <a:buNone/>
              <a:defRPr/>
            </a:pPr>
            <a:endParaRPr lang="en-US" sz="800" b="1" kern="1200" dirty="0" smtClean="0">
              <a:latin typeface="Candara" charset="0"/>
              <a:ea typeface="ＭＳ Ｐゴシック" charset="0"/>
              <a:cs typeface="Candara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2600" i="1" spc="-10" baseline="30000" dirty="0" smtClean="0">
                <a:latin typeface="Candara" charset="0"/>
                <a:ea typeface="ＭＳ Ｐゴシック" charset="0"/>
                <a:cs typeface="MS PGothic" charset="0"/>
              </a:rPr>
              <a:t>36</a:t>
            </a: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 Your servant has struck down both lions and bears, and this </a:t>
            </a:r>
            <a:b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uncircumcised Philistine shall be like one of them, for he has defied </a:t>
            </a:r>
            <a:b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the armies of the living God.” </a:t>
            </a:r>
            <a:r>
              <a:rPr lang="en-US" sz="2600" i="1" spc="-10" baseline="30000" dirty="0">
                <a:latin typeface="Candara" charset="0"/>
                <a:ea typeface="ＭＳ Ｐゴシック" charset="0"/>
                <a:cs typeface="MS PGothic" charset="0"/>
              </a:rPr>
              <a:t>37</a:t>
            </a: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 And David said, “The LORD who delivered</a:t>
            </a:r>
            <a:b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 me from the paw of the lion and from the paw of the bear will deliver</a:t>
            </a:r>
            <a:b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 me from the hand of this Philistine.” And Saul said to David, </a:t>
            </a:r>
            <a:b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“Go, and the LORD be with you!” (vs. 32-37</a:t>
            </a:r>
            <a:r>
              <a:rPr lang="en-US" sz="2600" i="1" spc="-10" dirty="0" smtClean="0">
                <a:latin typeface="Candara" charset="0"/>
                <a:ea typeface="ＭＳ Ｐゴシック" charset="0"/>
                <a:cs typeface="MS PGothic" charset="0"/>
              </a:rPr>
              <a:t>) </a:t>
            </a:r>
            <a:endParaRPr lang="en-US" sz="2600" i="1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sz="800" i="1" kern="1200" dirty="0">
              <a:solidFill>
                <a:srgbClr val="000000"/>
              </a:solidFill>
              <a:latin typeface="Candara"/>
              <a:ea typeface="ＭＳ Ｐゴシック" charset="0"/>
              <a:cs typeface="Candara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First, we need to see that Goliath is not a personal enemy but God’s enemy.</a:t>
            </a:r>
            <a:endParaRPr lang="en-US" sz="2600" b="1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How was David able to have this confidence in God’s help? It didn’t happen there—it came from his daily training to trust God in protecting the sheep.</a:t>
            </a:r>
            <a:endParaRPr lang="en-US" sz="2600" b="1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We need to see that our faith needs daily training also to gain God-saturated confidence and perspective.</a:t>
            </a:r>
            <a:endParaRPr lang="en-US" sz="2600" b="1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458788" indent="-458788">
              <a:spcBef>
                <a:spcPts val="0"/>
              </a:spcBef>
            </a:pPr>
            <a:endParaRPr lang="en-US" sz="2600" b="1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400" i="1" kern="1200" dirty="0">
              <a:solidFill>
                <a:srgbClr val="000000"/>
              </a:solidFill>
              <a:latin typeface="Candara"/>
              <a:ea typeface="ＭＳ Ｐゴシック" charset="0"/>
              <a:cs typeface="Candara"/>
            </a:endParaRPr>
          </a:p>
          <a:p>
            <a:pPr marL="458788" indent="-458788">
              <a:spcBef>
                <a:spcPct val="0"/>
              </a:spcBef>
            </a:pPr>
            <a:endParaRPr lang="en-US" sz="2800" b="1" spc="-10" dirty="0">
              <a:latin typeface="Candara" charset="0"/>
              <a:ea typeface="ＭＳ Ｐゴシック" charset="0"/>
              <a:cs typeface="MS P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4264" y="-1432057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5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11658600" cy="528435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WHAT ARE THE REAL LESSONS </a:t>
            </a:r>
            <a:r>
              <a:rPr lang="en-US" sz="3200" b="1" spc="-60" dirty="0" smtClean="0">
                <a:latin typeface="Candara" charset="0"/>
                <a:ea typeface="MS PGothic" charset="0"/>
                <a:cs typeface="Arial" charset="0"/>
              </a:rPr>
              <a:t>OF DAVID AND GOLIATH’S STORY?</a:t>
            </a:r>
            <a:endParaRPr lang="en-US" sz="3200" b="1" spc="-60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0"/>
            <a:ext cx="11767651" cy="5807659"/>
          </a:xfrm>
        </p:spPr>
        <p:txBody>
          <a:bodyPr/>
          <a:lstStyle/>
          <a:p>
            <a:pPr marL="454025" indent="-454025">
              <a:spcBef>
                <a:spcPct val="0"/>
              </a:spcBef>
              <a:buNone/>
            </a:pPr>
            <a:r>
              <a:rPr lang="en-US" sz="2800" b="1" spc="-10" dirty="0">
                <a:latin typeface="Candara" charset="0"/>
                <a:ea typeface="ＭＳ Ｐゴシック" charset="0"/>
                <a:cs typeface="MS PGothic" charset="0"/>
              </a:rPr>
              <a:t>2</a:t>
            </a:r>
            <a:r>
              <a:rPr lang="en-US" sz="2800" b="1" spc="-10" dirty="0" smtClean="0">
                <a:latin typeface="Candara" charset="0"/>
                <a:ea typeface="ＭＳ Ｐゴシック" charset="0"/>
                <a:cs typeface="MS PGothic" charset="0"/>
              </a:rPr>
              <a:t>)  The </a:t>
            </a:r>
            <a:r>
              <a:rPr lang="en-US" sz="2800" b="1" spc="-10" dirty="0">
                <a:latin typeface="Candara" charset="0"/>
                <a:ea typeface="ＭＳ Ｐゴシック" charset="0"/>
                <a:cs typeface="MS PGothic" charset="0"/>
              </a:rPr>
              <a:t>real lessons are about </a:t>
            </a:r>
            <a:r>
              <a:rPr lang="en-US" sz="2800" b="1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how David’s victory over Goliath is </a:t>
            </a:r>
            <a:r>
              <a:rPr lang="en-US" sz="2800" b="1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NOT in </a:t>
            </a:r>
            <a:r>
              <a:rPr lang="en-US" sz="2800" b="1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spite of his </a:t>
            </a:r>
            <a:r>
              <a:rPr lang="en-US" sz="2800" b="1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weaknesses </a:t>
            </a:r>
            <a:r>
              <a:rPr lang="en-US" sz="2800" b="1" spc="-10" dirty="0">
                <a:latin typeface="Candara" charset="0"/>
                <a:ea typeface="ＭＳ Ｐゴシック" charset="0"/>
                <a:cs typeface="MS PGothic" charset="0"/>
              </a:rPr>
              <a:t>but because of it.</a:t>
            </a:r>
            <a:r>
              <a:rPr lang="en-US" sz="2800" b="1" spc="-10" dirty="0" smtClean="0">
                <a:latin typeface="Candara" charset="0"/>
                <a:ea typeface="ＭＳ Ｐゴシック" charset="0"/>
                <a:cs typeface="MS PGothic" charset="0"/>
              </a:rPr>
              <a:t> </a:t>
            </a:r>
            <a:endParaRPr lang="en-US" sz="2800" b="1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455613" lvl="2" indent="0" defTabSz="385763">
              <a:spcBef>
                <a:spcPts val="0"/>
              </a:spcBef>
              <a:buNone/>
              <a:defRPr/>
            </a:pPr>
            <a:endParaRPr lang="en-US" sz="800" b="1" kern="1200" dirty="0" smtClean="0">
              <a:latin typeface="Candara" charset="0"/>
              <a:ea typeface="ＭＳ Ｐゴシック" charset="0"/>
              <a:cs typeface="Candara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2600" i="1" spc="-10" baseline="30000" dirty="0" smtClean="0">
                <a:latin typeface="Candara" charset="0"/>
                <a:ea typeface="ＭＳ Ｐゴシック" charset="0"/>
                <a:cs typeface="MS PGothic" charset="0"/>
              </a:rPr>
              <a:t>38</a:t>
            </a: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 Then Saul clothed David with his armor. He put a helmet of</a:t>
            </a:r>
            <a:b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 bronze on his head and clothed him with a coat of mail, </a:t>
            </a:r>
            <a:r>
              <a:rPr lang="en-US" sz="2600" i="1" spc="-10" baseline="30000" dirty="0">
                <a:latin typeface="Candara" charset="0"/>
                <a:ea typeface="ＭＳ Ｐゴシック" charset="0"/>
                <a:cs typeface="MS PGothic" charset="0"/>
              </a:rPr>
              <a:t>39</a:t>
            </a: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 and David</a:t>
            </a:r>
            <a:b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 strapped his sword over his armor. And he tried in vain to go, for he had</a:t>
            </a:r>
            <a:b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 not tested them. Then David said to Saul, “I cannot go with these, for I have </a:t>
            </a:r>
            <a:b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not tested them.” So David put them off. </a:t>
            </a:r>
            <a:r>
              <a:rPr lang="en-US" sz="2600" i="1" spc="-10" baseline="30000" dirty="0">
                <a:latin typeface="Candara" charset="0"/>
                <a:ea typeface="ＭＳ Ｐゴシック" charset="0"/>
                <a:cs typeface="MS PGothic" charset="0"/>
              </a:rPr>
              <a:t>40</a:t>
            </a: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 Then he took his staff in his hand </a:t>
            </a:r>
            <a:b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and chose five smooth stones from the brook and put them in his shepherd's </a:t>
            </a:r>
            <a:b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i="1" spc="-10" dirty="0">
                <a:latin typeface="Candara" charset="0"/>
                <a:ea typeface="ＭＳ Ｐゴシック" charset="0"/>
                <a:cs typeface="MS PGothic" charset="0"/>
              </a:rPr>
              <a:t>pouch. His sling was in his hand, and he approached the Philistine. </a:t>
            </a:r>
            <a:endParaRPr lang="en-US" sz="2800" b="1" spc="-10" dirty="0">
              <a:latin typeface="Candara" charset="0"/>
              <a:ea typeface="ＭＳ Ｐゴシック" charset="0"/>
              <a:cs typeface="MS P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4264" y="-1432057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2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49796</TotalTime>
  <Words>930</Words>
  <Application>Microsoft Macintosh PowerPoint</Application>
  <PresentationFormat>Widescreen</PresentationFormat>
  <Paragraphs>98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22</vt:i4>
      </vt:variant>
      <vt:variant>
        <vt:lpstr>Slide Titles</vt:lpstr>
      </vt:variant>
      <vt:variant>
        <vt:i4>17</vt:i4>
      </vt:variant>
    </vt:vector>
  </HeadingPairs>
  <TitlesOfParts>
    <vt:vector size="48" baseType="lpstr">
      <vt:lpstr>Calibri</vt:lpstr>
      <vt:lpstr>Calibri Light</vt:lpstr>
      <vt:lpstr>Candara</vt:lpstr>
      <vt:lpstr>Eras Bold ITC</vt:lpstr>
      <vt:lpstr>Eras Medium ITC</vt:lpstr>
      <vt:lpstr>MS PGothic</vt:lpstr>
      <vt:lpstr>ＭＳ Ｐゴシック</vt:lpstr>
      <vt:lpstr>Wingdings</vt:lpstr>
      <vt:lpstr>Arial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Office Theme</vt:lpstr>
      <vt:lpstr>2_Office Theme</vt:lpstr>
      <vt:lpstr>6_Default Design</vt:lpstr>
      <vt:lpstr>7_Default Design</vt:lpstr>
      <vt:lpstr>8_Default Design</vt:lpstr>
      <vt:lpstr>9_Default Design</vt:lpstr>
      <vt:lpstr>10_Default Design</vt:lpstr>
      <vt:lpstr>2_Normal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18_Default Design</vt:lpstr>
      <vt:lpstr>PowerPoint Presentation</vt:lpstr>
      <vt:lpstr>David and Goliath</vt:lpstr>
      <vt:lpstr>IMPORTANCE OF THIS STORY IN THE LIFE OF DAVID</vt:lpstr>
      <vt:lpstr>THE STORY OF BATTLE AT THE VALLEY OF ELAH [1 SAMUEL 17]</vt:lpstr>
      <vt:lpstr>THE STORY OF BATTLE AT THE VALLEY OF ELAH [1 SAMUEL 17]</vt:lpstr>
      <vt:lpstr>THE STORY OF BATTLE AT THE VALLEY OF ELAH [1 SAMUEL 17]</vt:lpstr>
      <vt:lpstr>WHAT ARE THE REAL LESSONS OF DAVID AND GOLIATH’S STORY?</vt:lpstr>
      <vt:lpstr>WHAT ARE THE REAL LESSONS OF DAVID AND GOLIATH’S STORY?</vt:lpstr>
      <vt:lpstr>WHAT ARE THE REAL LESSONS OF DAVID AND GOLIATH’S STORY?</vt:lpstr>
      <vt:lpstr>WHAT ARE THE REAL LESSONS OF DAVID AND GOLIATH’S STORY?</vt:lpstr>
      <vt:lpstr>PowerPoint Presentation</vt:lpstr>
      <vt:lpstr>WHAT ARE THE REAL LESSONS OF DAVID AND GOLIATH’S STORY?</vt:lpstr>
      <vt:lpstr>WHAT ARE THE REAL LESSONS OF DAVID AND GOLIATH’S STORY?</vt:lpstr>
      <vt:lpstr>PowerPoint Presentation</vt:lpstr>
      <vt:lpstr>HOW CAN APPLY THE LESSONS FROM THE STORY DAVID AND GOLIATH?</vt:lpstr>
      <vt:lpstr>THREE PRACTICAL QUESTIONS  FOR OUR EVERYDAY LIFE</vt:lpstr>
      <vt:lpstr>PowerPoint Presentation</vt:lpstr>
    </vt:vector>
  </TitlesOfParts>
  <Manager/>
  <Company>UFP</Company>
  <LinksUpToDate>false</LinksUpToDate>
  <SharedDoc>false</SharedDoc>
  <HyperlinkBase/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Paul K. Kim</dc:creator>
  <cp:keywords/>
  <dc:description/>
  <cp:lastModifiedBy>Paul Kim</cp:lastModifiedBy>
  <cp:revision>3205</cp:revision>
  <cp:lastPrinted>2017-01-08T16:57:22Z</cp:lastPrinted>
  <dcterms:created xsi:type="dcterms:W3CDTF">2007-10-20T20:09:35Z</dcterms:created>
  <dcterms:modified xsi:type="dcterms:W3CDTF">2017-01-08T21:14:55Z</dcterms:modified>
  <cp:category/>
</cp:coreProperties>
</file>