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4111" r:id="rId8"/>
    <p:sldMasterId id="2147484123" r:id="rId9"/>
    <p:sldMasterId id="2147484135" r:id="rId10"/>
    <p:sldMasterId id="2147484159" r:id="rId11"/>
    <p:sldMasterId id="2147484171" r:id="rId12"/>
    <p:sldMasterId id="2147484195" r:id="rId13"/>
    <p:sldMasterId id="2147484207" r:id="rId14"/>
    <p:sldMasterId id="2147484231" r:id="rId15"/>
    <p:sldMasterId id="2147484267" r:id="rId16"/>
    <p:sldMasterId id="2147484327" r:id="rId17"/>
    <p:sldMasterId id="2147484339" r:id="rId18"/>
    <p:sldMasterId id="2147484351" r:id="rId19"/>
    <p:sldMasterId id="2147484363" r:id="rId20"/>
    <p:sldMasterId id="2147484375" r:id="rId21"/>
    <p:sldMasterId id="2147484387" r:id="rId22"/>
    <p:sldMasterId id="2147484399" r:id="rId23"/>
  </p:sldMasterIdLst>
  <p:notesMasterIdLst>
    <p:notesMasterId r:id="rId40"/>
  </p:notesMasterIdLst>
  <p:handoutMasterIdLst>
    <p:handoutMasterId r:id="rId41"/>
  </p:handoutMasterIdLst>
  <p:sldIdLst>
    <p:sldId id="281" r:id="rId24"/>
    <p:sldId id="423" r:id="rId25"/>
    <p:sldId id="448" r:id="rId26"/>
    <p:sldId id="425" r:id="rId27"/>
    <p:sldId id="426" r:id="rId28"/>
    <p:sldId id="427" r:id="rId29"/>
    <p:sldId id="428" r:id="rId30"/>
    <p:sldId id="441" r:id="rId31"/>
    <p:sldId id="442" r:id="rId32"/>
    <p:sldId id="443" r:id="rId33"/>
    <p:sldId id="444" r:id="rId34"/>
    <p:sldId id="452" r:id="rId35"/>
    <p:sldId id="445" r:id="rId36"/>
    <p:sldId id="446" r:id="rId37"/>
    <p:sldId id="435" r:id="rId38"/>
    <p:sldId id="436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2" autoAdjust="0"/>
    <p:restoredTop sz="94061"/>
  </p:normalViewPr>
  <p:slideViewPr>
    <p:cSldViewPr>
      <p:cViewPr>
        <p:scale>
          <a:sx n="85" d="100"/>
          <a:sy n="85" d="100"/>
        </p:scale>
        <p:origin x="144" y="792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80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4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3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29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- Send</a:t>
            </a:r>
            <a:r>
              <a:rPr lang="en-US" baseline="0" dirty="0" smtClean="0">
                <a:latin typeface="Calibri" charset="0"/>
              </a:rPr>
              <a:t> ideas to one 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22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0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3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9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1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8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8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6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6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24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24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0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31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4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30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5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05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5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8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70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00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425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452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42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9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7837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52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3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3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530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708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936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051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518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703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9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55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39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3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/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4.xml"/><Relationship Id="rId13" Type="http://schemas.openxmlformats.org/officeDocument/2006/relationships/theme" Target="../theme/theme23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 FIVE LESSONS FROM MARTIN LUTHER KING’S LIFE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40069"/>
            <a:ext cx="11137421" cy="55179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6400" indent="-4064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ko-KR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  <a:r>
              <a:rPr lang="ko-KR" alt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 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He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communicated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like </a:t>
            </a:r>
            <a:r>
              <a:rPr lang="en-US" sz="2800" b="1" i="0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Jesus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14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06400" lvl="1" indent="0" algn="just">
              <a:buFontTx/>
              <a:buNone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Memorable</a:t>
            </a:r>
          </a:p>
          <a:p>
            <a:pPr marL="406400" lvl="1" indent="0" algn="just">
              <a:buFontTx/>
              <a:buNone/>
            </a:pPr>
            <a:endParaRPr lang="en-US" sz="26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06400" lvl="1" indent="0" algn="just">
              <a:buFontTx/>
              <a:buNone/>
            </a:pP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Impactful</a:t>
            </a:r>
          </a:p>
          <a:p>
            <a:pPr marL="406400" lvl="1" indent="0" algn="just">
              <a:buNone/>
            </a:pPr>
            <a:endParaRPr lang="en-US" sz="2600" i="0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06400" lvl="1" indent="0" algn="just">
              <a:buNone/>
            </a:pP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Video 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clip from King: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Man of Peace in a Time of War</a:t>
            </a:r>
          </a:p>
          <a:p>
            <a:pPr marL="406400" lvl="1" indent="0" algn="just">
              <a:buFontTx/>
              <a:buNone/>
            </a:pPr>
            <a:endParaRPr lang="en-US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28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 FIVE LESSONS FROM MARTIN LUTHER KING’S LIFE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40069"/>
            <a:ext cx="11137421" cy="55179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6400" indent="-4064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  <a:r>
              <a:rPr lang="ko-KR" alt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 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He knew that life is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 spiritual battle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so he boldly stood for the truth and persevered through failure and intense opposition. </a:t>
            </a:r>
          </a:p>
          <a:p>
            <a:pPr marL="406400" lvl="1" indent="0" algn="just">
              <a:buFontTx/>
              <a:buNone/>
            </a:pPr>
            <a:endParaRPr lang="en-US" sz="26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06400" lvl="1" indent="0" algn="just">
              <a:buFontTx/>
              <a:buNone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Comments by Malcolm X</a:t>
            </a: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2600" i="0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06400" lvl="1" indent="0" algn="just">
              <a:buFontTx/>
              <a:buNone/>
            </a:pPr>
            <a:endParaRPr lang="en-US" sz="26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06400" lvl="1" indent="0" algn="just">
              <a:buFontTx/>
              <a:buNone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Actions of J. Edgar Hoover and the FBI</a:t>
            </a: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406400" lvl="1" indent="0" algn="just">
              <a:buFontTx/>
              <a:buNone/>
            </a:pPr>
            <a:endParaRPr lang="en-US" sz="26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06400" lvl="1" indent="0" algn="just">
              <a:buFontTx/>
              <a:buNone/>
            </a:pP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He modeled incarnational ministry.</a:t>
            </a:r>
            <a:endParaRPr lang="en-US" sz="26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28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38"/>
            <a:ext cx="5102261" cy="6828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74" y="0"/>
            <a:ext cx="5156750" cy="68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 FIVE LESSONS FROM MARTIN LUTHER KING’S LIFE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40069"/>
            <a:ext cx="11137421" cy="55179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6400" indent="-4064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5.</a:t>
            </a:r>
            <a:r>
              <a:rPr lang="ko-KR" alt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 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His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life showed that every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Christian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is in vital need of genuine, personal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accountability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26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06400" lvl="1" indent="0" algn="just">
              <a:buFontTx/>
              <a:buNone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 testimony of Ralph Abernathy, his best friend and successor as president of the SCLC</a:t>
            </a:r>
            <a:r>
              <a:rPr lang="en-US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28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APPLICATIONS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11137421" cy="55100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Emulate and put into practice some of these 5 lessons from Martin Luther King Jr.’s life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Stand up in a godly way for injustice when you see it.</a:t>
            </a:r>
          </a:p>
          <a:p>
            <a:pPr marL="522288" indent="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spc="-10" dirty="0" smtClean="0">
                <a:latin typeface="Candara" charset="0"/>
                <a:ea typeface="ＭＳ Ｐゴシック" charset="0"/>
                <a:cs typeface="MS PGothic" charset="0"/>
              </a:rPr>
              <a:t>“Justice anywhere threatens justice everywhere.”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Consider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watching </a:t>
            </a:r>
            <a:r>
              <a:rPr lang="en-US" sz="28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Selma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 (will need to edit some parts) tomorrow or some other good movie on this life.</a:t>
            </a:r>
          </a:p>
          <a:p>
            <a:pPr marL="579438" lvl="1" indent="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They </a:t>
            </a:r>
            <a:r>
              <a:rPr lang="en-US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Were There: Remembering The Civil Rights Movement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(Jim Lehrer News Hour Interviews)</a:t>
            </a:r>
            <a:endParaRPr lang="en-US" i="0" spc="-10" dirty="0">
              <a:latin typeface="Candara" charset="0"/>
              <a:ea typeface="Candara" charset="0"/>
              <a:cs typeface="Candara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Consider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attending a MLK Memorial Service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tomorrow at an Evangelical African-American church.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28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-458788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3" y="6096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752600"/>
            <a:ext cx="11480740" cy="49530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What is one thing you’d like to do differently in your life as a result of Martin Luther King’s life.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What is one way that you’d like to see your faith have more impact outside our church walls.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Do you have the kind of accountability you need in your life for the areas where you are most vulnerable to harming yours and God’s reputation?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9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33600"/>
            <a:ext cx="1117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Celebrating &amp; Learning From </a:t>
            </a:r>
            <a:br>
              <a:rPr lang="en-US" sz="4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sz="4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Life of Martin Luther King Jr.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3429000"/>
            <a:ext cx="10464800" cy="2438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Sunday Message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nl-NL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Romans 12:17-21 </a:t>
            </a:r>
          </a:p>
          <a:p>
            <a:pPr marL="0" indent="0"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January 15, 2017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Wade </a:t>
            </a: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Harlan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0"/>
            <a:ext cx="6315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609600"/>
            <a:ext cx="11582400" cy="914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WHY WE SHOULD CELEBRATE, LEARN FROM AND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BE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MENTORED BY  DR. MARTING LUTHER KING JR.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5311" y="1828800"/>
            <a:ext cx="11571890" cy="50029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Scripture teaches that we there is blessing in obeying our authorities.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mr-IN" i="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i="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Nov 2, 1983 President Reagan made January 15th a national holiday specifically to remember Dr. Martin Luther King Jr. and his cause.</a:t>
            </a:r>
          </a:p>
          <a:p>
            <a:pPr marL="857250" lvl="1" indent="-457200">
              <a:spcBef>
                <a:spcPct val="0"/>
              </a:spcBef>
              <a:buFontTx/>
              <a:buChar char="-"/>
            </a:pPr>
            <a:endParaRPr lang="en-US" sz="1400" i="0" spc="-1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“Pay </a:t>
            </a:r>
            <a:r>
              <a:rPr lang="en-US" sz="28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to all what is owed to them: taxes to whom taxes are owed, revenue to whom revenue is owed, respect to whom respect is owed, honor to whom honor is owed</a:t>
            </a:r>
            <a:r>
              <a:rPr lang="en-US" sz="28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.”</a:t>
            </a:r>
            <a:r>
              <a:rPr lang="en-US" sz="2800" b="1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mr-IN" sz="280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280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Romans 13:7 </a:t>
            </a:r>
            <a:r>
              <a:rPr lang="en-US" sz="2800" spc="-1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[</a:t>
            </a:r>
            <a:r>
              <a:rPr lang="en-US" sz="280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ESV]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400" i="0" spc="-10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Bef>
                <a:spcPct val="0"/>
              </a:spcBef>
            </a:pP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Hebrews 11 “Faith Hall of Fame” </a:t>
            </a:r>
            <a:endParaRPr lang="en-US" sz="2800" b="1" i="0" spc="-1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400" b="1" i="0" spc="-1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Bef>
                <a:spcPct val="0"/>
              </a:spcBef>
            </a:pP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We are and should be inspired, mentored and helped by Christian heroes. </a:t>
            </a:r>
            <a:r>
              <a:rPr lang="mr-IN" sz="2800" i="0" spc="-1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2800" i="0" spc="-1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both </a:t>
            </a:r>
            <a:r>
              <a:rPr lang="en-US" sz="2800" i="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from their victories and defeats.</a:t>
            </a:r>
            <a:endParaRPr lang="en-US" sz="2800" i="0" spc="-1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KEY EVENTS IN MARTIN LUTHER KING JR’S LIFE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1433" y="1295400"/>
            <a:ext cx="11571891" cy="55363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Jan 15, 1929 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born Michael King. </a:t>
            </a:r>
            <a:endParaRPr lang="en-US" sz="28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Age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3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name changed to Michael to  Martin Luther King King Jr.</a:t>
            </a: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Suffered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from depression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throughout much of his life. </a:t>
            </a:r>
          </a:p>
          <a:p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ge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15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, passed 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exam to enter Morehouse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college.</a:t>
            </a:r>
          </a:p>
          <a:p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ge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graduated w/ BA in 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Soci0logy.</a:t>
            </a:r>
            <a:endParaRPr lang="en-US" sz="28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ge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22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graduated from </a:t>
            </a:r>
            <a:r>
              <a:rPr lang="en-US" sz="2800" i="0" dirty="0" err="1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Crozer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Theo.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eminary w/ a B. Div. in theology</a:t>
            </a:r>
            <a:endParaRPr lang="en-US" sz="28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Age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24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married wife Coretta Scott (26), </a:t>
            </a:r>
          </a:p>
          <a:p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ge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25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called as pastor, Dexter Avenue Baptist Church, Montgomery, 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AL.</a:t>
            </a:r>
            <a:endParaRPr lang="en-US" sz="28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Age 26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received his Ph.D. 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in Systematic Theology from Boston University</a:t>
            </a:r>
            <a:endParaRPr lang="en-US" sz="28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1955, Rosa Parks and the Montgomery bus boycott.</a:t>
            </a:r>
            <a:endParaRPr lang="en-US" sz="2800" b="1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KEY EVENTS IN MARTIN LUTHER KING JR’S LIFE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1" y="1295400"/>
            <a:ext cx="11556124" cy="55363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1957 helped form the Southern Christian Leadership Conference (SCLC)</a:t>
            </a: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1958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September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, stabbed in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chest</a:t>
            </a:r>
            <a:endParaRPr lang="en-US" sz="28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1962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Protests against segregation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in Albany, GA</a:t>
            </a: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1963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Protests against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racial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segregation in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Birmingham, AL </a:t>
            </a:r>
            <a:endParaRPr lang="en-US" sz="2800" b="1" i="0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1963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March on Washington </a:t>
            </a:r>
            <a:r>
              <a:rPr lang="en-US" sz="28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(I have a Dream speech) age 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32</a:t>
            </a: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1964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Nobel Peace Prize </a:t>
            </a:r>
            <a:endParaRPr lang="en-US" sz="2800" b="1" i="0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1965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Selma to Montgomery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marches for voting rights, Bloody Sunday</a:t>
            </a:r>
            <a:endParaRPr lang="en-US" sz="2800" b="1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1966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Chicago initiatives against poverty &amp; housing segregation</a:t>
            </a: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1966-68 emphasis on poverty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and opposition to Vietnam </a:t>
            </a:r>
            <a:endParaRPr lang="en-US" sz="2800" b="1" i="0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1968, April 4th, assassinated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in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Memphis, TN </a:t>
            </a:r>
            <a:r>
              <a:rPr lang="en-US" sz="28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(age 39)</a:t>
            </a:r>
            <a:endParaRPr lang="en-US" sz="28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FIVE LESSONS FROM MARTIN LUTHER KING’S LIFE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95399"/>
            <a:ext cx="11430000" cy="55626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believed 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that Christianity and the Word of God should impact the world.</a:t>
            </a:r>
            <a:endParaRPr lang="en-US" sz="2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showed what it looks like 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lay down one’s life for 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God.</a:t>
            </a:r>
            <a:endParaRPr lang="en-US" sz="2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communicated like 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Jesus.</a:t>
            </a:r>
            <a:endParaRPr lang="en-US" sz="2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He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knew that life is a spiritual battle so he boldly stood for the truth and persevered through failure and intense opposition.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His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life showed that every Christin is in vital need of genuine, personal accountability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2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 FIVE LESSONS FROM MARTIN LUTHER KING’S LIFE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40069"/>
            <a:ext cx="11137421" cy="55179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6400" indent="-4064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1.</a:t>
            </a:r>
            <a:r>
              <a:rPr lang="ko-KR" alt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  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He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believed that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Christianity and the Word of God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should impact the world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14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06400" lvl="1" indent="0" algn="just">
              <a:buFontTx/>
              <a:buNone/>
            </a:pP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17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Do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not repay anyone evil for evil. Be careful to do what is right in the eyes of everyone. </a:t>
            </a: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18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If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it is possible, as far as it depends on you, live at peace with everyone. </a:t>
            </a: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19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Do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not take revenge, my dear friends, but leave room for God’s wrath, for it is written: “It is mine to avenge; I will repay,” says the Lord. </a:t>
            </a: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20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On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 contrary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: “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If your enemy is hungry, feed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him; if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he is thirsty, give him something to 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drink. In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doing this, </a:t>
            </a:r>
            <a:r>
              <a:rPr lang="en-US" sz="2600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you will heap burning coals on his head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.” </a:t>
            </a:r>
            <a:r>
              <a:rPr lang="en-US" sz="2600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21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Do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not be overcome by evil, but overcome evil with good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 </a:t>
            </a:r>
          </a:p>
          <a:p>
            <a:pPr marL="406400" lvl="1" indent="0" algn="just">
              <a:buFontTx/>
              <a:buNone/>
            </a:pPr>
            <a:r>
              <a:rPr lang="en-US" sz="26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							— </a:t>
            </a: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Romans 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12:17-21 </a:t>
            </a: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[NIV] </a:t>
            </a:r>
            <a:endParaRPr lang="en-US" sz="26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28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 FIVE LESSONS FROM MARTIN LUTHER KING’S LIFE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40069"/>
            <a:ext cx="11137421" cy="55179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06400" indent="-4064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ko-KR" sz="2800" b="1" i="0" spc="-10" dirty="0">
                <a:latin typeface="Candara" charset="0"/>
                <a:ea typeface="ＭＳ Ｐゴシック" charset="0"/>
                <a:cs typeface="MS PGothic" charset="0"/>
              </a:rPr>
              <a:t>2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  <a:r>
              <a:rPr lang="ko-KR" alt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 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He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showed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what it looks like to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lay down one’s life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for God.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26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06400" lvl="1" indent="0" algn="just">
              <a:buFontTx/>
              <a:buNone/>
            </a:pP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His 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comment to Coretta after the John F. Kennedy’s assassination.</a:t>
            </a:r>
          </a:p>
          <a:p>
            <a:pPr marL="406400" lvl="1" indent="0" algn="just">
              <a:buFontTx/>
              <a:buNone/>
            </a:pPr>
            <a:endParaRPr lang="en-US" sz="26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06400" lvl="1" indent="0" algn="just">
              <a:buFontTx/>
              <a:buNone/>
            </a:pP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His 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speech the night before his assassination</a:t>
            </a: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2600" i="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sz="2800" b="1" i="0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50242</TotalTime>
  <Words>845</Words>
  <Application>Microsoft Macintosh PowerPoint</Application>
  <PresentationFormat>Widescreen</PresentationFormat>
  <Paragraphs>93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16</vt:i4>
      </vt:variant>
    </vt:vector>
  </HeadingPairs>
  <TitlesOfParts>
    <vt:vector size="48" baseType="lpstr">
      <vt:lpstr>Calibri</vt:lpstr>
      <vt:lpstr>Calibri Light</vt:lpstr>
      <vt:lpstr>Candara</vt:lpstr>
      <vt:lpstr>Eras Bold ITC</vt:lpstr>
      <vt:lpstr>Eras Medium ITC</vt:lpstr>
      <vt:lpstr>MS PGothic</vt:lpstr>
      <vt:lpstr>ＭＳ Ｐゴシック</vt:lpstr>
      <vt:lpstr>Wingdings</vt:lpstr>
      <vt:lpstr>Arial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2_Normal</vt:lpstr>
      <vt:lpstr>2_Office Theme</vt:lpstr>
      <vt:lpstr>19_Default Design</vt:lpstr>
      <vt:lpstr>PowerPoint Presentation</vt:lpstr>
      <vt:lpstr>Celebrating &amp; Learning From  The Life of Martin Luther King Jr.</vt:lpstr>
      <vt:lpstr>PowerPoint Presentation</vt:lpstr>
      <vt:lpstr>WHY WE SHOULD CELEBRATE, LEARN FROM AND  BE MENTORED BY  DR. MARTING LUTHER KING JR.</vt:lpstr>
      <vt:lpstr>KEY EVENTS IN MARTIN LUTHER KING JR’S LIFE</vt:lpstr>
      <vt:lpstr>KEY EVENTS IN MARTIN LUTHER KING JR’S LIFE</vt:lpstr>
      <vt:lpstr>FIVE LESSONS FROM MARTIN LUTHER KING’S LIFE</vt:lpstr>
      <vt:lpstr> FIVE LESSONS FROM MARTIN LUTHER KING’S LIFE</vt:lpstr>
      <vt:lpstr> FIVE LESSONS FROM MARTIN LUTHER KING’S LIFE</vt:lpstr>
      <vt:lpstr> FIVE LESSONS FROM MARTIN LUTHER KING’S LIFE</vt:lpstr>
      <vt:lpstr> FIVE LESSONS FROM MARTIN LUTHER KING’S LIFE</vt:lpstr>
      <vt:lpstr>PowerPoint Presentation</vt:lpstr>
      <vt:lpstr> FIVE LESSONS FROM MARTIN LUTHER KING’S LIFE</vt:lpstr>
      <vt:lpstr>APPLICATIONS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3239</cp:revision>
  <cp:lastPrinted>2017-01-15T06:33:37Z</cp:lastPrinted>
  <dcterms:created xsi:type="dcterms:W3CDTF">2007-10-20T20:09:35Z</dcterms:created>
  <dcterms:modified xsi:type="dcterms:W3CDTF">2017-01-15T22:27:11Z</dcterms:modified>
  <cp:category/>
</cp:coreProperties>
</file>