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23" r:id="rId10"/>
    <p:sldMasterId id="2147484135" r:id="rId11"/>
    <p:sldMasterId id="2147484159" r:id="rId12"/>
    <p:sldMasterId id="2147484171" r:id="rId13"/>
    <p:sldMasterId id="2147484195" r:id="rId14"/>
    <p:sldMasterId id="2147484207" r:id="rId15"/>
    <p:sldMasterId id="2147484231" r:id="rId16"/>
    <p:sldMasterId id="2147484267" r:id="rId17"/>
    <p:sldMasterId id="2147484327" r:id="rId18"/>
    <p:sldMasterId id="2147484339" r:id="rId19"/>
    <p:sldMasterId id="2147484351" r:id="rId20"/>
    <p:sldMasterId id="2147484363" r:id="rId21"/>
    <p:sldMasterId id="2147484375" r:id="rId22"/>
  </p:sldMasterIdLst>
  <p:notesMasterIdLst>
    <p:notesMasterId r:id="rId40"/>
  </p:notesMasterIdLst>
  <p:handoutMasterIdLst>
    <p:handoutMasterId r:id="rId41"/>
  </p:handoutMasterIdLst>
  <p:sldIdLst>
    <p:sldId id="281" r:id="rId23"/>
    <p:sldId id="806" r:id="rId24"/>
    <p:sldId id="792" r:id="rId25"/>
    <p:sldId id="781" r:id="rId26"/>
    <p:sldId id="798" r:id="rId27"/>
    <p:sldId id="799" r:id="rId28"/>
    <p:sldId id="789" r:id="rId29"/>
    <p:sldId id="803" r:id="rId30"/>
    <p:sldId id="790" r:id="rId31"/>
    <p:sldId id="804" r:id="rId32"/>
    <p:sldId id="797" r:id="rId33"/>
    <p:sldId id="791" r:id="rId34"/>
    <p:sldId id="805" r:id="rId35"/>
    <p:sldId id="748" r:id="rId36"/>
    <p:sldId id="729" r:id="rId37"/>
    <p:sldId id="730" r:id="rId38"/>
    <p:sldId id="283" r:id="rId39"/>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FFFF00"/>
    <a:srgbClr val="CC3300"/>
    <a:srgbClr val="8000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03" autoAdjust="0"/>
    <p:restoredTop sz="92818"/>
  </p:normalViewPr>
  <p:slideViewPr>
    <p:cSldViewPr>
      <p:cViewPr>
        <p:scale>
          <a:sx n="81" d="100"/>
          <a:sy n="81" d="100"/>
        </p:scale>
        <p:origin x="1448" y="85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 Target="slides/slide1.xml"/><Relationship Id="rId24" Type="http://schemas.openxmlformats.org/officeDocument/2006/relationships/slide" Target="slides/slide2.xml"/><Relationship Id="rId25" Type="http://schemas.openxmlformats.org/officeDocument/2006/relationships/slide" Target="slides/slide3.xml"/><Relationship Id="rId26" Type="http://schemas.openxmlformats.org/officeDocument/2006/relationships/slide" Target="slides/slide4.xml"/><Relationship Id="rId27" Type="http://schemas.openxmlformats.org/officeDocument/2006/relationships/slide" Target="slides/slide5.xml"/><Relationship Id="rId28" Type="http://schemas.openxmlformats.org/officeDocument/2006/relationships/slide" Target="slides/slide6.xml"/><Relationship Id="rId29" Type="http://schemas.openxmlformats.org/officeDocument/2006/relationships/slide" Target="slides/slide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8.xml"/><Relationship Id="rId31" Type="http://schemas.openxmlformats.org/officeDocument/2006/relationships/slide" Target="slides/slide9.xml"/><Relationship Id="rId32" Type="http://schemas.openxmlformats.org/officeDocument/2006/relationships/slide" Target="slides/slide10.xml"/><Relationship Id="rId9" Type="http://schemas.openxmlformats.org/officeDocument/2006/relationships/slideMaster" Target="slideMasters/slideMaster9.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33" Type="http://schemas.openxmlformats.org/officeDocument/2006/relationships/slide" Target="slides/slide11.xml"/><Relationship Id="rId34" Type="http://schemas.openxmlformats.org/officeDocument/2006/relationships/slide" Target="slides/slide12.xml"/><Relationship Id="rId35" Type="http://schemas.openxmlformats.org/officeDocument/2006/relationships/slide" Target="slides/slide13.xml"/><Relationship Id="rId36" Type="http://schemas.openxmlformats.org/officeDocument/2006/relationships/slide" Target="slides/slide14.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37" Type="http://schemas.openxmlformats.org/officeDocument/2006/relationships/slide" Target="slides/slide15.xml"/><Relationship Id="rId38" Type="http://schemas.openxmlformats.org/officeDocument/2006/relationships/slide" Target="slides/slide16.xml"/><Relationship Id="rId39" Type="http://schemas.openxmlformats.org/officeDocument/2006/relationships/slide" Target="slides/slide17.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4/10/17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4/10/17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4336559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087589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5463470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45838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1172068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3139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018952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11007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967747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373485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94564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874883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1"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99682"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038295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16948460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1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059747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8495341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8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36584149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26798568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6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6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4075729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2368048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177828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3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6566484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32209357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2353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8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8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61770432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9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25256612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36198308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292347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14369569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4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4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54774688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4097680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5960205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1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357543120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419434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9283198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6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6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40772800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6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570767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9180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4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733145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730896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6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6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5092957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864239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719205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9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95623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905877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82021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24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24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4667818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5540584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67689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95431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4474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3622388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98623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304240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980939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367821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72386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434746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6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18985262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67698791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4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0464276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55904277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002738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87895054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321411922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1255413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002695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14834740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4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4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372426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40"/>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4046104438"/>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13623107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15"/>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2850965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450656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1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40516805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9837800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0389196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26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16081032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18285407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96837539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015"/>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015"/>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33303453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450958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1085049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37179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65820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881095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2494165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179936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773199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9336945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72116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955201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0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69475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2067831560"/>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8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343952701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6151731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384071844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7499302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183556454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3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202700215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82654055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61798451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81"/>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81"/>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3313751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6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75730626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31444850"/>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15459070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873276009"/>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98663425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389804521"/>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9216842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068767929"/>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156217837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2635925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3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3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9157231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1432175308"/>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38292708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101219366"/>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219778051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25067551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357440703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65866994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1887375562"/>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3235083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174320440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0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9741073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4/10/17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4/10/17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4/10/17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4/10/17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4/10/17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4/10/17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4/10/17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4/10/17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4/10/17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4/10/17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4/10/17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4/10/17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4/10/17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4/10/17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4/10/17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4/10/17</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4/10/17</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4/10/17</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4/10/17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4/10/17</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4/10/17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4/10/17</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3" Type="http://schemas.openxmlformats.org/officeDocument/2006/relationships/image" Target="../media/image3.jpeg"/><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3" Type="http://schemas.openxmlformats.org/officeDocument/2006/relationships/image" Target="../media/image3.jpeg"/><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3" Type="http://schemas.openxmlformats.org/officeDocument/2006/relationships/image" Target="../media/image1.jpeg"/><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3" Type="http://schemas.openxmlformats.org/officeDocument/2006/relationships/image" Target="../media/image1.jpeg"/><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3" Type="http://schemas.openxmlformats.org/officeDocument/2006/relationships/image" Target="../media/image1.jpeg"/><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3" Type="http://schemas.openxmlformats.org/officeDocument/2006/relationships/image" Target="../media/image3.jpeg"/><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3" Type="http://schemas.openxmlformats.org/officeDocument/2006/relationships/image" Target="../media/image3.jpeg"/><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3" Type="http://schemas.openxmlformats.org/officeDocument/2006/relationships/image" Target="../media/image1.jpeg"/><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3" Type="http://schemas.openxmlformats.org/officeDocument/2006/relationships/image" Target="../media/image3.jpeg"/><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3" Type="http://schemas.openxmlformats.org/officeDocument/2006/relationships/image" Target="../media/image3.jpeg"/><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3" Type="http://schemas.openxmlformats.org/officeDocument/2006/relationships/image" Target="../media/image3.jpeg"/><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3" Type="http://schemas.openxmlformats.org/officeDocument/2006/relationships/image" Target="../media/image3.jpeg"/><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42.xml"/><Relationship Id="rId12" Type="http://schemas.openxmlformats.org/officeDocument/2006/relationships/theme" Target="../theme/theme22.xml"/><Relationship Id="rId13" Type="http://schemas.openxmlformats.org/officeDocument/2006/relationships/image" Target="../media/image4.jpeg"/><Relationship Id="rId1" Type="http://schemas.openxmlformats.org/officeDocument/2006/relationships/slideLayout" Target="../slideLayouts/slideLayout232.xml"/><Relationship Id="rId2" Type="http://schemas.openxmlformats.org/officeDocument/2006/relationships/slideLayout" Target="../slideLayouts/slideLayout233.xml"/><Relationship Id="rId3" Type="http://schemas.openxmlformats.org/officeDocument/2006/relationships/slideLayout" Target="../slideLayouts/slideLayout234.xml"/><Relationship Id="rId4" Type="http://schemas.openxmlformats.org/officeDocument/2006/relationships/slideLayout" Target="../slideLayouts/slideLayout235.xml"/><Relationship Id="rId5" Type="http://schemas.openxmlformats.org/officeDocument/2006/relationships/slideLayout" Target="../slideLayouts/slideLayout236.xml"/><Relationship Id="rId6" Type="http://schemas.openxmlformats.org/officeDocument/2006/relationships/slideLayout" Target="../slideLayouts/slideLayout237.xml"/><Relationship Id="rId7" Type="http://schemas.openxmlformats.org/officeDocument/2006/relationships/slideLayout" Target="../slideLayouts/slideLayout238.xml"/><Relationship Id="rId8" Type="http://schemas.openxmlformats.org/officeDocument/2006/relationships/slideLayout" Target="../slideLayouts/slideLayout239.xml"/><Relationship Id="rId9" Type="http://schemas.openxmlformats.org/officeDocument/2006/relationships/slideLayout" Target="../slideLayouts/slideLayout240.xml"/><Relationship Id="rId10" Type="http://schemas.openxmlformats.org/officeDocument/2006/relationships/slideLayout" Target="../slideLayouts/slideLayout24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2.jpe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3" Type="http://schemas.openxmlformats.org/officeDocument/2006/relationships/image" Target="../media/image2.jpe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3" Type="http://schemas.openxmlformats.org/officeDocument/2006/relationships/image" Target="../media/image2.jpe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3" Type="http://schemas.openxmlformats.org/officeDocument/2006/relationships/image" Target="../media/image3.jpe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3" Type="http://schemas.openxmlformats.org/officeDocument/2006/relationships/image" Target="../media/image3.jpeg"/><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593653541"/>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404759969"/>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174240"/>
      </p:ext>
    </p:extLst>
  </p:cSld>
  <p:clrMap bg1="lt1" tx1="dk1" bg2="lt2" tx2="dk2" accent1="accent1" accent2="accent2" accent3="accent3" accent4="accent4" accent5="accent5" accent6="accent6" hlink="hlink" folHlink="folHlink"/>
  <p:sldLayoutIdLst>
    <p:sldLayoutId id="2147484172" r:id="rId1"/>
    <p:sldLayoutId id="2147484173" r:id="rId2"/>
    <p:sldLayoutId id="2147484174" r:id="rId3"/>
    <p:sldLayoutId id="2147484175" r:id="rId4"/>
    <p:sldLayoutId id="2147484176" r:id="rId5"/>
    <p:sldLayoutId id="2147484177" r:id="rId6"/>
    <p:sldLayoutId id="2147484178" r:id="rId7"/>
    <p:sldLayoutId id="2147484179" r:id="rId8"/>
    <p:sldLayoutId id="2147484180" r:id="rId9"/>
    <p:sldLayoutId id="2147484181" r:id="rId10"/>
    <p:sldLayoutId id="214748418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8758294"/>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46708073"/>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3046256294"/>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2744327"/>
      </p:ext>
    </p:extLst>
  </p:cSld>
  <p:clrMap bg1="lt1" tx1="dk1" bg2="lt2" tx2="dk2" accent1="accent1" accent2="accent2" accent3="accent3" accent4="accent4" accent5="accent5" accent6="accent6" hlink="hlink" folHlink="folHlink"/>
  <p:sldLayoutIdLst>
    <p:sldLayoutId id="2147484268" r:id="rId1"/>
    <p:sldLayoutId id="2147484269" r:id="rId2"/>
    <p:sldLayoutId id="2147484270" r:id="rId3"/>
    <p:sldLayoutId id="2147484271" r:id="rId4"/>
    <p:sldLayoutId id="2147484272" r:id="rId5"/>
    <p:sldLayoutId id="2147484273" r:id="rId6"/>
    <p:sldLayoutId id="2147484274" r:id="rId7"/>
    <p:sldLayoutId id="2147484275" r:id="rId8"/>
    <p:sldLayoutId id="2147484276" r:id="rId9"/>
    <p:sldLayoutId id="2147484277" r:id="rId10"/>
    <p:sldLayoutId id="214748427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smtClean="0">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smtClean="0">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smtClean="0">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044573662"/>
      </p:ext>
    </p:extLst>
  </p:cSld>
  <p:clrMap bg1="lt1" tx1="dk1" bg2="lt2" tx2="dk2" accent1="accent1" accent2="accent2" accent3="accent3" accent4="accent4" accent5="accent5" accent6="accent6" hlink="hlink" folHlink="folHlink"/>
  <p:sldLayoutIdLst>
    <p:sldLayoutId id="2147484340" r:id="rId1"/>
    <p:sldLayoutId id="2147484341" r:id="rId2"/>
    <p:sldLayoutId id="2147484342" r:id="rId3"/>
    <p:sldLayoutId id="2147484343" r:id="rId4"/>
    <p:sldLayoutId id="2147484344" r:id="rId5"/>
    <p:sldLayoutId id="2147484345" r:id="rId6"/>
    <p:sldLayoutId id="2147484346" r:id="rId7"/>
    <p:sldLayoutId id="2147484347" r:id="rId8"/>
    <p:sldLayoutId id="2147484348" r:id="rId9"/>
    <p:sldLayoutId id="2147484349" r:id="rId10"/>
    <p:sldLayoutId id="2147484350"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507742732"/>
      </p:ext>
    </p:extLst>
  </p:cSld>
  <p:clrMap bg1="lt1" tx1="dk1" bg2="lt2" tx2="dk2" accent1="accent1" accent2="accent2" accent3="accent3" accent4="accent4" accent5="accent5" accent6="accent6" hlink="hlink" folHlink="folHlink"/>
  <p:sldLayoutIdLst>
    <p:sldLayoutId id="2147484352" r:id="rId1"/>
    <p:sldLayoutId id="2147484353" r:id="rId2"/>
    <p:sldLayoutId id="2147484354" r:id="rId3"/>
    <p:sldLayoutId id="2147484355" r:id="rId4"/>
    <p:sldLayoutId id="2147484356" r:id="rId5"/>
    <p:sldLayoutId id="2147484357" r:id="rId6"/>
    <p:sldLayoutId id="2147484358" r:id="rId7"/>
    <p:sldLayoutId id="2147484359" r:id="rId8"/>
    <p:sldLayoutId id="2147484360" r:id="rId9"/>
    <p:sldLayoutId id="2147484361" r:id="rId10"/>
    <p:sldLayoutId id="214748436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3"/>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4198474501"/>
      </p:ext>
    </p:extLst>
  </p:cSld>
  <p:clrMap bg1="lt1" tx1="dk1" bg2="lt2" tx2="dk2" accent1="accent1" accent2="accent2" accent3="accent3" accent4="accent4" accent5="accent5" accent6="accent6" hlink="hlink" folHlink="folHlink"/>
  <p:sldLayoutIdLst>
    <p:sldLayoutId id="2147484364" r:id="rId1"/>
    <p:sldLayoutId id="2147484365" r:id="rId2"/>
    <p:sldLayoutId id="2147484366" r:id="rId3"/>
    <p:sldLayoutId id="2147484367" r:id="rId4"/>
    <p:sldLayoutId id="2147484368" r:id="rId5"/>
    <p:sldLayoutId id="2147484369" r:id="rId6"/>
    <p:sldLayoutId id="2147484370" r:id="rId7"/>
    <p:sldLayoutId id="2147484371" r:id="rId8"/>
    <p:sldLayoutId id="2147484372" r:id="rId9"/>
    <p:sldLayoutId id="2147484373" r:id="rId10"/>
    <p:sldLayoutId id="2147484374"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4/10/17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4/10/17</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7.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0.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447800"/>
            <a:ext cx="11982765" cy="5383894"/>
          </a:xfrm>
        </p:spPr>
        <p:txBody>
          <a:bodyPr/>
          <a:lstStyle/>
          <a:p>
            <a:pPr marL="0" indent="0" algn="ctr">
              <a:spcBef>
                <a:spcPts val="0"/>
              </a:spcBef>
              <a:buNone/>
            </a:pPr>
            <a:r>
              <a:rPr lang="en-US" sz="2800" b="1" i="1" baseline="30000" dirty="0" smtClean="0">
                <a:latin typeface="Candara"/>
                <a:cs typeface="Candara"/>
              </a:rPr>
              <a:t>8</a:t>
            </a:r>
            <a:r>
              <a:rPr lang="en-US" sz="2800" b="1" i="1" dirty="0">
                <a:latin typeface="Candara"/>
                <a:cs typeface="Candara"/>
              </a:rPr>
              <a:t> Trust in him at all times, O people;</a:t>
            </a:r>
            <a:br>
              <a:rPr lang="en-US" sz="2800" b="1" i="1" dirty="0">
                <a:latin typeface="Candara"/>
                <a:cs typeface="Candara"/>
              </a:rPr>
            </a:br>
            <a:r>
              <a:rPr lang="en-US" sz="2800" b="1" i="1" dirty="0">
                <a:latin typeface="Candara"/>
                <a:cs typeface="Candara"/>
              </a:rPr>
              <a:t>    pour out your heart before him;</a:t>
            </a:r>
            <a:br>
              <a:rPr lang="en-US" sz="2800" b="1" i="1" dirty="0">
                <a:latin typeface="Candara"/>
                <a:cs typeface="Candara"/>
              </a:rPr>
            </a:br>
            <a:r>
              <a:rPr lang="en-US" sz="2800" b="1" i="1" dirty="0">
                <a:latin typeface="Candara"/>
                <a:cs typeface="Candara"/>
              </a:rPr>
              <a:t>    God is a refuge for us. Selah</a:t>
            </a:r>
            <a:br>
              <a:rPr lang="en-US" sz="2800" b="1" i="1" dirty="0">
                <a:latin typeface="Candara"/>
                <a:cs typeface="Candara"/>
              </a:rPr>
            </a:br>
            <a:r>
              <a:rPr lang="en-US" sz="2800" b="1" i="1" dirty="0">
                <a:latin typeface="Candara"/>
                <a:cs typeface="Candara"/>
              </a:rPr>
              <a:t>Psalm </a:t>
            </a:r>
            <a:r>
              <a:rPr lang="en-US" sz="2800" b="1" i="1" dirty="0" smtClean="0">
                <a:latin typeface="Candara"/>
                <a:cs typeface="Candara"/>
              </a:rPr>
              <a:t>62:8</a:t>
            </a:r>
          </a:p>
          <a:p>
            <a:pPr marL="0" indent="0" algn="ctr">
              <a:spcBef>
                <a:spcPts val="0"/>
              </a:spcBef>
              <a:buNone/>
            </a:pPr>
            <a:endParaRPr lang="en-US" sz="2400" b="1" i="1" dirty="0" smtClean="0">
              <a:latin typeface="Candara"/>
              <a:cs typeface="Candara"/>
            </a:endParaRPr>
          </a:p>
          <a:p>
            <a:pPr marL="0" indent="0" algn="ctr">
              <a:spcBef>
                <a:spcPts val="0"/>
              </a:spcBef>
              <a:buNone/>
            </a:pPr>
            <a:r>
              <a:rPr lang="en-US" sz="2800" b="1" i="1" baseline="30000" dirty="0" smtClean="0">
                <a:latin typeface="Candara"/>
                <a:cs typeface="Candara"/>
              </a:rPr>
              <a:t>22</a:t>
            </a:r>
            <a:r>
              <a:rPr lang="en-US" sz="2800" b="1" i="1" dirty="0">
                <a:latin typeface="Candara"/>
                <a:cs typeface="Candara"/>
              </a:rPr>
              <a:t> Cast your burden on the Lord,</a:t>
            </a:r>
            <a:br>
              <a:rPr lang="en-US" sz="2800" b="1" i="1" dirty="0">
                <a:latin typeface="Candara"/>
                <a:cs typeface="Candara"/>
              </a:rPr>
            </a:br>
            <a:r>
              <a:rPr lang="en-US" sz="2800" b="1" i="1" dirty="0">
                <a:latin typeface="Candara"/>
                <a:cs typeface="Candara"/>
              </a:rPr>
              <a:t>    and he will sustain you;</a:t>
            </a:r>
            <a:br>
              <a:rPr lang="en-US" sz="2800" b="1" i="1" dirty="0">
                <a:latin typeface="Candara"/>
                <a:cs typeface="Candara"/>
              </a:rPr>
            </a:br>
            <a:r>
              <a:rPr lang="en-US" sz="2800" b="1" i="1" dirty="0">
                <a:latin typeface="Candara"/>
                <a:cs typeface="Candara"/>
              </a:rPr>
              <a:t>he will never permit</a:t>
            </a:r>
            <a:br>
              <a:rPr lang="en-US" sz="2800" b="1" i="1" dirty="0">
                <a:latin typeface="Candara"/>
                <a:cs typeface="Candara"/>
              </a:rPr>
            </a:br>
            <a:r>
              <a:rPr lang="en-US" sz="2800" b="1" i="1" dirty="0">
                <a:latin typeface="Candara"/>
                <a:cs typeface="Candara"/>
              </a:rPr>
              <a:t>    the righteous to be moved</a:t>
            </a:r>
            <a:r>
              <a:rPr lang="en-US" sz="2800" b="1" i="1" dirty="0" smtClean="0">
                <a:latin typeface="Candara"/>
                <a:cs typeface="Candara"/>
              </a:rPr>
              <a:t>.</a:t>
            </a:r>
            <a:br>
              <a:rPr lang="en-US" sz="2800" b="1" i="1" dirty="0" smtClean="0">
                <a:latin typeface="Candara"/>
                <a:cs typeface="Candara"/>
              </a:rPr>
            </a:br>
            <a:r>
              <a:rPr lang="en-US" sz="2800" b="1" i="1" dirty="0" smtClean="0">
                <a:latin typeface="Candara"/>
                <a:cs typeface="Candara"/>
              </a:rPr>
              <a:t>Psalm 55:22</a:t>
            </a:r>
          </a:p>
        </p:txBody>
      </p:sp>
    </p:spTree>
    <p:extLst>
      <p:ext uri="{BB962C8B-B14F-4D97-AF65-F5344CB8AC3E}">
        <p14:creationId xmlns:p14="http://schemas.microsoft.com/office/powerpoint/2010/main" val="91969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83070" y="533400"/>
            <a:ext cx="11708485" cy="499532"/>
          </a:xfrm>
        </p:spPr>
        <p:txBody>
          <a:bodyPr/>
          <a:lstStyle/>
          <a:p>
            <a:r>
              <a:rPr lang="en-US" sz="3200" b="1" spc="-60" dirty="0">
                <a:latin typeface="Candara" charset="0"/>
                <a:ea typeface="MS PGothic" charset="0"/>
                <a:cs typeface="Arial" charset="0"/>
              </a:rPr>
              <a:t>DAVID’S SECRET TO HIS CONFIDENT FAITH IN TIMES OF TROUBLE</a:t>
            </a:r>
          </a:p>
        </p:txBody>
      </p:sp>
      <p:sp>
        <p:nvSpPr>
          <p:cNvPr id="5" name="Rectangle 3"/>
          <p:cNvSpPr txBox="1">
            <a:spLocks noChangeArrowheads="1"/>
          </p:cNvSpPr>
          <p:nvPr/>
        </p:nvSpPr>
        <p:spPr bwMode="auto">
          <a:xfrm>
            <a:off x="283070" y="1219200"/>
            <a:ext cx="11708485" cy="5638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5938" indent="-515938">
              <a:spcBef>
                <a:spcPts val="0"/>
              </a:spcBef>
              <a:buNone/>
            </a:pPr>
            <a:r>
              <a:rPr lang="en-US" sz="2800" b="1" i="0" spc="-10" dirty="0">
                <a:latin typeface="Candara" charset="0"/>
                <a:ea typeface="ＭＳ Ｐゴシック" charset="0"/>
                <a:cs typeface="MS PGothic" charset="0"/>
              </a:rPr>
              <a:t>4</a:t>
            </a:r>
            <a:r>
              <a:rPr lang="en-US" sz="2800" b="1" i="0" spc="-10" dirty="0" smtClean="0">
                <a:latin typeface="Candara" charset="0"/>
                <a:ea typeface="ＭＳ Ｐゴシック" charset="0"/>
                <a:cs typeface="MS PGothic" charset="0"/>
              </a:rPr>
              <a:t>)   </a:t>
            </a:r>
            <a:r>
              <a:rPr lang="en-US" sz="2800" b="1" i="0" u="sng" spc="-10" dirty="0" smtClean="0">
                <a:solidFill>
                  <a:srgbClr val="FF0000"/>
                </a:solidFill>
                <a:latin typeface="Candara" charset="0"/>
                <a:ea typeface="ＭＳ Ｐゴシック" charset="0"/>
                <a:cs typeface="MS PGothic" charset="0"/>
              </a:rPr>
              <a:t>FIXED HEART ON PRAISING GOD:</a:t>
            </a:r>
            <a:r>
              <a:rPr lang="en-US" sz="2800" b="1" i="0" spc="-10" dirty="0">
                <a:solidFill>
                  <a:srgbClr val="00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David had </a:t>
            </a:r>
            <a:r>
              <a:rPr lang="en-US" sz="2800" b="1" i="0" spc="-10" dirty="0">
                <a:solidFill>
                  <a:srgbClr val="000000"/>
                </a:solidFill>
                <a:latin typeface="Candara" charset="0"/>
                <a:ea typeface="ＭＳ Ｐゴシック" charset="0"/>
                <a:cs typeface="MS PGothic" charset="0"/>
              </a:rPr>
              <a:t>his heart fixed on </a:t>
            </a:r>
            <a:r>
              <a:rPr lang="en-US" sz="2800" b="1" i="0" spc="-10" dirty="0" smtClean="0">
                <a:solidFill>
                  <a:srgbClr val="000000"/>
                </a:solidFill>
                <a:latin typeface="Candara" charset="0"/>
                <a:ea typeface="ＭＳ Ｐゴシック" charset="0"/>
                <a:cs typeface="MS PGothic" charset="0"/>
              </a:rPr>
              <a:t>praising and giving thanks </a:t>
            </a:r>
            <a:r>
              <a:rPr lang="en-US" sz="2800" b="1" i="0" spc="-10" dirty="0">
                <a:solidFill>
                  <a:srgbClr val="000000"/>
                </a:solidFill>
                <a:latin typeface="Candara" charset="0"/>
                <a:ea typeface="ＭＳ Ｐゴシック" charset="0"/>
                <a:cs typeface="MS PGothic" charset="0"/>
              </a:rPr>
              <a:t>to </a:t>
            </a:r>
            <a:r>
              <a:rPr lang="en-US" sz="2800" b="1" i="0" spc="-10" dirty="0" smtClean="0">
                <a:solidFill>
                  <a:srgbClr val="000000"/>
                </a:solidFill>
                <a:latin typeface="Candara" charset="0"/>
                <a:ea typeface="ＭＳ Ｐゴシック" charset="0"/>
                <a:cs typeface="MS PGothic" charset="0"/>
              </a:rPr>
              <a:t>God amidst his troubles (vs</a:t>
            </a:r>
            <a:r>
              <a:rPr lang="en-US" sz="2800" b="1" i="0" spc="-10" dirty="0">
                <a:solidFill>
                  <a:srgbClr val="000000"/>
                </a:solidFill>
                <a:latin typeface="Candara" charset="0"/>
                <a:ea typeface="ＭＳ Ｐゴシック" charset="0"/>
                <a:cs typeface="MS PGothic" charset="0"/>
              </a:rPr>
              <a:t>. 5, 7-11). </a:t>
            </a:r>
          </a:p>
          <a:p>
            <a:pPr marL="458788" indent="-458788">
              <a:spcBef>
                <a:spcPts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smtClean="0">
                <a:solidFill>
                  <a:srgbClr val="000000"/>
                </a:solidFill>
                <a:latin typeface="Candara" charset="0"/>
                <a:ea typeface="ＭＳ Ｐゴシック" charset="0"/>
                <a:cs typeface="MS PGothic" charset="0"/>
              </a:rPr>
              <a:t>5</a:t>
            </a:r>
            <a:r>
              <a:rPr lang="en-US" sz="2600" spc="-10" dirty="0">
                <a:solidFill>
                  <a:srgbClr val="000000"/>
                </a:solidFill>
                <a:latin typeface="Candara" charset="0"/>
                <a:ea typeface="ＭＳ Ｐゴシック" charset="0"/>
                <a:cs typeface="MS PGothic" charset="0"/>
              </a:rPr>
              <a:t> Be exalted, O God, above the heavens!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Let your glory be over all the </a:t>
            </a:r>
            <a:r>
              <a:rPr lang="en-US" sz="2600" spc="-10" dirty="0" smtClean="0">
                <a:solidFill>
                  <a:srgbClr val="000000"/>
                </a:solidFill>
                <a:latin typeface="Candara" charset="0"/>
                <a:ea typeface="ＭＳ Ｐゴシック" charset="0"/>
                <a:cs typeface="MS PGothic" charset="0"/>
              </a:rPr>
              <a:t>earth!</a:t>
            </a:r>
          </a:p>
          <a:p>
            <a:pPr marL="0" indent="0" algn="ctr">
              <a:spcBef>
                <a:spcPts val="0"/>
              </a:spcBef>
              <a:buNone/>
            </a:pPr>
            <a:r>
              <a:rPr lang="en-US" sz="1400" spc="-10" dirty="0">
                <a:solidFill>
                  <a:srgbClr val="000000"/>
                </a:solidFill>
                <a:latin typeface="Candara" charset="0"/>
                <a:ea typeface="ＭＳ Ｐゴシック" charset="0"/>
                <a:cs typeface="MS PGothic" charset="0"/>
              </a:rPr>
              <a:t/>
            </a:r>
            <a:br>
              <a:rPr lang="en-US" sz="14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7</a:t>
            </a:r>
            <a:r>
              <a:rPr lang="en-US" sz="2600" spc="-10" dirty="0">
                <a:solidFill>
                  <a:srgbClr val="000000"/>
                </a:solidFill>
                <a:latin typeface="Candara" charset="0"/>
                <a:ea typeface="ＭＳ Ｐゴシック" charset="0"/>
                <a:cs typeface="MS PGothic" charset="0"/>
              </a:rPr>
              <a:t> My heart is steadfast, O God,</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my heart is steadfast!</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 will sing and make melody!</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8</a:t>
            </a:r>
            <a:r>
              <a:rPr lang="en-US" sz="2600" spc="-10" dirty="0">
                <a:solidFill>
                  <a:srgbClr val="000000"/>
                </a:solidFill>
                <a:latin typeface="Candara" charset="0"/>
                <a:ea typeface="ＭＳ Ｐゴシック" charset="0"/>
                <a:cs typeface="MS PGothic" charset="0"/>
              </a:rPr>
              <a:t> </a:t>
            </a:r>
            <a:r>
              <a:rPr lang="en-US" sz="2600" spc="-10" dirty="0" smtClean="0">
                <a:solidFill>
                  <a:srgbClr val="000000"/>
                </a:solidFill>
                <a:latin typeface="Candara" charset="0"/>
                <a:ea typeface="ＭＳ Ｐゴシック" charset="0"/>
                <a:cs typeface="MS PGothic" charset="0"/>
              </a:rPr>
              <a:t>Awake</a:t>
            </a:r>
            <a:r>
              <a:rPr lang="en-US" sz="2600" spc="-10" dirty="0">
                <a:solidFill>
                  <a:srgbClr val="000000"/>
                </a:solidFill>
                <a:latin typeface="Candara" charset="0"/>
                <a:ea typeface="ＭＳ Ｐゴシック" charset="0"/>
                <a:cs typeface="MS PGothic" charset="0"/>
              </a:rPr>
              <a:t>, my glory!</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Awake, O harp and lyre!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I will awake the dawn</a:t>
            </a:r>
            <a:r>
              <a:rPr lang="en-US" sz="2600" spc="-10" dirty="0" smtClean="0">
                <a:solidFill>
                  <a:srgbClr val="000000"/>
                </a:solidFill>
                <a:latin typeface="Candara" charset="0"/>
                <a:ea typeface="ＭＳ Ｐゴシック" charset="0"/>
                <a:cs typeface="MS PGothic" charset="0"/>
              </a:rPr>
              <a:t>!</a:t>
            </a: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025759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83070" y="533400"/>
            <a:ext cx="11708485" cy="499532"/>
          </a:xfrm>
        </p:spPr>
        <p:txBody>
          <a:bodyPr/>
          <a:lstStyle/>
          <a:p>
            <a:r>
              <a:rPr lang="en-US" sz="3200" b="1" spc="-60" dirty="0">
                <a:latin typeface="Candara" charset="0"/>
                <a:ea typeface="MS PGothic" charset="0"/>
                <a:cs typeface="Arial" charset="0"/>
              </a:rPr>
              <a:t>DAVID’S SECRET TO HIS CONFIDENT FAITH IN TIMES OF TROUBLE</a:t>
            </a:r>
          </a:p>
        </p:txBody>
      </p:sp>
      <p:sp>
        <p:nvSpPr>
          <p:cNvPr id="5" name="Rectangle 3"/>
          <p:cNvSpPr txBox="1">
            <a:spLocks noChangeArrowheads="1"/>
          </p:cNvSpPr>
          <p:nvPr/>
        </p:nvSpPr>
        <p:spPr bwMode="auto">
          <a:xfrm>
            <a:off x="283070" y="1219200"/>
            <a:ext cx="11708485" cy="5638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5938" indent="-515938">
              <a:spcBef>
                <a:spcPts val="0"/>
              </a:spcBef>
              <a:buNone/>
            </a:pPr>
            <a:r>
              <a:rPr lang="en-US" sz="2800" b="1" i="0" spc="-10" dirty="0">
                <a:latin typeface="Candara" charset="0"/>
                <a:ea typeface="ＭＳ Ｐゴシック" charset="0"/>
                <a:cs typeface="MS PGothic" charset="0"/>
              </a:rPr>
              <a:t>4</a:t>
            </a:r>
            <a:r>
              <a:rPr lang="en-US" sz="2800" b="1" i="0" spc="-10" dirty="0" smtClean="0">
                <a:latin typeface="Candara" charset="0"/>
                <a:ea typeface="ＭＳ Ｐゴシック" charset="0"/>
                <a:cs typeface="MS PGothic" charset="0"/>
              </a:rPr>
              <a:t>)   </a:t>
            </a:r>
            <a:r>
              <a:rPr lang="en-US" sz="2800" b="1" i="0" u="sng" spc="-10" dirty="0" smtClean="0">
                <a:solidFill>
                  <a:srgbClr val="FF0000"/>
                </a:solidFill>
                <a:latin typeface="Candara" charset="0"/>
                <a:ea typeface="ＭＳ Ｐゴシック" charset="0"/>
                <a:cs typeface="MS PGothic" charset="0"/>
              </a:rPr>
              <a:t>FIXED HEART ON PRAISING GOD:</a:t>
            </a:r>
            <a:r>
              <a:rPr lang="en-US" sz="2800" b="1" i="0" spc="-10" dirty="0">
                <a:solidFill>
                  <a:srgbClr val="000000"/>
                </a:solidFill>
                <a:latin typeface="Candara" charset="0"/>
                <a:ea typeface="ＭＳ Ｐゴシック" charset="0"/>
                <a:cs typeface="MS PGothic" charset="0"/>
              </a:rPr>
              <a:t> </a:t>
            </a:r>
            <a:r>
              <a:rPr lang="en-US" sz="2800" b="1" i="0" spc="-10" dirty="0" smtClean="0">
                <a:solidFill>
                  <a:srgbClr val="000000"/>
                </a:solidFill>
                <a:latin typeface="Candara" charset="0"/>
                <a:ea typeface="ＭＳ Ｐゴシック" charset="0"/>
                <a:cs typeface="MS PGothic" charset="0"/>
              </a:rPr>
              <a:t>David had </a:t>
            </a:r>
            <a:r>
              <a:rPr lang="en-US" sz="2800" b="1" i="0" spc="-10" dirty="0">
                <a:solidFill>
                  <a:srgbClr val="000000"/>
                </a:solidFill>
                <a:latin typeface="Candara" charset="0"/>
                <a:ea typeface="ＭＳ Ｐゴシック" charset="0"/>
                <a:cs typeface="MS PGothic" charset="0"/>
              </a:rPr>
              <a:t>his heart fixed on </a:t>
            </a:r>
            <a:r>
              <a:rPr lang="en-US" sz="2800" b="1" i="0" spc="-10" dirty="0" smtClean="0">
                <a:solidFill>
                  <a:srgbClr val="000000"/>
                </a:solidFill>
                <a:latin typeface="Candara" charset="0"/>
                <a:ea typeface="ＭＳ Ｐゴシック" charset="0"/>
                <a:cs typeface="MS PGothic" charset="0"/>
              </a:rPr>
              <a:t>praising and giving thanks </a:t>
            </a:r>
            <a:r>
              <a:rPr lang="en-US" sz="2800" b="1" i="0" spc="-10" dirty="0">
                <a:solidFill>
                  <a:srgbClr val="000000"/>
                </a:solidFill>
                <a:latin typeface="Candara" charset="0"/>
                <a:ea typeface="ＭＳ Ｐゴシック" charset="0"/>
                <a:cs typeface="MS PGothic" charset="0"/>
              </a:rPr>
              <a:t>to </a:t>
            </a:r>
            <a:r>
              <a:rPr lang="en-US" sz="2800" b="1" i="0" spc="-10" dirty="0" smtClean="0">
                <a:solidFill>
                  <a:srgbClr val="000000"/>
                </a:solidFill>
                <a:latin typeface="Candara" charset="0"/>
                <a:ea typeface="ＭＳ Ｐゴシック" charset="0"/>
                <a:cs typeface="MS PGothic" charset="0"/>
              </a:rPr>
              <a:t>God amidst his troubles (vs</a:t>
            </a:r>
            <a:r>
              <a:rPr lang="en-US" sz="2800" b="1" i="0" spc="-10" dirty="0">
                <a:solidFill>
                  <a:srgbClr val="000000"/>
                </a:solidFill>
                <a:latin typeface="Candara" charset="0"/>
                <a:ea typeface="ＭＳ Ｐゴシック" charset="0"/>
                <a:cs typeface="MS PGothic" charset="0"/>
              </a:rPr>
              <a:t>. 5, 7-11). </a:t>
            </a:r>
          </a:p>
          <a:p>
            <a:pPr marL="458788" indent="-458788">
              <a:spcBef>
                <a:spcPts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smtClean="0">
                <a:solidFill>
                  <a:srgbClr val="000000"/>
                </a:solidFill>
                <a:latin typeface="Candara" charset="0"/>
                <a:ea typeface="ＭＳ Ｐゴシック" charset="0"/>
                <a:cs typeface="MS PGothic" charset="0"/>
              </a:rPr>
              <a:t>9</a:t>
            </a:r>
            <a:r>
              <a:rPr lang="en-US" sz="2600" spc="-10" dirty="0">
                <a:solidFill>
                  <a:srgbClr val="000000"/>
                </a:solidFill>
                <a:latin typeface="Candara" charset="0"/>
                <a:ea typeface="ＭＳ Ｐゴシック" charset="0"/>
                <a:cs typeface="MS PGothic" charset="0"/>
              </a:rPr>
              <a:t> I will give thanks to you, O Lord, among the peoples;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I will sing praises to you among the nations.</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10</a:t>
            </a:r>
            <a:r>
              <a:rPr lang="en-US" sz="2600" spc="-10" dirty="0">
                <a:solidFill>
                  <a:srgbClr val="000000"/>
                </a:solidFill>
                <a:latin typeface="Candara" charset="0"/>
                <a:ea typeface="ＭＳ Ｐゴシック" charset="0"/>
                <a:cs typeface="MS PGothic" charset="0"/>
              </a:rPr>
              <a:t> For your steadfast love is great to the heavens,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your faithfulness to the clouds.</a:t>
            </a: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11</a:t>
            </a:r>
            <a:r>
              <a:rPr lang="en-US" sz="2600" spc="-10" dirty="0">
                <a:solidFill>
                  <a:srgbClr val="000000"/>
                </a:solidFill>
                <a:latin typeface="Candara" charset="0"/>
                <a:ea typeface="ＭＳ Ｐゴシック" charset="0"/>
                <a:cs typeface="MS PGothic" charset="0"/>
              </a:rPr>
              <a:t> Be exalted, O God, above the heavens!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Let your glory be over all the earth! (vs. 5, 7-11)</a:t>
            </a:r>
          </a:p>
          <a:p>
            <a:pPr marL="0" indent="0" algn="ctr">
              <a:spcBef>
                <a:spcPts val="0"/>
              </a:spcBef>
              <a:buNone/>
            </a:pPr>
            <a:endParaRPr lang="en-US" sz="800" spc="-10" dirty="0" smtClean="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A </a:t>
            </a:r>
            <a:r>
              <a:rPr lang="en-US" sz="2600" b="1" i="0" dirty="0" smtClean="0">
                <a:solidFill>
                  <a:srgbClr val="000000"/>
                </a:solidFill>
                <a:latin typeface="Candara" charset="0"/>
                <a:ea typeface="ＭＳ Ｐゴシック" charset="0"/>
                <a:cs typeface="Candara" charset="0"/>
              </a:rPr>
              <a:t>“fixed heart” meant </a:t>
            </a:r>
            <a:r>
              <a:rPr lang="en-US" sz="2600" b="1" i="0" dirty="0" smtClean="0">
                <a:solidFill>
                  <a:srgbClr val="000000"/>
                </a:solidFill>
                <a:latin typeface="Candara" charset="0"/>
                <a:ea typeface="ＭＳ Ｐゴシック" charset="0"/>
                <a:cs typeface="Candara" charset="0"/>
              </a:rPr>
              <a:t>a </a:t>
            </a:r>
            <a:r>
              <a:rPr lang="en-US" sz="2600" b="1" i="0" dirty="0" smtClean="0">
                <a:solidFill>
                  <a:srgbClr val="000000"/>
                </a:solidFill>
                <a:latin typeface="Candara" charset="0"/>
                <a:ea typeface="ＭＳ Ｐゴシック" charset="0"/>
                <a:cs typeface="Candara" charset="0"/>
              </a:rPr>
              <a:t>resolve—</a:t>
            </a:r>
            <a:r>
              <a:rPr lang="en-US" sz="2600" b="1" i="0" dirty="0" smtClean="0">
                <a:solidFill>
                  <a:srgbClr val="000000"/>
                </a:solidFill>
                <a:latin typeface="Candara" charset="0"/>
                <a:ea typeface="ＭＳ Ｐゴシック" charset="0"/>
                <a:cs typeface="Candara" charset="0"/>
              </a:rPr>
              <a:t>a</a:t>
            </a:r>
            <a:r>
              <a:rPr lang="en-US" sz="2600" b="1" i="0" dirty="0" smtClean="0">
                <a:solidFill>
                  <a:srgbClr val="000000"/>
                </a:solidFill>
                <a:latin typeface="Candara" charset="0"/>
                <a:ea typeface="ＭＳ Ｐゴシック" charset="0"/>
                <a:cs typeface="Candara" charset="0"/>
              </a:rPr>
              <a:t> </a:t>
            </a:r>
            <a:r>
              <a:rPr lang="en-US" sz="2600" b="1" i="0" dirty="0" smtClean="0">
                <a:solidFill>
                  <a:srgbClr val="000000"/>
                </a:solidFill>
                <a:latin typeface="Candara" charset="0"/>
                <a:ea typeface="ＭＳ Ｐゴシック" charset="0"/>
                <a:cs typeface="Candara" charset="0"/>
              </a:rPr>
              <a:t>predetermination that David made before God’s deliverance comes and his troubles end.</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David’s </a:t>
            </a:r>
            <a:r>
              <a:rPr lang="en-US" sz="2600" b="1" i="0" dirty="0" smtClean="0">
                <a:solidFill>
                  <a:srgbClr val="000000"/>
                </a:solidFill>
                <a:latin typeface="Candara" charset="0"/>
                <a:ea typeface="ＭＳ Ｐゴシック" charset="0"/>
                <a:cs typeface="Candara" charset="0"/>
              </a:rPr>
              <a:t>faith </a:t>
            </a:r>
            <a:r>
              <a:rPr lang="en-US" sz="2600" b="1" i="0" dirty="0" smtClean="0">
                <a:solidFill>
                  <a:srgbClr val="000000"/>
                </a:solidFill>
                <a:latin typeface="Candara" charset="0"/>
                <a:ea typeface="ＭＳ Ｐゴシック" charset="0"/>
                <a:cs typeface="Candara" charset="0"/>
              </a:rPr>
              <a:t>was </a:t>
            </a:r>
            <a:r>
              <a:rPr lang="en-US" sz="2600" b="1" i="0" dirty="0" smtClean="0">
                <a:solidFill>
                  <a:srgbClr val="000000"/>
                </a:solidFill>
                <a:latin typeface="Candara" charset="0"/>
                <a:ea typeface="ＭＳ Ｐゴシック" charset="0"/>
                <a:cs typeface="Candara" charset="0"/>
              </a:rPr>
              <a:t> </a:t>
            </a:r>
            <a:r>
              <a:rPr lang="en-US" sz="2600" b="1" i="0" dirty="0" smtClean="0">
                <a:solidFill>
                  <a:srgbClr val="000000"/>
                </a:solidFill>
                <a:latin typeface="Candara" charset="0"/>
                <a:ea typeface="ＭＳ Ｐゴシック" charset="0"/>
                <a:cs typeface="Candara" charset="0"/>
              </a:rPr>
              <a:t>active and confident because he </a:t>
            </a:r>
            <a:r>
              <a:rPr lang="en-US" sz="2600" b="1" i="0" dirty="0" smtClean="0">
                <a:solidFill>
                  <a:srgbClr val="000000"/>
                </a:solidFill>
                <a:latin typeface="Candara" charset="0"/>
                <a:ea typeface="ＭＳ Ｐゴシック" charset="0"/>
                <a:cs typeface="Candara" charset="0"/>
              </a:rPr>
              <a:t>hoped </a:t>
            </a:r>
            <a:r>
              <a:rPr lang="en-US" sz="2600" b="1" i="0" dirty="0" smtClean="0">
                <a:solidFill>
                  <a:srgbClr val="000000"/>
                </a:solidFill>
                <a:latin typeface="Candara" charset="0"/>
                <a:ea typeface="ＭＳ Ｐゴシック" charset="0"/>
                <a:cs typeface="Candara" charset="0"/>
              </a:rPr>
              <a:t>in God AND </a:t>
            </a:r>
            <a:r>
              <a:rPr lang="en-US" sz="2600" b="1" i="0" dirty="0" smtClean="0">
                <a:solidFill>
                  <a:srgbClr val="000000"/>
                </a:solidFill>
                <a:latin typeface="Candara" charset="0"/>
                <a:ea typeface="ＭＳ Ｐゴシック" charset="0"/>
                <a:cs typeface="Candara" charset="0"/>
              </a:rPr>
              <a:t>acted </a:t>
            </a:r>
            <a:r>
              <a:rPr lang="en-US" sz="2600" b="1" i="0" dirty="0" smtClean="0">
                <a:solidFill>
                  <a:srgbClr val="000000"/>
                </a:solidFill>
                <a:latin typeface="Candara" charset="0"/>
                <a:ea typeface="ＭＳ Ｐゴシック" charset="0"/>
                <a:cs typeface="Candara" charset="0"/>
              </a:rPr>
              <a:t>on his trust in God’s promise!</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When was the last time you awake the dawn?</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51713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447800"/>
            <a:ext cx="11982765" cy="5383894"/>
          </a:xfrm>
        </p:spPr>
        <p:txBody>
          <a:bodyPr/>
          <a:lstStyle/>
          <a:p>
            <a:pPr marL="0" indent="0" algn="ctr">
              <a:spcBef>
                <a:spcPts val="0"/>
              </a:spcBef>
              <a:buNone/>
            </a:pPr>
            <a:r>
              <a:rPr lang="en-US" sz="2800" b="1" i="1" baseline="30000" dirty="0" smtClean="0">
                <a:latin typeface="Candara"/>
                <a:cs typeface="Candara"/>
              </a:rPr>
              <a:t>3</a:t>
            </a:r>
            <a:r>
              <a:rPr lang="en-US" sz="2800" b="1" i="1" dirty="0">
                <a:latin typeface="Candara"/>
                <a:cs typeface="Candara"/>
              </a:rPr>
              <a:t> Then I will go to the altar of God,</a:t>
            </a:r>
            <a:br>
              <a:rPr lang="en-US" sz="2800" b="1" i="1" dirty="0">
                <a:latin typeface="Candara"/>
                <a:cs typeface="Candara"/>
              </a:rPr>
            </a:br>
            <a:r>
              <a:rPr lang="en-US" sz="2800" b="1" i="1" dirty="0">
                <a:latin typeface="Candara"/>
                <a:cs typeface="Candara"/>
              </a:rPr>
              <a:t>    to God my exceeding joy,</a:t>
            </a:r>
            <a:br>
              <a:rPr lang="en-US" sz="2800" b="1" i="1" dirty="0">
                <a:latin typeface="Candara"/>
                <a:cs typeface="Candara"/>
              </a:rPr>
            </a:br>
            <a:r>
              <a:rPr lang="en-US" sz="2800" b="1" i="1" dirty="0">
                <a:latin typeface="Candara"/>
                <a:cs typeface="Candara"/>
              </a:rPr>
              <a:t>and I will praise you with the lyre,</a:t>
            </a:r>
            <a:br>
              <a:rPr lang="en-US" sz="2800" b="1" i="1" dirty="0">
                <a:latin typeface="Candara"/>
                <a:cs typeface="Candara"/>
              </a:rPr>
            </a:br>
            <a:r>
              <a:rPr lang="en-US" sz="2800" b="1" i="1" dirty="0">
                <a:latin typeface="Candara"/>
                <a:cs typeface="Candara"/>
              </a:rPr>
              <a:t>    O God, my God</a:t>
            </a:r>
            <a:r>
              <a:rPr lang="en-US" sz="2800" b="1" i="1" dirty="0" smtClean="0">
                <a:latin typeface="Candara"/>
                <a:cs typeface="Candara"/>
              </a:rPr>
              <a:t>.</a:t>
            </a:r>
            <a:br>
              <a:rPr lang="en-US" sz="2800" b="1" i="1" dirty="0" smtClean="0">
                <a:latin typeface="Candara"/>
                <a:cs typeface="Candara"/>
              </a:rPr>
            </a:br>
            <a:r>
              <a:rPr lang="en-US" sz="2800" b="1" i="1" dirty="0" smtClean="0">
                <a:latin typeface="Candara"/>
                <a:cs typeface="Candara"/>
              </a:rPr>
              <a:t>Psalm 43:4</a:t>
            </a:r>
            <a:endParaRPr lang="en-US" sz="2800" b="1" i="1" dirty="0">
              <a:latin typeface="Candara"/>
              <a:cs typeface="Candara"/>
            </a:endParaRPr>
          </a:p>
          <a:p>
            <a:pPr marL="0" indent="0" algn="ctr">
              <a:spcBef>
                <a:spcPts val="0"/>
              </a:spcBef>
              <a:buNone/>
            </a:pPr>
            <a:endParaRPr lang="en-US" sz="1400" b="1" i="1" dirty="0" smtClean="0">
              <a:latin typeface="Candara"/>
              <a:cs typeface="Candara"/>
            </a:endParaRPr>
          </a:p>
          <a:p>
            <a:pPr marL="0" indent="0" algn="ctr">
              <a:spcBef>
                <a:spcPts val="0"/>
              </a:spcBef>
              <a:buNone/>
            </a:pPr>
            <a:r>
              <a:rPr lang="en-US" sz="2800" b="1" i="1" baseline="30000" dirty="0" smtClean="0">
                <a:latin typeface="Candara"/>
                <a:cs typeface="Candara"/>
              </a:rPr>
              <a:t>1</a:t>
            </a:r>
            <a:r>
              <a:rPr lang="en-US" sz="2800" b="1" i="1" dirty="0" smtClean="0">
                <a:latin typeface="Candara"/>
                <a:cs typeface="Candara"/>
              </a:rPr>
              <a:t> My </a:t>
            </a:r>
            <a:r>
              <a:rPr lang="en-US" sz="2800" b="1" i="1" dirty="0">
                <a:latin typeface="Candara"/>
                <a:cs typeface="Candara"/>
              </a:rPr>
              <a:t>heart is steadfast, O God!</a:t>
            </a:r>
            <a:br>
              <a:rPr lang="en-US" sz="2800" b="1" i="1" dirty="0">
                <a:latin typeface="Candara"/>
                <a:cs typeface="Candara"/>
              </a:rPr>
            </a:br>
            <a:r>
              <a:rPr lang="en-US" sz="2800" b="1" i="1" dirty="0">
                <a:latin typeface="Candara"/>
                <a:cs typeface="Candara"/>
              </a:rPr>
              <a:t>    I will sing and make melody with all my being!</a:t>
            </a:r>
            <a:br>
              <a:rPr lang="en-US" sz="2800" b="1" i="1" dirty="0">
                <a:latin typeface="Candara"/>
                <a:cs typeface="Candara"/>
              </a:rPr>
            </a:br>
            <a:r>
              <a:rPr lang="en-US" sz="2800" b="1" i="1" baseline="30000" dirty="0">
                <a:latin typeface="Candara"/>
                <a:cs typeface="Candara"/>
              </a:rPr>
              <a:t>2</a:t>
            </a:r>
            <a:r>
              <a:rPr lang="en-US" sz="2800" b="1" i="1" dirty="0">
                <a:latin typeface="Candara"/>
                <a:cs typeface="Candara"/>
              </a:rPr>
              <a:t> Awake, O harp and lyre!</a:t>
            </a:r>
            <a:br>
              <a:rPr lang="en-US" sz="2800" b="1" i="1" dirty="0">
                <a:latin typeface="Candara"/>
                <a:cs typeface="Candara"/>
              </a:rPr>
            </a:br>
            <a:r>
              <a:rPr lang="en-US" sz="2800" b="1" i="1" dirty="0">
                <a:latin typeface="Candara"/>
                <a:cs typeface="Candara"/>
              </a:rPr>
              <a:t>    I will awake the dawn</a:t>
            </a:r>
            <a:r>
              <a:rPr lang="en-US" sz="2800" b="1" i="1" dirty="0" smtClean="0">
                <a:latin typeface="Candara"/>
                <a:cs typeface="Candara"/>
              </a:rPr>
              <a:t>!</a:t>
            </a:r>
            <a:br>
              <a:rPr lang="en-US" sz="2800" b="1" i="1" dirty="0" smtClean="0">
                <a:latin typeface="Candara"/>
                <a:cs typeface="Candara"/>
              </a:rPr>
            </a:br>
            <a:r>
              <a:rPr lang="en-US" sz="2800" b="1" i="1" dirty="0" smtClean="0">
                <a:latin typeface="Candara"/>
                <a:cs typeface="Candara"/>
              </a:rPr>
              <a:t>Psalm 108:1-2</a:t>
            </a:r>
          </a:p>
        </p:txBody>
      </p:sp>
    </p:spTree>
    <p:extLst>
      <p:ext uri="{BB962C8B-B14F-4D97-AF65-F5344CB8AC3E}">
        <p14:creationId xmlns:p14="http://schemas.microsoft.com/office/powerpoint/2010/main" val="17276772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378372" y="533400"/>
            <a:ext cx="11432628" cy="990600"/>
          </a:xfrm>
        </p:spPr>
        <p:txBody>
          <a:bodyPr/>
          <a:lstStyle/>
          <a:p>
            <a:r>
              <a:rPr lang="en-US" sz="3200" b="1" dirty="0">
                <a:latin typeface="Candara" charset="0"/>
                <a:cs typeface="MS PGothic" charset="0"/>
              </a:rPr>
              <a:t>RECAP &amp; APPLICATION: </a:t>
            </a:r>
            <a:r>
              <a:rPr lang="en-US" sz="3200" b="1" dirty="0" smtClean="0">
                <a:latin typeface="Candara" charset="0"/>
                <a:cs typeface="MS PGothic" charset="0"/>
              </a:rPr>
              <a:t>DAVID’S </a:t>
            </a:r>
            <a:r>
              <a:rPr lang="en-US" sz="3200" b="1" dirty="0">
                <a:latin typeface="Candara" charset="0"/>
                <a:cs typeface="MS PGothic" charset="0"/>
              </a:rPr>
              <a:t>SECRET </a:t>
            </a:r>
            <a:r>
              <a:rPr lang="en-US" sz="3200" b="1" dirty="0" smtClean="0">
                <a:latin typeface="Candara" charset="0"/>
                <a:cs typeface="MS PGothic" charset="0"/>
              </a:rPr>
              <a:t>TO </a:t>
            </a:r>
            <a:r>
              <a:rPr lang="en-US" sz="3200" b="1" dirty="0">
                <a:latin typeface="Candara" charset="0"/>
                <a:cs typeface="MS PGothic" charset="0"/>
              </a:rPr>
              <a:t>HIS </a:t>
            </a:r>
            <a:r>
              <a:rPr lang="en-US" sz="3200" b="1" dirty="0" smtClean="0">
                <a:latin typeface="Candara" charset="0"/>
                <a:cs typeface="MS PGothic" charset="0"/>
              </a:rPr>
              <a:t/>
            </a:r>
            <a:br>
              <a:rPr lang="en-US" sz="3200" b="1" dirty="0" smtClean="0">
                <a:latin typeface="Candara" charset="0"/>
                <a:cs typeface="MS PGothic" charset="0"/>
              </a:rPr>
            </a:br>
            <a:r>
              <a:rPr lang="en-US" sz="3200" b="1" dirty="0" smtClean="0">
                <a:latin typeface="Candara" charset="0"/>
                <a:cs typeface="MS PGothic" charset="0"/>
              </a:rPr>
              <a:t>COFIDENT FAITH AMIST DREADFUL TROUBLES</a:t>
            </a:r>
            <a:endParaRPr lang="en-US" sz="3200" b="1" dirty="0">
              <a:latin typeface="Candara" charset="0"/>
              <a:cs typeface="MS PGothic" charset="0"/>
            </a:endParaRPr>
          </a:p>
        </p:txBody>
      </p:sp>
      <p:sp>
        <p:nvSpPr>
          <p:cNvPr id="27651" name="Rectangle 3"/>
          <p:cNvSpPr>
            <a:spLocks noGrp="1" noChangeArrowheads="1"/>
          </p:cNvSpPr>
          <p:nvPr>
            <p:ph type="body" idx="1"/>
          </p:nvPr>
        </p:nvSpPr>
        <p:spPr>
          <a:xfrm>
            <a:off x="304859" y="1676400"/>
            <a:ext cx="11734761" cy="5122004"/>
          </a:xfrm>
        </p:spPr>
        <p:txBody>
          <a:bodyPr/>
          <a:lstStyle/>
          <a:p>
            <a:pPr marL="515938" indent="-515938">
              <a:spcBef>
                <a:spcPts val="0"/>
              </a:spcBef>
              <a:buNone/>
            </a:pPr>
            <a:r>
              <a:rPr lang="en-US" sz="2800" b="1" dirty="0" smtClean="0">
                <a:latin typeface="Candara" charset="0"/>
                <a:cs typeface="MS PGothic" charset="0"/>
              </a:rPr>
              <a:t>1.    </a:t>
            </a:r>
            <a:r>
              <a:rPr lang="en-US" sz="2800" b="1" u="sng" dirty="0" smtClean="0">
                <a:solidFill>
                  <a:srgbClr val="FF0000"/>
                </a:solidFill>
                <a:latin typeface="Candara" charset="0"/>
                <a:cs typeface="MS PGothic" charset="0"/>
              </a:rPr>
              <a:t>SINGLE-MINDED </a:t>
            </a:r>
            <a:r>
              <a:rPr lang="en-US" sz="2800" b="1" u="sng" dirty="0">
                <a:solidFill>
                  <a:srgbClr val="FF0000"/>
                </a:solidFill>
                <a:latin typeface="Candara" charset="0"/>
                <a:cs typeface="MS PGothic" charset="0"/>
              </a:rPr>
              <a:t>TRUST</a:t>
            </a:r>
            <a:r>
              <a:rPr lang="en-US" sz="2800" b="1" u="sng" dirty="0" smtClean="0">
                <a:solidFill>
                  <a:srgbClr val="FF0000"/>
                </a:solidFill>
                <a:latin typeface="Candara" charset="0"/>
                <a:cs typeface="MS PGothic" charset="0"/>
              </a:rPr>
              <a:t>:</a:t>
            </a:r>
            <a:r>
              <a:rPr lang="en-US" sz="2800" b="1" dirty="0" smtClean="0">
                <a:latin typeface="Candara" charset="0"/>
                <a:cs typeface="MS PGothic" charset="0"/>
              </a:rPr>
              <a:t> Do you have single-minded trust in God when you face dreadful troubles?</a:t>
            </a:r>
            <a:endParaRPr lang="en-US" sz="2800" b="1" dirty="0">
              <a:latin typeface="Candara" charset="0"/>
              <a:cs typeface="MS PGothic" charset="0"/>
            </a:endParaRPr>
          </a:p>
          <a:p>
            <a:pPr marL="515938" indent="-515938">
              <a:spcBef>
                <a:spcPts val="0"/>
              </a:spcBef>
              <a:buFont typeface="+mj-lt"/>
              <a:buAutoNum type="arabicPeriod"/>
            </a:pPr>
            <a:endParaRPr lang="en-US" sz="2000" b="1" dirty="0" smtClean="0">
              <a:latin typeface="Candara" charset="0"/>
              <a:cs typeface="MS PGothic" charset="0"/>
            </a:endParaRPr>
          </a:p>
          <a:p>
            <a:pPr marL="515938" indent="-515938">
              <a:spcBef>
                <a:spcPts val="0"/>
              </a:spcBef>
              <a:buNone/>
            </a:pPr>
            <a:r>
              <a:rPr lang="en-US" sz="2800" b="1" dirty="0" smtClean="0">
                <a:latin typeface="Candara" charset="0"/>
                <a:cs typeface="MS PGothic" charset="0"/>
              </a:rPr>
              <a:t>2.   </a:t>
            </a:r>
            <a:r>
              <a:rPr lang="en-US" sz="2800" b="1" u="sng" dirty="0" smtClean="0">
                <a:solidFill>
                  <a:srgbClr val="FF0000"/>
                </a:solidFill>
                <a:latin typeface="Candara" charset="0"/>
                <a:cs typeface="MS PGothic" charset="0"/>
              </a:rPr>
              <a:t>HOPE </a:t>
            </a:r>
            <a:r>
              <a:rPr lang="en-US" sz="2800" b="1" u="sng" dirty="0">
                <a:solidFill>
                  <a:srgbClr val="FF0000"/>
                </a:solidFill>
                <a:latin typeface="Candara" charset="0"/>
                <a:cs typeface="MS PGothic" charset="0"/>
              </a:rPr>
              <a:t>IN TRUSTWORTHY GOD:</a:t>
            </a:r>
            <a:r>
              <a:rPr lang="en-US" sz="2800" b="1" dirty="0">
                <a:latin typeface="Candara" charset="0"/>
                <a:cs typeface="MS PGothic" charset="0"/>
              </a:rPr>
              <a:t> </a:t>
            </a:r>
            <a:r>
              <a:rPr lang="en-US" sz="2800" b="1" dirty="0" smtClean="0">
                <a:latin typeface="Candara" charset="0"/>
                <a:cs typeface="MS PGothic" charset="0"/>
              </a:rPr>
              <a:t>Do you hope in God who is trustworthy because of God’s character and power?</a:t>
            </a:r>
          </a:p>
          <a:p>
            <a:pPr marL="515938" indent="-515938">
              <a:spcBef>
                <a:spcPts val="0"/>
              </a:spcBef>
              <a:buFont typeface="+mj-lt"/>
              <a:buAutoNum type="arabicPeriod"/>
            </a:pPr>
            <a:endParaRPr lang="en-US" sz="2000" b="1" dirty="0" smtClean="0">
              <a:latin typeface="Candara" charset="0"/>
              <a:cs typeface="MS PGothic" charset="0"/>
            </a:endParaRPr>
          </a:p>
          <a:p>
            <a:pPr marL="515938" indent="-515938">
              <a:spcBef>
                <a:spcPts val="0"/>
              </a:spcBef>
              <a:buNone/>
            </a:pPr>
            <a:r>
              <a:rPr lang="en-US" sz="2800" b="1" dirty="0" smtClean="0">
                <a:latin typeface="Candara" charset="0"/>
                <a:cs typeface="MS PGothic" charset="0"/>
              </a:rPr>
              <a:t>3.   </a:t>
            </a:r>
            <a:r>
              <a:rPr lang="en-US" sz="2800" b="1" u="sng" dirty="0" smtClean="0">
                <a:solidFill>
                  <a:srgbClr val="FF0000"/>
                </a:solidFill>
                <a:latin typeface="Candara" charset="0"/>
                <a:cs typeface="MS PGothic" charset="0"/>
              </a:rPr>
              <a:t>TRANSPARENT </a:t>
            </a:r>
            <a:r>
              <a:rPr lang="en-US" sz="2800" b="1" u="sng" dirty="0">
                <a:solidFill>
                  <a:srgbClr val="FF0000"/>
                </a:solidFill>
                <a:latin typeface="Candara" charset="0"/>
                <a:cs typeface="MS PGothic" charset="0"/>
              </a:rPr>
              <a:t>CONFESSION:</a:t>
            </a:r>
            <a:r>
              <a:rPr lang="en-US" sz="2800" b="1" dirty="0">
                <a:latin typeface="Candara" charset="0"/>
                <a:cs typeface="MS PGothic" charset="0"/>
              </a:rPr>
              <a:t> </a:t>
            </a:r>
            <a:r>
              <a:rPr lang="en-US" sz="2800" b="1" dirty="0" smtClean="0">
                <a:latin typeface="Candara" charset="0"/>
                <a:cs typeface="MS PGothic" charset="0"/>
              </a:rPr>
              <a:t>Do you pour out your heart, telling God all your troubles?</a:t>
            </a:r>
            <a:endParaRPr lang="en-US" sz="2800" b="1" dirty="0">
              <a:latin typeface="Candara" charset="0"/>
              <a:cs typeface="MS PGothic" charset="0"/>
            </a:endParaRPr>
          </a:p>
          <a:p>
            <a:pPr marL="515938" indent="-515938">
              <a:spcBef>
                <a:spcPts val="0"/>
              </a:spcBef>
              <a:buNone/>
            </a:pPr>
            <a:endParaRPr lang="en-US" sz="2000" b="1" dirty="0">
              <a:latin typeface="Candara" charset="0"/>
              <a:cs typeface="MS PGothic" charset="0"/>
            </a:endParaRPr>
          </a:p>
          <a:p>
            <a:pPr marL="515938" indent="-515938">
              <a:spcBef>
                <a:spcPts val="0"/>
              </a:spcBef>
              <a:buNone/>
            </a:pPr>
            <a:r>
              <a:rPr lang="en-US" sz="2800" b="1" dirty="0" smtClean="0">
                <a:latin typeface="Candara" charset="0"/>
                <a:cs typeface="MS PGothic" charset="0"/>
              </a:rPr>
              <a:t>4.   </a:t>
            </a:r>
            <a:r>
              <a:rPr lang="en-US" sz="2800" b="1" u="sng" dirty="0" smtClean="0">
                <a:solidFill>
                  <a:srgbClr val="FF0000"/>
                </a:solidFill>
                <a:latin typeface="Candara" charset="0"/>
                <a:cs typeface="MS PGothic" charset="0"/>
              </a:rPr>
              <a:t>FIXED HEART ON PRAISING GOD:</a:t>
            </a:r>
            <a:r>
              <a:rPr lang="en-US" sz="2800" b="1" dirty="0" smtClean="0">
                <a:latin typeface="Candara" charset="0"/>
                <a:cs typeface="MS PGothic" charset="0"/>
              </a:rPr>
              <a:t> Is your heart fixed on praising and giving thanks to God among all the peoples—amidst your troubles?</a:t>
            </a:r>
            <a:endParaRPr lang="en-US" sz="2800" b="1" dirty="0">
              <a:latin typeface="Candara" charset="0"/>
              <a:cs typeface="MS PGothic" charset="0"/>
            </a:endParaRPr>
          </a:p>
        </p:txBody>
      </p:sp>
    </p:spTree>
    <p:extLst>
      <p:ext uri="{BB962C8B-B14F-4D97-AF65-F5344CB8AC3E}">
        <p14:creationId xmlns:p14="http://schemas.microsoft.com/office/powerpoint/2010/main" val="18161065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283779" y="381000"/>
            <a:ext cx="11603421" cy="6290733"/>
          </a:xfrm>
        </p:spPr>
        <p:txBody>
          <a:bodyPr/>
          <a:lstStyle/>
          <a:p>
            <a:pPr marL="0" indent="0" algn="just">
              <a:spcBef>
                <a:spcPts val="0"/>
              </a:spcBef>
              <a:buNone/>
            </a:pPr>
            <a:r>
              <a:rPr lang="en-US" sz="2800" b="1" dirty="0">
                <a:solidFill>
                  <a:srgbClr val="800000"/>
                </a:solidFill>
                <a:latin typeface="Candara" charset="0"/>
                <a:cs typeface="Arial" charset="0"/>
              </a:rPr>
              <a:t>A Crying Faith and a Fixed Heart</a:t>
            </a:r>
          </a:p>
          <a:p>
            <a:pPr marL="0" indent="0" algn="just">
              <a:spcBef>
                <a:spcPts val="0"/>
              </a:spcBef>
              <a:buNone/>
            </a:pPr>
            <a:r>
              <a:rPr lang="en-US" sz="2500" b="1" dirty="0" smtClean="0">
                <a:latin typeface="Candara"/>
                <a:cs typeface="Candara"/>
              </a:rPr>
              <a:t>Faith </a:t>
            </a:r>
            <a:r>
              <a:rPr lang="en-US" sz="2500" b="1" dirty="0">
                <a:latin typeface="Candara"/>
                <a:cs typeface="Candara"/>
              </a:rPr>
              <a:t>is never dumb. True faith is a crying faith. If you have a confidence in God of such a kind that you do not need to pray, get rid of it! For it is of no use to you—it is a false confidence, it is presumption! Only a crying faith will be a prevailing faith. “I will cry unto God most high”—the very height and sublimity of God is an attraction to faith, for though He is so high, He can and will stoop. Though God is so high, He can lift me up above the storm, for He is above it, Himself, and He can set me above it, too . . . My tongue, the glory of my frame, be not silent! Bestir yourself! “I myself will awake early,” or, “I will awake the dawning.” I will call the sun up to be shining! I will bid him wake to shine to the honor of my Lord! With the earliest birds I will make one more singer in the great concert hall of God. I will not need more rest, or a longer time to myself to consider all my troubles—I will give my best time, the first hour of the day, to the praise of my God. I will make the Gentiles hear it. They who know not the Lord shall be astonished when they hear me praising Him and they shall ask, “Who is this God of whom this man makes so much?”</a:t>
            </a:r>
          </a:p>
          <a:p>
            <a:pPr marL="0" indent="0" algn="r">
              <a:spcBef>
                <a:spcPts val="0"/>
              </a:spcBef>
              <a:buNone/>
            </a:pPr>
            <a:r>
              <a:rPr lang="en-US" sz="2500" b="1" dirty="0">
                <a:latin typeface="Candara"/>
                <a:cs typeface="Candara"/>
              </a:rPr>
              <a:t>― Charles H. Spurgeon </a:t>
            </a:r>
            <a:endParaRPr lang="en-US" sz="2500" b="1" dirty="0" smtClean="0">
              <a:latin typeface="Candara"/>
              <a:cs typeface="Candara"/>
            </a:endParaRPr>
          </a:p>
        </p:txBody>
      </p:sp>
    </p:spTree>
    <p:extLst>
      <p:ext uri="{BB962C8B-B14F-4D97-AF65-F5344CB8AC3E}">
        <p14:creationId xmlns:p14="http://schemas.microsoft.com/office/powerpoint/2010/main" val="716976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000" dirty="0">
                <a:latin typeface="Candara" charset="0"/>
                <a:cs typeface="MS PGothic" charset="0"/>
              </a:rPr>
              <a:t>THREE PRACTICAL QUESTIONS </a:t>
            </a:r>
            <a:br>
              <a:rPr lang="en-US" sz="3000" dirty="0">
                <a:latin typeface="Candara" charset="0"/>
                <a:cs typeface="MS PGothic" charset="0"/>
              </a:rPr>
            </a:br>
            <a:r>
              <a:rPr lang="en-US" sz="30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559565" cy="5105400"/>
          </a:xfrm>
        </p:spPr>
        <p:txBody>
          <a:bodyPr/>
          <a:lstStyle/>
          <a:p>
            <a:pPr marL="514350" lvl="0" indent="-514350">
              <a:buFont typeface="+mj-lt"/>
              <a:buAutoNum type="arabicPeriod"/>
            </a:pPr>
            <a:r>
              <a:rPr lang="en-US" sz="2800" dirty="0"/>
              <a:t>In what ways has God spoken to you about having </a:t>
            </a:r>
            <a:r>
              <a:rPr lang="en-US" sz="2800" dirty="0" smtClean="0"/>
              <a:t>single-minded </a:t>
            </a:r>
            <a:r>
              <a:rPr lang="en-US" sz="2800" dirty="0"/>
              <a:t>trust in God in your heart-cry?</a:t>
            </a:r>
          </a:p>
          <a:p>
            <a:pPr marL="514350" lvl="0" indent="-514350">
              <a:buFont typeface="+mj-lt"/>
              <a:buAutoNum type="arabicPeriod"/>
            </a:pPr>
            <a:endParaRPr lang="en-US" sz="2000" dirty="0"/>
          </a:p>
          <a:p>
            <a:pPr marL="514350" lvl="0" indent="-514350">
              <a:buFont typeface="+mj-lt"/>
              <a:buAutoNum type="arabicPeriod"/>
            </a:pPr>
            <a:r>
              <a:rPr lang="en-US" sz="2800" dirty="0"/>
              <a:t>What would it mean for you to hope in the trustworthiness of God’s character and power in times of trouble? To pour out your heart and cast your burdens to God?</a:t>
            </a:r>
          </a:p>
          <a:p>
            <a:pPr marL="514350" lvl="0" indent="-514350">
              <a:buFont typeface="+mj-lt"/>
              <a:buAutoNum type="arabicPeriod"/>
            </a:pPr>
            <a:endParaRPr lang="en-US" sz="2000" dirty="0"/>
          </a:p>
          <a:p>
            <a:pPr marL="514350" lvl="0" indent="-514350">
              <a:buFont typeface="+mj-lt"/>
              <a:buAutoNum type="arabicPeriod"/>
            </a:pPr>
            <a:r>
              <a:rPr lang="en-US" sz="2800" dirty="0"/>
              <a:t>What is your first step toward </a:t>
            </a:r>
            <a:r>
              <a:rPr lang="en-US" sz="2800" dirty="0" smtClean="0"/>
              <a:t>having </a:t>
            </a:r>
            <a:r>
              <a:rPr lang="en-US" sz="2800" dirty="0"/>
              <a:t>a fixed heart on praising God amidst your troubles? </a:t>
            </a:r>
          </a:p>
        </p:txBody>
      </p:sp>
    </p:spTree>
    <p:extLst>
      <p:ext uri="{BB962C8B-B14F-4D97-AF65-F5344CB8AC3E}">
        <p14:creationId xmlns:p14="http://schemas.microsoft.com/office/powerpoint/2010/main" val="17980501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508000" y="2286000"/>
            <a:ext cx="11176000" cy="609600"/>
          </a:xfrm>
        </p:spPr>
        <p:txBody>
          <a:bodyPr/>
          <a:lstStyle/>
          <a:p>
            <a:pPr eaLnBrk="1" hangingPunct="1">
              <a:defRPr/>
            </a:pPr>
            <a:r>
              <a:rPr lang="en-US" b="1" i="1" dirty="0" smtClean="0">
                <a:effectLst>
                  <a:outerShdw blurRad="38100" dist="38100" dir="2700000" algn="tl">
                    <a:srgbClr val="DDDDDD"/>
                  </a:outerShdw>
                </a:effectLst>
                <a:latin typeface="Candara" charset="0"/>
                <a:ea typeface="MS PGothic" charset="0"/>
                <a:cs typeface="Arial" charset="0"/>
              </a:rPr>
              <a:t>David’s Prayer from the Cave</a:t>
            </a:r>
            <a:endParaRPr lang="en-US" b="1" i="1" dirty="0">
              <a:effectLst>
                <a:outerShdw blurRad="38100" dist="38100" dir="2700000" algn="tl">
                  <a:srgbClr val="DDDDDD"/>
                </a:outerShdw>
              </a:effectLst>
              <a:latin typeface="Candara" charset="0"/>
              <a:ea typeface="MS PGothic" charset="0"/>
              <a:cs typeface="Arial" charset="0"/>
            </a:endParaRPr>
          </a:p>
        </p:txBody>
      </p:sp>
      <p:sp>
        <p:nvSpPr>
          <p:cNvPr id="129027" name="Rectangle 3"/>
          <p:cNvSpPr>
            <a:spLocks noGrp="1" noChangeArrowheads="1"/>
          </p:cNvSpPr>
          <p:nvPr>
            <p:ph type="body" idx="4294967295"/>
          </p:nvPr>
        </p:nvSpPr>
        <p:spPr>
          <a:xfrm>
            <a:off x="812800" y="2971800"/>
            <a:ext cx="10464800" cy="2590800"/>
          </a:xfrm>
        </p:spPr>
        <p:txBody>
          <a:bodyPr/>
          <a:lstStyle/>
          <a:p>
            <a:pPr marL="0" indent="0" algn="ctr" eaLnBrk="1" hangingPunct="1">
              <a:buFontTx/>
              <a:buNone/>
              <a:defRPr/>
            </a:pPr>
            <a:r>
              <a:rPr lang="en-US" b="1" i="1" dirty="0" smtClean="0">
                <a:effectLst>
                  <a:outerShdw blurRad="38100" dist="38100" dir="2700000" algn="tl">
                    <a:srgbClr val="DDDDDD"/>
                  </a:outerShdw>
                </a:effectLst>
                <a:latin typeface="Candara" charset="0"/>
                <a:ea typeface="MS PGothic" charset="0"/>
                <a:cs typeface="Arial" charset="0"/>
              </a:rPr>
              <a:t>David: A Man after of God’s Own Heart Series [9]</a:t>
            </a:r>
            <a:endParaRPr lang="en-US" b="1" i="1" dirty="0">
              <a:effectLst>
                <a:outerShdw blurRad="38100" dist="38100" dir="2700000" algn="tl">
                  <a:srgbClr val="DDDDDD"/>
                </a:outerShdw>
              </a:effectLst>
              <a:latin typeface="Candara" charset="0"/>
              <a:ea typeface="MS PGothic" charset="0"/>
              <a:cs typeface="Arial" charset="0"/>
            </a:endParaRPr>
          </a:p>
          <a:p>
            <a:pPr marL="0" indent="0" algn="ctr" eaLnBrk="1" hangingPunct="1">
              <a:buNone/>
              <a:defRPr/>
            </a:pPr>
            <a:r>
              <a:rPr lang="it-IT" i="1" dirty="0" smtClean="0">
                <a:effectLst>
                  <a:outerShdw blurRad="38100" dist="38100" dir="2700000" algn="tl">
                    <a:srgbClr val="DDDDDD"/>
                  </a:outerShdw>
                </a:effectLst>
                <a:latin typeface="Candara" charset="0"/>
                <a:ea typeface="MS PGothic" charset="0"/>
                <a:cs typeface="Arial" charset="0"/>
              </a:rPr>
              <a:t>Psalm 57:1-11</a:t>
            </a:r>
          </a:p>
          <a:p>
            <a:pPr marL="0" indent="0" algn="ctr" eaLnBrk="1" hangingPunct="1">
              <a:buNone/>
              <a:defRPr/>
            </a:pPr>
            <a:r>
              <a:rPr lang="en-US" b="1" dirty="0" smtClean="0">
                <a:latin typeface="Candara"/>
                <a:cs typeface="Candara"/>
              </a:rPr>
              <a:t>©</a:t>
            </a:r>
            <a:r>
              <a:rPr lang="en-US" dirty="0" smtClean="0"/>
              <a:t> </a:t>
            </a:r>
            <a:r>
              <a:rPr lang="en-US" b="1" dirty="0" smtClean="0">
                <a:effectLst>
                  <a:outerShdw blurRad="38100" dist="38100" dir="2700000" algn="tl">
                    <a:srgbClr val="DDDDDD"/>
                  </a:outerShdw>
                </a:effectLst>
                <a:latin typeface="Candara" charset="0"/>
                <a:ea typeface="MS PGothic" charset="0"/>
                <a:cs typeface="Arial" charset="0"/>
              </a:rPr>
              <a:t>April 9, 2017</a:t>
            </a:r>
          </a:p>
          <a:p>
            <a:pPr marL="0" indent="0" algn="ctr">
              <a:buFontTx/>
              <a:buNone/>
              <a:defRPr/>
            </a:pPr>
            <a:r>
              <a:rPr lang="en-US" b="1" i="1" dirty="0" smtClean="0">
                <a:effectLst>
                  <a:outerShdw blurRad="38100" dist="38100" dir="2700000" algn="tl">
                    <a:srgbClr val="DDDDDD"/>
                  </a:outerShdw>
                </a:effectLst>
                <a:latin typeface="Candara" charset="0"/>
                <a:ea typeface="MS PGothic" charset="0"/>
                <a:cs typeface="Arial" charset="0"/>
              </a:rPr>
              <a:t>  Pastor Paul K. Kim</a:t>
            </a:r>
          </a:p>
          <a:p>
            <a:pPr marL="0" indent="0"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20898837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406997" y="609600"/>
            <a:ext cx="11404003" cy="914400"/>
          </a:xfrm>
        </p:spPr>
        <p:txBody>
          <a:bodyPr/>
          <a:lstStyle/>
          <a:p>
            <a:r>
              <a:rPr lang="en-US" sz="3200" b="1" dirty="0" smtClean="0">
                <a:latin typeface="Candara" charset="0"/>
                <a:cs typeface="MS PGothic" charset="0"/>
              </a:rPr>
              <a:t>PSALM 57: THE BACKGROUND </a:t>
            </a:r>
            <a:r>
              <a:rPr lang="en-US" sz="3200" b="1" dirty="0">
                <a:latin typeface="Candara" charset="0"/>
                <a:cs typeface="MS PGothic" charset="0"/>
              </a:rPr>
              <a:t>OF </a:t>
            </a:r>
            <a:r>
              <a:rPr lang="en-US" sz="3200" b="1" dirty="0" smtClean="0">
                <a:latin typeface="Candara" charset="0"/>
                <a:cs typeface="MS PGothic" charset="0"/>
              </a:rPr>
              <a:t/>
            </a:r>
            <a:br>
              <a:rPr lang="en-US" sz="3200" b="1" dirty="0" smtClean="0">
                <a:latin typeface="Candara" charset="0"/>
                <a:cs typeface="MS PGothic" charset="0"/>
              </a:rPr>
            </a:br>
            <a:r>
              <a:rPr lang="en-US" sz="3200" b="1" dirty="0" smtClean="0">
                <a:latin typeface="Candara" charset="0"/>
                <a:cs typeface="MS PGothic" charset="0"/>
              </a:rPr>
              <a:t>DAVID’S PRAYER FROM </a:t>
            </a:r>
            <a:r>
              <a:rPr lang="en-US" sz="3200" b="1" dirty="0">
                <a:latin typeface="Candara" charset="0"/>
                <a:cs typeface="MS PGothic" charset="0"/>
              </a:rPr>
              <a:t>THE </a:t>
            </a:r>
            <a:r>
              <a:rPr lang="en-US" sz="3200" b="1" dirty="0" smtClean="0">
                <a:latin typeface="Candara" charset="0"/>
                <a:cs typeface="MS PGothic" charset="0"/>
              </a:rPr>
              <a:t>CAVE</a:t>
            </a:r>
            <a:endParaRPr lang="en-US" sz="3200" b="1" dirty="0">
              <a:latin typeface="Candara" charset="0"/>
              <a:cs typeface="MS PGothic" charset="0"/>
            </a:endParaRPr>
          </a:p>
        </p:txBody>
      </p:sp>
      <p:sp>
        <p:nvSpPr>
          <p:cNvPr id="27651" name="Rectangle 3"/>
          <p:cNvSpPr>
            <a:spLocks noGrp="1" noChangeArrowheads="1"/>
          </p:cNvSpPr>
          <p:nvPr>
            <p:ph type="body" idx="1"/>
          </p:nvPr>
        </p:nvSpPr>
        <p:spPr>
          <a:xfrm>
            <a:off x="389744" y="1752600"/>
            <a:ext cx="11573656" cy="5045079"/>
          </a:xfrm>
        </p:spPr>
        <p:txBody>
          <a:bodyPr/>
          <a:lstStyle/>
          <a:p>
            <a:pPr marL="469900" indent="-469900">
              <a:spcBef>
                <a:spcPct val="0"/>
              </a:spcBef>
            </a:pPr>
            <a:r>
              <a:rPr lang="en-US" sz="2800" b="1" dirty="0">
                <a:latin typeface="Candara" charset="0"/>
                <a:cs typeface="MS PGothic" charset="0"/>
              </a:rPr>
              <a:t>It was </a:t>
            </a:r>
            <a:r>
              <a:rPr lang="en-US" sz="2800" b="1" dirty="0">
                <a:solidFill>
                  <a:srgbClr val="FF0000"/>
                </a:solidFill>
                <a:latin typeface="Candara" charset="0"/>
                <a:cs typeface="MS PGothic" charset="0"/>
              </a:rPr>
              <a:t>when David fled from Saul in </a:t>
            </a:r>
            <a:r>
              <a:rPr lang="en-US" sz="2800" b="1" dirty="0" smtClean="0">
                <a:solidFill>
                  <a:srgbClr val="FF0000"/>
                </a:solidFill>
                <a:latin typeface="Candara" charset="0"/>
                <a:cs typeface="MS PGothic" charset="0"/>
              </a:rPr>
              <a:t>the </a:t>
            </a:r>
            <a:r>
              <a:rPr lang="en-US" sz="2800" b="1" dirty="0">
                <a:solidFill>
                  <a:srgbClr val="FF0000"/>
                </a:solidFill>
                <a:latin typeface="Candara" charset="0"/>
                <a:cs typeface="MS PGothic" charset="0"/>
              </a:rPr>
              <a:t>cave </a:t>
            </a:r>
            <a:r>
              <a:rPr lang="en-US" sz="2800" b="1" dirty="0">
                <a:latin typeface="Candara" charset="0"/>
                <a:cs typeface="MS PGothic" charset="0"/>
              </a:rPr>
              <a:t>of Adullam (1 Samuel 22) or of Engedi (1 Samuel 24</a:t>
            </a:r>
            <a:r>
              <a:rPr lang="en-US" sz="2800" b="1" dirty="0" smtClean="0">
                <a:latin typeface="Candara" charset="0"/>
                <a:cs typeface="MS PGothic" charset="0"/>
              </a:rPr>
              <a:t>).</a:t>
            </a:r>
          </a:p>
          <a:p>
            <a:pPr marL="469900" indent="-469900">
              <a:spcBef>
                <a:spcPct val="0"/>
              </a:spcBef>
            </a:pPr>
            <a:endParaRPr lang="en-US" sz="2000" b="1" dirty="0" smtClean="0">
              <a:latin typeface="Candara" charset="0"/>
              <a:cs typeface="MS PGothic" charset="0"/>
            </a:endParaRPr>
          </a:p>
          <a:p>
            <a:pPr marL="469900" indent="-469900">
              <a:spcBef>
                <a:spcPct val="0"/>
              </a:spcBef>
            </a:pPr>
            <a:r>
              <a:rPr lang="en-US" sz="2800" b="1" dirty="0" smtClean="0">
                <a:latin typeface="Candara" charset="0"/>
                <a:cs typeface="MS PGothic" charset="0"/>
              </a:rPr>
              <a:t>It </a:t>
            </a:r>
            <a:r>
              <a:rPr lang="en-US" sz="2800" b="1" dirty="0">
                <a:latin typeface="Candara" charset="0"/>
                <a:cs typeface="MS PGothic" charset="0"/>
              </a:rPr>
              <a:t>was during the time that </a:t>
            </a:r>
            <a:r>
              <a:rPr lang="en-US" sz="2800" b="1" dirty="0" smtClean="0">
                <a:solidFill>
                  <a:srgbClr val="FF0000"/>
                </a:solidFill>
                <a:latin typeface="Candara" charset="0"/>
                <a:cs typeface="MS PGothic" charset="0"/>
              </a:rPr>
              <a:t>David felt like “the storms of destruction” </a:t>
            </a:r>
            <a:r>
              <a:rPr lang="en-US" sz="2800" b="1" dirty="0">
                <a:solidFill>
                  <a:srgbClr val="FF0000"/>
                </a:solidFill>
                <a:latin typeface="Candara" charset="0"/>
                <a:cs typeface="MS PGothic" charset="0"/>
              </a:rPr>
              <a:t>was passing </a:t>
            </a:r>
            <a:r>
              <a:rPr lang="en-US" sz="2800" b="1" dirty="0">
                <a:latin typeface="Candara" charset="0"/>
                <a:cs typeface="MS PGothic" charset="0"/>
              </a:rPr>
              <a:t>through his life</a:t>
            </a:r>
            <a:r>
              <a:rPr lang="en-US" sz="2800" b="1" dirty="0" smtClean="0">
                <a:latin typeface="Candara" charset="0"/>
                <a:cs typeface="MS PGothic" charset="0"/>
              </a:rPr>
              <a:t>.</a:t>
            </a:r>
            <a:endParaRPr lang="en-US" sz="2800" b="1" dirty="0">
              <a:latin typeface="Candara" charset="0"/>
              <a:cs typeface="MS PGothic" charset="0"/>
            </a:endParaRPr>
          </a:p>
          <a:p>
            <a:pPr marL="469900" indent="-469900">
              <a:spcBef>
                <a:spcPct val="0"/>
              </a:spcBef>
            </a:pPr>
            <a:endParaRPr lang="en-US" sz="2000" b="1" dirty="0">
              <a:latin typeface="Candara" charset="0"/>
              <a:cs typeface="MS PGothic" charset="0"/>
            </a:endParaRPr>
          </a:p>
          <a:p>
            <a:pPr marL="469900" indent="-469900">
              <a:spcBef>
                <a:spcPct val="0"/>
              </a:spcBef>
            </a:pPr>
            <a:r>
              <a:rPr lang="en-US" sz="2800" b="1" dirty="0">
                <a:latin typeface="Candara" charset="0"/>
                <a:cs typeface="MS PGothic" charset="0"/>
              </a:rPr>
              <a:t>It was also </a:t>
            </a:r>
            <a:r>
              <a:rPr lang="en-US" sz="2800" b="1" dirty="0">
                <a:solidFill>
                  <a:srgbClr val="FF0000"/>
                </a:solidFill>
                <a:latin typeface="Candara" charset="0"/>
                <a:cs typeface="MS PGothic" charset="0"/>
              </a:rPr>
              <a:t>a stressful time for David </a:t>
            </a:r>
            <a:r>
              <a:rPr lang="en-US" sz="2800" b="1" dirty="0">
                <a:latin typeface="Candara" charset="0"/>
                <a:cs typeface="MS PGothic" charset="0"/>
              </a:rPr>
              <a:t>because he became responsible 400 men who gathered to David in hope for the future.</a:t>
            </a:r>
          </a:p>
          <a:p>
            <a:pPr marL="469900" indent="-469900">
              <a:spcBef>
                <a:spcPct val="0"/>
              </a:spcBef>
            </a:pPr>
            <a:endParaRPr lang="en-US" sz="2000" b="1" dirty="0">
              <a:latin typeface="Candara" charset="0"/>
              <a:cs typeface="MS PGothic" charset="0"/>
            </a:endParaRPr>
          </a:p>
          <a:p>
            <a:pPr marL="469900" indent="-469900">
              <a:spcBef>
                <a:spcPct val="0"/>
              </a:spcBef>
            </a:pPr>
            <a:r>
              <a:rPr lang="en-US" sz="2800" b="1" dirty="0">
                <a:latin typeface="Candara" charset="0"/>
                <a:cs typeface="MS PGothic" charset="0"/>
              </a:rPr>
              <a:t>It is David’s </a:t>
            </a:r>
            <a:r>
              <a:rPr lang="en-US" sz="2800" b="1" dirty="0" smtClean="0">
                <a:latin typeface="Candara" charset="0"/>
                <a:cs typeface="MS PGothic" charset="0"/>
              </a:rPr>
              <a:t>song/prayer/journal </a:t>
            </a:r>
            <a:r>
              <a:rPr lang="en-US" sz="2800" b="1" dirty="0">
                <a:latin typeface="Candara" charset="0"/>
                <a:cs typeface="MS PGothic" charset="0"/>
              </a:rPr>
              <a:t>that </a:t>
            </a:r>
            <a:r>
              <a:rPr lang="en-US" sz="2800" b="1" dirty="0">
                <a:solidFill>
                  <a:srgbClr val="FF0000"/>
                </a:solidFill>
                <a:latin typeface="Candara" charset="0"/>
                <a:cs typeface="MS PGothic" charset="0"/>
              </a:rPr>
              <a:t>reveals David’s secret of his confident faith</a:t>
            </a:r>
            <a:r>
              <a:rPr lang="en-US" sz="2800" b="1" dirty="0">
                <a:latin typeface="Candara" charset="0"/>
                <a:cs typeface="MS PGothic" charset="0"/>
              </a:rPr>
              <a:t> </a:t>
            </a:r>
            <a:r>
              <a:rPr lang="en-US" sz="2800" b="1" dirty="0" smtClean="0">
                <a:latin typeface="Candara" charset="0"/>
                <a:cs typeface="MS PGothic" charset="0"/>
              </a:rPr>
              <a:t>in times of dreadful trouble. </a:t>
            </a:r>
            <a:endParaRPr lang="en-US" sz="2800" b="1" dirty="0">
              <a:latin typeface="Candara" charset="0"/>
              <a:cs typeface="MS PGothic" charset="0"/>
            </a:endParaRPr>
          </a:p>
        </p:txBody>
      </p:sp>
    </p:spTree>
    <p:extLst>
      <p:ext uri="{BB962C8B-B14F-4D97-AF65-F5344CB8AC3E}">
        <p14:creationId xmlns:p14="http://schemas.microsoft.com/office/powerpoint/2010/main" val="1969871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83070" y="533400"/>
            <a:ext cx="11708485" cy="499532"/>
          </a:xfrm>
        </p:spPr>
        <p:txBody>
          <a:bodyPr/>
          <a:lstStyle/>
          <a:p>
            <a:r>
              <a:rPr lang="en-US" sz="3200" b="1" spc="-60" dirty="0">
                <a:latin typeface="Candara" charset="0"/>
                <a:ea typeface="MS PGothic" charset="0"/>
                <a:cs typeface="Arial" charset="0"/>
              </a:rPr>
              <a:t>DAVID’S SECRET TO HIS CONFIDENT FAITH IN TIMES OF TROUBLE</a:t>
            </a:r>
          </a:p>
        </p:txBody>
      </p:sp>
      <p:sp>
        <p:nvSpPr>
          <p:cNvPr id="5" name="Rectangle 3"/>
          <p:cNvSpPr txBox="1">
            <a:spLocks noChangeArrowheads="1"/>
          </p:cNvSpPr>
          <p:nvPr/>
        </p:nvSpPr>
        <p:spPr bwMode="auto">
          <a:xfrm>
            <a:off x="283070" y="1219200"/>
            <a:ext cx="11708485" cy="5638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5938" indent="-515938">
              <a:spcBef>
                <a:spcPts val="0"/>
              </a:spcBef>
              <a:buNone/>
            </a:pPr>
            <a:r>
              <a:rPr lang="en-US" sz="2800" b="1" i="0" spc="-10" dirty="0" smtClean="0">
                <a:latin typeface="Candara" charset="0"/>
                <a:ea typeface="ＭＳ Ｐゴシック" charset="0"/>
                <a:cs typeface="MS PGothic" charset="0"/>
              </a:rPr>
              <a:t>1)    </a:t>
            </a:r>
            <a:r>
              <a:rPr lang="en-US" sz="2800" b="1" i="0" u="sng" spc="-10" dirty="0" smtClean="0">
                <a:solidFill>
                  <a:srgbClr val="FF0000"/>
                </a:solidFill>
                <a:latin typeface="Candara" charset="0"/>
                <a:ea typeface="ＭＳ Ｐゴシック" charset="0"/>
                <a:cs typeface="MS PGothic" charset="0"/>
              </a:rPr>
              <a:t>SINGLE-MINDED TRUST:</a:t>
            </a:r>
            <a:r>
              <a:rPr lang="en-US" sz="2800" b="1" i="0" spc="-10" dirty="0" smtClean="0">
                <a:solidFill>
                  <a:srgbClr val="000000"/>
                </a:solidFill>
                <a:latin typeface="Candara" charset="0"/>
                <a:ea typeface="ＭＳ Ｐゴシック" charset="0"/>
                <a:cs typeface="MS PGothic" charset="0"/>
              </a:rPr>
              <a:t> David </a:t>
            </a:r>
            <a:r>
              <a:rPr lang="en-US" sz="2800" b="1" i="0" spc="-10" dirty="0">
                <a:solidFill>
                  <a:srgbClr val="000000"/>
                </a:solidFill>
                <a:latin typeface="Candara" charset="0"/>
                <a:ea typeface="ＭＳ Ｐゴシック" charset="0"/>
                <a:cs typeface="MS PGothic" charset="0"/>
              </a:rPr>
              <a:t>took refuge in </a:t>
            </a:r>
            <a:r>
              <a:rPr lang="en-US" sz="2800" b="1" i="0" spc="-10" dirty="0" smtClean="0">
                <a:solidFill>
                  <a:srgbClr val="000000"/>
                </a:solidFill>
                <a:latin typeface="Candara" charset="0"/>
                <a:ea typeface="ＭＳ Ｐゴシック" charset="0"/>
                <a:cs typeface="MS PGothic" charset="0"/>
              </a:rPr>
              <a:t>GOD ALONE in </a:t>
            </a:r>
            <a:r>
              <a:rPr lang="en-US" sz="2800" b="1" i="0" spc="-10" dirty="0">
                <a:solidFill>
                  <a:srgbClr val="000000"/>
                </a:solidFill>
                <a:latin typeface="Candara" charset="0"/>
                <a:ea typeface="ＭＳ Ｐゴシック" charset="0"/>
                <a:cs typeface="MS PGothic" charset="0"/>
              </a:rPr>
              <a:t>times of dreadful trouble (v.1).</a:t>
            </a:r>
          </a:p>
          <a:p>
            <a:pPr marL="458788" indent="-458788">
              <a:spcBef>
                <a:spcPts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smtClean="0">
                <a:solidFill>
                  <a:srgbClr val="000000"/>
                </a:solidFill>
                <a:latin typeface="Candara" charset="0"/>
                <a:ea typeface="ＭＳ Ｐゴシック" charset="0"/>
                <a:cs typeface="MS PGothic" charset="0"/>
              </a:rPr>
              <a:t>1</a:t>
            </a:r>
            <a:r>
              <a:rPr lang="en-US" sz="2600" spc="-10" dirty="0" smtClean="0">
                <a:solidFill>
                  <a:srgbClr val="000000"/>
                </a:solidFill>
                <a:latin typeface="Candara" charset="0"/>
                <a:ea typeface="ＭＳ Ｐゴシック" charset="0"/>
                <a:cs typeface="MS PGothic" charset="0"/>
              </a:rPr>
              <a:t> </a:t>
            </a:r>
            <a:r>
              <a:rPr lang="en-US" sz="2600" spc="-10" dirty="0">
                <a:solidFill>
                  <a:srgbClr val="000000"/>
                </a:solidFill>
                <a:latin typeface="Candara" charset="0"/>
                <a:ea typeface="ＭＳ Ｐゴシック" charset="0"/>
                <a:cs typeface="MS PGothic" charset="0"/>
              </a:rPr>
              <a:t>Be merciful to me, O God, be merciful to me,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for in you my soul takes refuge;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in the shadow of your wings I will take refuge,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till the storms of destruction pass by. (v.1)</a:t>
            </a:r>
          </a:p>
          <a:p>
            <a:pPr marL="0" indent="0" algn="ctr">
              <a:spcBef>
                <a:spcPts val="0"/>
              </a:spcBef>
              <a:buNone/>
            </a:pPr>
            <a:endParaRPr lang="en-US" sz="1400" spc="-10" dirty="0" smtClean="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a:solidFill>
                  <a:srgbClr val="000000"/>
                </a:solidFill>
                <a:latin typeface="Candara" charset="0"/>
                <a:ea typeface="ＭＳ Ｐゴシック" charset="0"/>
                <a:cs typeface="Candara" charset="0"/>
              </a:rPr>
              <a:t>To David, taking refuge in God was NOT one of many options but the ONLY ONE he chose!</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The </a:t>
            </a:r>
            <a:r>
              <a:rPr lang="en-US" sz="2600" b="1" i="0" dirty="0" smtClean="0">
                <a:solidFill>
                  <a:srgbClr val="000000"/>
                </a:solidFill>
                <a:latin typeface="Candara" charset="0"/>
                <a:ea typeface="ＭＳ Ｐゴシック" charset="0"/>
                <a:cs typeface="Candara" charset="0"/>
              </a:rPr>
              <a:t>repetition implies </a:t>
            </a:r>
            <a:r>
              <a:rPr lang="en-US" sz="2600" b="1" i="0" dirty="0" smtClean="0">
                <a:solidFill>
                  <a:srgbClr val="000000"/>
                </a:solidFill>
                <a:latin typeface="Candara" charset="0"/>
                <a:ea typeface="ＭＳ Ｐゴシック" charset="0"/>
                <a:cs typeface="Candara" charset="0"/>
              </a:rPr>
              <a:t>urgency and desperate cry.</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It is also humble trust to </a:t>
            </a:r>
            <a:r>
              <a:rPr lang="en-US" sz="2600" b="1" i="0" dirty="0" smtClean="0">
                <a:solidFill>
                  <a:srgbClr val="000000"/>
                </a:solidFill>
                <a:latin typeface="Candara" charset="0"/>
                <a:ea typeface="ＭＳ Ｐゴシック" charset="0"/>
                <a:cs typeface="Candara" charset="0"/>
              </a:rPr>
              <a:t>hide </a:t>
            </a:r>
            <a:r>
              <a:rPr lang="en-US" sz="2600" b="1" i="0" dirty="0" smtClean="0">
                <a:solidFill>
                  <a:srgbClr val="000000"/>
                </a:solidFill>
                <a:latin typeface="Candara" charset="0"/>
                <a:ea typeface="ＭＳ Ｐゴシック" charset="0"/>
                <a:cs typeface="Candara" charset="0"/>
              </a:rPr>
              <a:t>under </a:t>
            </a:r>
            <a:r>
              <a:rPr lang="en-US" sz="2600" b="1" i="0" dirty="0" smtClean="0">
                <a:solidFill>
                  <a:srgbClr val="000000"/>
                </a:solidFill>
                <a:latin typeface="Candara" charset="0"/>
                <a:ea typeface="ＭＳ Ｐゴシック" charset="0"/>
                <a:cs typeface="Candara" charset="0"/>
              </a:rPr>
              <a:t>the shadow of God’s protection.</a:t>
            </a:r>
          </a:p>
          <a:p>
            <a:pPr marL="912813" lvl="2" indent="-457200" defTabSz="385763">
              <a:spcBef>
                <a:spcPts val="0"/>
              </a:spcBef>
              <a:buFont typeface="Wingdings" charset="0"/>
              <a:buChar char="Ø"/>
              <a:defRPr/>
            </a:pP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1904908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143000"/>
            <a:ext cx="11982765" cy="5688694"/>
          </a:xfrm>
        </p:spPr>
        <p:txBody>
          <a:bodyPr/>
          <a:lstStyle/>
          <a:p>
            <a:pPr marL="0" indent="0" algn="ctr">
              <a:spcBef>
                <a:spcPts val="0"/>
              </a:spcBef>
              <a:buNone/>
            </a:pPr>
            <a:r>
              <a:rPr lang="en-US" sz="2800" b="1" i="1" baseline="30000" dirty="0" smtClean="0">
                <a:latin typeface="Candara"/>
                <a:cs typeface="Candara"/>
              </a:rPr>
              <a:t>1</a:t>
            </a:r>
            <a:r>
              <a:rPr lang="en-US" sz="2800" b="1" i="1" dirty="0" smtClean="0">
                <a:latin typeface="Candara"/>
                <a:cs typeface="Candara"/>
              </a:rPr>
              <a:t> For </a:t>
            </a:r>
            <a:r>
              <a:rPr lang="en-US" sz="2800" b="1" i="1" dirty="0">
                <a:latin typeface="Candara"/>
                <a:cs typeface="Candara"/>
              </a:rPr>
              <a:t>God alone my soul waits in silence;</a:t>
            </a:r>
            <a:br>
              <a:rPr lang="en-US" sz="2800" b="1" i="1" dirty="0">
                <a:latin typeface="Candara"/>
                <a:cs typeface="Candara"/>
              </a:rPr>
            </a:br>
            <a:r>
              <a:rPr lang="en-US" sz="2800" b="1" i="1" dirty="0">
                <a:latin typeface="Candara"/>
                <a:cs typeface="Candara"/>
              </a:rPr>
              <a:t>    from him comes my salvation.</a:t>
            </a:r>
            <a:br>
              <a:rPr lang="en-US" sz="2800" b="1" i="1" dirty="0">
                <a:latin typeface="Candara"/>
                <a:cs typeface="Candara"/>
              </a:rPr>
            </a:br>
            <a:r>
              <a:rPr lang="en-US" sz="2800" b="1" i="1" baseline="30000" dirty="0">
                <a:latin typeface="Candara"/>
                <a:cs typeface="Candara"/>
              </a:rPr>
              <a:t>2</a:t>
            </a:r>
            <a:r>
              <a:rPr lang="en-US" sz="2800" b="1" i="1" dirty="0">
                <a:latin typeface="Candara"/>
                <a:cs typeface="Candara"/>
              </a:rPr>
              <a:t> He alone is my rock and my salvation,</a:t>
            </a:r>
            <a:br>
              <a:rPr lang="en-US" sz="2800" b="1" i="1" dirty="0">
                <a:latin typeface="Candara"/>
                <a:cs typeface="Candara"/>
              </a:rPr>
            </a:br>
            <a:r>
              <a:rPr lang="en-US" sz="2800" b="1" i="1" dirty="0">
                <a:latin typeface="Candara"/>
                <a:cs typeface="Candara"/>
              </a:rPr>
              <a:t>    my fortress; I shall not be greatly shaken</a:t>
            </a:r>
            <a:r>
              <a:rPr lang="en-US" sz="2800" b="1" i="1" dirty="0" smtClean="0">
                <a:latin typeface="Candara"/>
                <a:cs typeface="Candara"/>
              </a:rPr>
              <a:t>.</a:t>
            </a:r>
            <a:br>
              <a:rPr lang="en-US" sz="2800" b="1" i="1" dirty="0" smtClean="0">
                <a:latin typeface="Candara"/>
                <a:cs typeface="Candara"/>
              </a:rPr>
            </a:br>
            <a:r>
              <a:rPr lang="en-US" sz="2800" b="1" i="1" dirty="0" smtClean="0">
                <a:latin typeface="Candara"/>
                <a:cs typeface="Candara"/>
              </a:rPr>
              <a:t>Psalm 62:1-2</a:t>
            </a:r>
          </a:p>
          <a:p>
            <a:pPr marL="0" indent="0" algn="ctr">
              <a:spcBef>
                <a:spcPts val="0"/>
              </a:spcBef>
              <a:buNone/>
            </a:pPr>
            <a:endParaRPr lang="en-US" sz="2400" b="1" i="1" dirty="0">
              <a:latin typeface="Candara"/>
              <a:cs typeface="Candara"/>
            </a:endParaRPr>
          </a:p>
          <a:p>
            <a:pPr marL="0" indent="0" algn="ctr">
              <a:spcBef>
                <a:spcPts val="0"/>
              </a:spcBef>
              <a:buNone/>
            </a:pPr>
            <a:r>
              <a:rPr lang="en-US" sz="2800" b="1" i="1" baseline="30000" dirty="0">
                <a:latin typeface="Candara"/>
                <a:cs typeface="Candara"/>
              </a:rPr>
              <a:t>8</a:t>
            </a:r>
            <a:r>
              <a:rPr lang="en-US" sz="2800" b="1" i="1" dirty="0">
                <a:latin typeface="Candara"/>
                <a:cs typeface="Candara"/>
              </a:rPr>
              <a:t> </a:t>
            </a:r>
            <a:r>
              <a:rPr lang="en-US" sz="3000" b="1" i="1" dirty="0" smtClean="0">
                <a:latin typeface="Candara"/>
                <a:cs typeface="Candara"/>
              </a:rPr>
              <a:t>Keep </a:t>
            </a:r>
            <a:r>
              <a:rPr lang="en-US" sz="3000" b="1" i="1" dirty="0">
                <a:latin typeface="Candara"/>
                <a:cs typeface="Candara"/>
              </a:rPr>
              <a:t>me as the apple of your eye;</a:t>
            </a:r>
            <a:br>
              <a:rPr lang="en-US" sz="3000" b="1" i="1" dirty="0">
                <a:latin typeface="Candara"/>
                <a:cs typeface="Candara"/>
              </a:rPr>
            </a:br>
            <a:r>
              <a:rPr lang="en-US" sz="3000" b="1" i="1" dirty="0">
                <a:latin typeface="Candara"/>
                <a:cs typeface="Candara"/>
              </a:rPr>
              <a:t>    hide me in the shadow of your </a:t>
            </a:r>
            <a:r>
              <a:rPr lang="en-US" sz="3000" b="1" i="1" dirty="0" smtClean="0">
                <a:latin typeface="Candara"/>
                <a:cs typeface="Candara"/>
              </a:rPr>
              <a:t>wings.</a:t>
            </a:r>
            <a:br>
              <a:rPr lang="en-US" sz="3000" b="1" i="1" dirty="0" smtClean="0">
                <a:latin typeface="Candara"/>
                <a:cs typeface="Candara"/>
              </a:rPr>
            </a:br>
            <a:r>
              <a:rPr lang="en-US" sz="3000" b="1" i="1" dirty="0" smtClean="0">
                <a:latin typeface="Candara"/>
                <a:cs typeface="Candara"/>
              </a:rPr>
              <a:t>Psalm 17:8</a:t>
            </a:r>
            <a:endParaRPr lang="en-US" sz="3000" b="1" i="1" dirty="0">
              <a:latin typeface="Candara"/>
              <a:cs typeface="Candara"/>
            </a:endParaRPr>
          </a:p>
        </p:txBody>
      </p:sp>
    </p:spTree>
    <p:extLst>
      <p:ext uri="{BB962C8B-B14F-4D97-AF65-F5344CB8AC3E}">
        <p14:creationId xmlns:p14="http://schemas.microsoft.com/office/powerpoint/2010/main" val="17644089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143000"/>
            <a:ext cx="11982765" cy="5688694"/>
          </a:xfrm>
        </p:spPr>
        <p:txBody>
          <a:bodyPr/>
          <a:lstStyle/>
          <a:p>
            <a:pPr marL="0" lvl="0" indent="0" algn="ctr">
              <a:spcBef>
                <a:spcPts val="0"/>
              </a:spcBef>
              <a:buNone/>
            </a:pPr>
            <a:r>
              <a:rPr lang="en-US" sz="3000" b="1" i="1" dirty="0" smtClean="0">
                <a:latin typeface="Candara"/>
                <a:cs typeface="Candara"/>
              </a:rPr>
              <a:t>A </a:t>
            </a:r>
            <a:r>
              <a:rPr lang="en-US" sz="3000" b="1" i="1" dirty="0">
                <a:latin typeface="Candara"/>
                <a:cs typeface="Candara"/>
              </a:rPr>
              <a:t>wonderful Savior is Jesus my Lord,</a:t>
            </a:r>
            <a:br>
              <a:rPr lang="en-US" sz="3000" b="1" i="1" dirty="0">
                <a:latin typeface="Candara"/>
                <a:cs typeface="Candara"/>
              </a:rPr>
            </a:br>
            <a:r>
              <a:rPr lang="en-US" sz="3000" b="1" i="1" dirty="0">
                <a:latin typeface="Candara"/>
                <a:cs typeface="Candara"/>
              </a:rPr>
              <a:t>A wonderful Savior to me;</a:t>
            </a:r>
            <a:br>
              <a:rPr lang="en-US" sz="3000" b="1" i="1" dirty="0">
                <a:latin typeface="Candara"/>
                <a:cs typeface="Candara"/>
              </a:rPr>
            </a:br>
            <a:r>
              <a:rPr lang="en-US" sz="3000" b="1" i="1" dirty="0">
                <a:latin typeface="Candara"/>
                <a:cs typeface="Candara"/>
              </a:rPr>
              <a:t>He </a:t>
            </a:r>
            <a:r>
              <a:rPr lang="en-US" sz="3000" b="1" i="1" dirty="0" err="1">
                <a:latin typeface="Candara"/>
                <a:cs typeface="Candara"/>
              </a:rPr>
              <a:t>hideth</a:t>
            </a:r>
            <a:r>
              <a:rPr lang="en-US" sz="3000" b="1" i="1" dirty="0">
                <a:latin typeface="Candara"/>
                <a:cs typeface="Candara"/>
              </a:rPr>
              <a:t> my soul in the cleft of the rock,</a:t>
            </a:r>
            <a:br>
              <a:rPr lang="en-US" sz="3000" b="1" i="1" dirty="0">
                <a:latin typeface="Candara"/>
                <a:cs typeface="Candara"/>
              </a:rPr>
            </a:br>
            <a:r>
              <a:rPr lang="en-US" sz="3000" b="1" i="1" dirty="0">
                <a:latin typeface="Candara"/>
                <a:cs typeface="Candara"/>
              </a:rPr>
              <a:t>Where rivers of pleasure I </a:t>
            </a:r>
            <a:r>
              <a:rPr lang="en-US" sz="3000" b="1" i="1" dirty="0" smtClean="0">
                <a:latin typeface="Candara"/>
                <a:cs typeface="Candara"/>
              </a:rPr>
              <a:t>see.</a:t>
            </a:r>
          </a:p>
          <a:p>
            <a:pPr marL="0" lvl="0" indent="0" algn="ctr">
              <a:spcBef>
                <a:spcPts val="0"/>
              </a:spcBef>
              <a:buNone/>
            </a:pPr>
            <a:r>
              <a:rPr lang="en-US" sz="1400" b="1" i="1" dirty="0">
                <a:latin typeface="Candara"/>
                <a:cs typeface="Candara"/>
              </a:rPr>
              <a:t/>
            </a:r>
            <a:br>
              <a:rPr lang="en-US" sz="1400" b="1" i="1" dirty="0">
                <a:latin typeface="Candara"/>
                <a:cs typeface="Candara"/>
              </a:rPr>
            </a:br>
            <a:r>
              <a:rPr lang="en-US" sz="3000" b="1" i="1" dirty="0">
                <a:latin typeface="Candara"/>
                <a:cs typeface="Candara"/>
              </a:rPr>
              <a:t>He </a:t>
            </a:r>
            <a:r>
              <a:rPr lang="en-US" sz="3000" b="1" i="1" dirty="0" err="1">
                <a:latin typeface="Candara"/>
                <a:cs typeface="Candara"/>
              </a:rPr>
              <a:t>hideth</a:t>
            </a:r>
            <a:r>
              <a:rPr lang="en-US" sz="3000" b="1" i="1" dirty="0">
                <a:latin typeface="Candara"/>
                <a:cs typeface="Candara"/>
              </a:rPr>
              <a:t> my soul in the cleft of the rock,</a:t>
            </a:r>
            <a:br>
              <a:rPr lang="en-US" sz="3000" b="1" i="1" dirty="0">
                <a:latin typeface="Candara"/>
                <a:cs typeface="Candara"/>
              </a:rPr>
            </a:br>
            <a:r>
              <a:rPr lang="en-US" sz="3000" b="1" i="1" dirty="0">
                <a:latin typeface="Candara"/>
                <a:cs typeface="Candara"/>
              </a:rPr>
              <a:t>That shadows a dry, thirsty land;</a:t>
            </a:r>
            <a:br>
              <a:rPr lang="en-US" sz="3000" b="1" i="1" dirty="0">
                <a:latin typeface="Candara"/>
                <a:cs typeface="Candara"/>
              </a:rPr>
            </a:br>
            <a:r>
              <a:rPr lang="en-US" sz="3000" b="1" i="1" dirty="0">
                <a:latin typeface="Candara"/>
                <a:cs typeface="Candara"/>
              </a:rPr>
              <a:t>He </a:t>
            </a:r>
            <a:r>
              <a:rPr lang="en-US" sz="3000" b="1" i="1" dirty="0" err="1">
                <a:latin typeface="Candara"/>
                <a:cs typeface="Candara"/>
              </a:rPr>
              <a:t>hideth</a:t>
            </a:r>
            <a:r>
              <a:rPr lang="en-US" sz="3000" b="1" i="1" dirty="0">
                <a:latin typeface="Candara"/>
                <a:cs typeface="Candara"/>
              </a:rPr>
              <a:t> my life in the depths of His love,</a:t>
            </a:r>
            <a:br>
              <a:rPr lang="en-US" sz="3000" b="1" i="1" dirty="0">
                <a:latin typeface="Candara"/>
                <a:cs typeface="Candara"/>
              </a:rPr>
            </a:br>
            <a:r>
              <a:rPr lang="en-US" sz="3000" b="1" i="1" dirty="0">
                <a:latin typeface="Candara"/>
                <a:cs typeface="Candara"/>
              </a:rPr>
              <a:t>And covers me there with His hand,</a:t>
            </a:r>
            <a:br>
              <a:rPr lang="en-US" sz="3000" b="1" i="1" dirty="0">
                <a:latin typeface="Candara"/>
                <a:cs typeface="Candara"/>
              </a:rPr>
            </a:br>
            <a:r>
              <a:rPr lang="en-US" sz="3000" b="1" i="1" dirty="0">
                <a:latin typeface="Candara"/>
                <a:cs typeface="Candara"/>
              </a:rPr>
              <a:t>And covers me there with His hand</a:t>
            </a:r>
            <a:r>
              <a:rPr lang="en-US" sz="3000" b="1" i="1" dirty="0" smtClean="0">
                <a:latin typeface="Candara"/>
                <a:cs typeface="Candara"/>
              </a:rPr>
              <a:t>.</a:t>
            </a:r>
            <a:br>
              <a:rPr lang="en-US" sz="3000" b="1" i="1" dirty="0" smtClean="0">
                <a:latin typeface="Candara"/>
                <a:cs typeface="Candara"/>
              </a:rPr>
            </a:br>
            <a:r>
              <a:rPr lang="en-US" sz="3000" b="1" i="1" dirty="0" smtClean="0">
                <a:latin typeface="Candara"/>
                <a:cs typeface="Candara"/>
              </a:rPr>
              <a:t>Fanny </a:t>
            </a:r>
            <a:r>
              <a:rPr lang="en-US" sz="3000" b="1" i="1" dirty="0" smtClean="0">
                <a:latin typeface="Candara"/>
                <a:cs typeface="Candara"/>
              </a:rPr>
              <a:t>Crosby’s Hymn Lyric </a:t>
            </a:r>
            <a:r>
              <a:rPr lang="en-US" sz="3000" b="1" i="1" dirty="0" smtClean="0">
                <a:latin typeface="Candara"/>
                <a:cs typeface="Candara"/>
              </a:rPr>
              <a:t>(1890)</a:t>
            </a:r>
            <a:endParaRPr lang="en-US" sz="3000" b="1" i="1" dirty="0">
              <a:latin typeface="Candara"/>
              <a:cs typeface="Candara"/>
            </a:endParaRPr>
          </a:p>
        </p:txBody>
      </p:sp>
    </p:spTree>
    <p:extLst>
      <p:ext uri="{BB962C8B-B14F-4D97-AF65-F5344CB8AC3E}">
        <p14:creationId xmlns:p14="http://schemas.microsoft.com/office/powerpoint/2010/main" val="6853292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83070" y="533400"/>
            <a:ext cx="11708485" cy="499532"/>
          </a:xfrm>
        </p:spPr>
        <p:txBody>
          <a:bodyPr/>
          <a:lstStyle/>
          <a:p>
            <a:r>
              <a:rPr lang="en-US" sz="3200" b="1" spc="-60" dirty="0">
                <a:latin typeface="Candara" charset="0"/>
                <a:ea typeface="MS PGothic" charset="0"/>
                <a:cs typeface="Arial" charset="0"/>
              </a:rPr>
              <a:t>DAVID’S SECRET TO HIS CONFIDENT FAITH IN TIMES OF TROUBLE</a:t>
            </a:r>
          </a:p>
        </p:txBody>
      </p:sp>
      <p:sp>
        <p:nvSpPr>
          <p:cNvPr id="5" name="Rectangle 3"/>
          <p:cNvSpPr txBox="1">
            <a:spLocks noChangeArrowheads="1"/>
          </p:cNvSpPr>
          <p:nvPr/>
        </p:nvSpPr>
        <p:spPr bwMode="auto">
          <a:xfrm>
            <a:off x="283070" y="1219200"/>
            <a:ext cx="11708485" cy="5638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5938" indent="-515938">
              <a:spcBef>
                <a:spcPts val="0"/>
              </a:spcBef>
              <a:buNone/>
            </a:pPr>
            <a:r>
              <a:rPr lang="en-US" sz="2800" b="1" i="0" spc="-10" dirty="0">
                <a:latin typeface="Candara" charset="0"/>
                <a:ea typeface="ＭＳ Ｐゴシック" charset="0"/>
                <a:cs typeface="MS PGothic" charset="0"/>
              </a:rPr>
              <a:t>2</a:t>
            </a:r>
            <a:r>
              <a:rPr lang="en-US" sz="2800" b="1" i="0" spc="-10" dirty="0" smtClean="0">
                <a:latin typeface="Candara" charset="0"/>
                <a:ea typeface="ＭＳ Ｐゴシック" charset="0"/>
                <a:cs typeface="MS PGothic" charset="0"/>
              </a:rPr>
              <a:t>)   </a:t>
            </a:r>
            <a:r>
              <a:rPr lang="en-US" sz="2800" b="1" i="0" u="sng" spc="-10" dirty="0" smtClean="0">
                <a:solidFill>
                  <a:srgbClr val="FF0000"/>
                </a:solidFill>
                <a:latin typeface="Candara" charset="0"/>
                <a:ea typeface="ＭＳ Ｐゴシック" charset="0"/>
                <a:cs typeface="MS PGothic" charset="0"/>
              </a:rPr>
              <a:t>HOPE IN TRUSTWORTHY GOD:</a:t>
            </a:r>
            <a:r>
              <a:rPr lang="en-US" sz="2800" b="1" i="0" spc="-10" dirty="0" smtClean="0">
                <a:solidFill>
                  <a:srgbClr val="000000"/>
                </a:solidFill>
                <a:latin typeface="Candara" charset="0"/>
                <a:ea typeface="ＭＳ Ｐゴシック" charset="0"/>
                <a:cs typeface="MS PGothic" charset="0"/>
              </a:rPr>
              <a:t> David hoped </a:t>
            </a:r>
            <a:r>
              <a:rPr lang="en-US" sz="2800" b="1" i="0" spc="-10" dirty="0">
                <a:solidFill>
                  <a:srgbClr val="000000"/>
                </a:solidFill>
                <a:latin typeface="Candara" charset="0"/>
                <a:ea typeface="ＭＳ Ｐゴシック" charset="0"/>
                <a:cs typeface="MS PGothic" charset="0"/>
              </a:rPr>
              <a:t>in the trustworthiness of God’s character and power (vs. 2-3</a:t>
            </a:r>
            <a:r>
              <a:rPr lang="en-US" sz="2800" b="1" i="0" spc="-10" dirty="0" smtClean="0">
                <a:solidFill>
                  <a:srgbClr val="000000"/>
                </a:solidFill>
                <a:latin typeface="Candara" charset="0"/>
                <a:ea typeface="ＭＳ Ｐゴシック" charset="0"/>
                <a:cs typeface="MS PGothic" charset="0"/>
              </a:rPr>
              <a:t>).</a:t>
            </a:r>
            <a:endParaRPr lang="en-US" sz="2800" b="1" i="0" spc="-10" dirty="0">
              <a:solidFill>
                <a:srgbClr val="000000"/>
              </a:solidFill>
              <a:latin typeface="Candara" charset="0"/>
              <a:ea typeface="ＭＳ Ｐゴシック" charset="0"/>
              <a:cs typeface="MS PGothic" charset="0"/>
            </a:endParaRPr>
          </a:p>
          <a:p>
            <a:pPr marL="458788" indent="-458788">
              <a:spcBef>
                <a:spcPts val="0"/>
              </a:spcBef>
            </a:pPr>
            <a:endParaRPr lang="en-US" sz="14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a:solidFill>
                  <a:srgbClr val="000000"/>
                </a:solidFill>
                <a:latin typeface="Candara" charset="0"/>
                <a:ea typeface="ＭＳ Ｐゴシック" charset="0"/>
                <a:cs typeface="MS PGothic" charset="0"/>
              </a:rPr>
              <a:t>2</a:t>
            </a:r>
            <a:r>
              <a:rPr lang="en-US" sz="2600" spc="-10" dirty="0">
                <a:solidFill>
                  <a:srgbClr val="000000"/>
                </a:solidFill>
                <a:latin typeface="Candara" charset="0"/>
                <a:ea typeface="ＭＳ Ｐゴシック" charset="0"/>
                <a:cs typeface="MS PGothic" charset="0"/>
              </a:rPr>
              <a:t> I cry out to God Most High,</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to God who fulfills his purpose for me.</a:t>
            </a:r>
            <a:br>
              <a:rPr lang="en-US" sz="2600" spc="-10" dirty="0">
                <a:solidFill>
                  <a:srgbClr val="000000"/>
                </a:solidFill>
                <a:latin typeface="Candara" charset="0"/>
                <a:ea typeface="ＭＳ Ｐゴシック" charset="0"/>
                <a:cs typeface="MS PGothic" charset="0"/>
              </a:rPr>
            </a:br>
            <a:r>
              <a:rPr lang="en-US" sz="2600" spc="-10" baseline="30000" dirty="0">
                <a:solidFill>
                  <a:srgbClr val="000000"/>
                </a:solidFill>
                <a:latin typeface="Candara" charset="0"/>
                <a:ea typeface="ＭＳ Ｐゴシック" charset="0"/>
                <a:cs typeface="MS PGothic" charset="0"/>
              </a:rPr>
              <a:t>3</a:t>
            </a:r>
            <a:r>
              <a:rPr lang="en-US" sz="2600" spc="-10" dirty="0">
                <a:solidFill>
                  <a:srgbClr val="000000"/>
                </a:solidFill>
                <a:latin typeface="Candara" charset="0"/>
                <a:ea typeface="ＭＳ Ｐゴシック" charset="0"/>
                <a:cs typeface="MS PGothic" charset="0"/>
              </a:rPr>
              <a:t> He will send from heaven and save me;</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he will put to shame him who tramples on me. Selah</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God will send out his steadfast love and his faithfulness! (vs. 2-3)</a:t>
            </a:r>
          </a:p>
          <a:p>
            <a:pPr marL="0" indent="0" algn="ctr">
              <a:spcBef>
                <a:spcPts val="0"/>
              </a:spcBef>
              <a:buNone/>
            </a:pPr>
            <a:endParaRPr lang="en-US" sz="1400" spc="-10" dirty="0" smtClean="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This </a:t>
            </a:r>
            <a:r>
              <a:rPr lang="en-US" sz="2600" b="1" i="0" dirty="0" smtClean="0">
                <a:solidFill>
                  <a:srgbClr val="000000"/>
                </a:solidFill>
                <a:latin typeface="Candara" charset="0"/>
                <a:ea typeface="ＭＳ Ｐゴシック" charset="0"/>
                <a:cs typeface="Candara" charset="0"/>
              </a:rPr>
              <a:t>was David’s </a:t>
            </a:r>
            <a:r>
              <a:rPr lang="en-US" sz="2600" b="1" i="0" dirty="0" smtClean="0">
                <a:solidFill>
                  <a:srgbClr val="000000"/>
                </a:solidFill>
                <a:latin typeface="Candara" charset="0"/>
                <a:ea typeface="ＭＳ Ｐゴシック" charset="0"/>
                <a:cs typeface="Candara" charset="0"/>
              </a:rPr>
              <a:t>heart cry from his past experiences of God’s deliverance.</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 </a:t>
            </a:r>
            <a:r>
              <a:rPr lang="en-US" sz="2600" b="1" i="0" dirty="0" smtClean="0">
                <a:solidFill>
                  <a:srgbClr val="000000"/>
                </a:solidFill>
                <a:latin typeface="Candara" charset="0"/>
                <a:ea typeface="ＭＳ Ｐゴシック" charset="0"/>
                <a:cs typeface="Candara" charset="0"/>
              </a:rPr>
              <a:t>hoped in God </a:t>
            </a:r>
            <a:r>
              <a:rPr lang="en-US" sz="2600" b="1" i="0" dirty="0" smtClean="0">
                <a:solidFill>
                  <a:srgbClr val="000000"/>
                </a:solidFill>
                <a:latin typeface="Candara" charset="0"/>
                <a:ea typeface="ＭＳ Ｐゴシック" charset="0"/>
                <a:cs typeface="Candara" charset="0"/>
              </a:rPr>
              <a:t>because the LORD </a:t>
            </a:r>
            <a:r>
              <a:rPr lang="en-US" sz="2600" b="1" i="0" dirty="0" smtClean="0">
                <a:solidFill>
                  <a:srgbClr val="000000"/>
                </a:solidFill>
                <a:latin typeface="Candara" charset="0"/>
                <a:ea typeface="ＭＳ Ｐゴシック" charset="0"/>
                <a:cs typeface="Candara" charset="0"/>
              </a:rPr>
              <a:t>had </a:t>
            </a:r>
            <a:r>
              <a:rPr lang="en-US" sz="2600" b="1" i="0" dirty="0" smtClean="0">
                <a:solidFill>
                  <a:srgbClr val="000000"/>
                </a:solidFill>
                <a:latin typeface="Candara" charset="0"/>
                <a:ea typeface="ＭＳ Ｐゴシック" charset="0"/>
                <a:cs typeface="Candara" charset="0"/>
              </a:rPr>
              <a:t>been trustworthy because of God’s character and power.</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“Hope </a:t>
            </a:r>
            <a:r>
              <a:rPr lang="en-US" sz="2600" b="1" i="0" dirty="0" smtClean="0">
                <a:solidFill>
                  <a:srgbClr val="000000"/>
                </a:solidFill>
                <a:latin typeface="Candara" charset="0"/>
                <a:ea typeface="ＭＳ Ｐゴシック" charset="0"/>
                <a:cs typeface="Candara" charset="0"/>
              </a:rPr>
              <a:t>in God all times-</a:t>
            </a:r>
            <a:r>
              <a:rPr lang="mr-IN" sz="2600" b="1" i="0" dirty="0" smtClean="0">
                <a:solidFill>
                  <a:srgbClr val="000000"/>
                </a:solidFill>
                <a:latin typeface="Candara" charset="0"/>
                <a:ea typeface="ＭＳ Ｐゴシック" charset="0"/>
                <a:cs typeface="Candara" charset="0"/>
              </a:rPr>
              <a:t>–</a:t>
            </a:r>
            <a:r>
              <a:rPr lang="en-US" sz="2600" b="1" i="0" dirty="0" smtClean="0">
                <a:solidFill>
                  <a:srgbClr val="000000"/>
                </a:solidFill>
                <a:latin typeface="Candara" charset="0"/>
                <a:ea typeface="ＭＳ Ｐゴシック" charset="0"/>
                <a:cs typeface="Candara" charset="0"/>
              </a:rPr>
              <a:t>in good and </a:t>
            </a:r>
            <a:r>
              <a:rPr lang="en-US" sz="2600" b="1" i="0" dirty="0" smtClean="0">
                <a:solidFill>
                  <a:srgbClr val="000000"/>
                </a:solidFill>
                <a:latin typeface="Candara" charset="0"/>
                <a:ea typeface="ＭＳ Ｐゴシック" charset="0"/>
                <a:cs typeface="Candara" charset="0"/>
              </a:rPr>
              <a:t>bad”—</a:t>
            </a:r>
            <a:r>
              <a:rPr lang="en-US" sz="2600" b="1" i="0" dirty="0" smtClean="0">
                <a:solidFill>
                  <a:srgbClr val="000000"/>
                </a:solidFill>
                <a:latin typeface="Candara" charset="0"/>
                <a:ea typeface="ＭＳ Ｐゴシック" charset="0"/>
                <a:cs typeface="Candara" charset="0"/>
              </a:rPr>
              <a:t>was David’s motto.</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24614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152400" y="1447800"/>
            <a:ext cx="11982765" cy="5383894"/>
          </a:xfrm>
        </p:spPr>
        <p:txBody>
          <a:bodyPr/>
          <a:lstStyle/>
          <a:p>
            <a:pPr marL="0" indent="0" algn="ctr">
              <a:spcBef>
                <a:spcPts val="0"/>
              </a:spcBef>
              <a:buNone/>
            </a:pPr>
            <a:r>
              <a:rPr lang="en-US" sz="2800" b="1" i="1" baseline="30000" dirty="0" smtClean="0">
                <a:latin typeface="Candara"/>
                <a:cs typeface="Candara"/>
              </a:rPr>
              <a:t>7</a:t>
            </a:r>
            <a:r>
              <a:rPr lang="en-US" sz="2800" b="1" i="1" dirty="0" smtClean="0">
                <a:latin typeface="Candara"/>
                <a:cs typeface="Candara"/>
              </a:rPr>
              <a:t> </a:t>
            </a:r>
            <a:r>
              <a:rPr lang="en-US" sz="2800" b="1" i="1" dirty="0" smtClean="0">
                <a:latin typeface="Candara"/>
                <a:cs typeface="Candara"/>
              </a:rPr>
              <a:t>“And </a:t>
            </a:r>
            <a:r>
              <a:rPr lang="en-US" sz="2800" b="1" i="1" dirty="0">
                <a:latin typeface="Candara"/>
                <a:cs typeface="Candara"/>
              </a:rPr>
              <a:t>now, O Lord, for what do I wait? </a:t>
            </a:r>
            <a:r>
              <a:rPr lang="en-US" sz="2800" b="1" i="1" dirty="0" smtClean="0">
                <a:latin typeface="Candara"/>
                <a:cs typeface="Candara"/>
              </a:rPr>
              <a:t/>
            </a:r>
            <a:br>
              <a:rPr lang="en-US" sz="2800" b="1" i="1" dirty="0" smtClean="0">
                <a:latin typeface="Candara"/>
                <a:cs typeface="Candara"/>
              </a:rPr>
            </a:br>
            <a:r>
              <a:rPr lang="en-US" sz="2800" b="1" i="1" dirty="0" smtClean="0">
                <a:latin typeface="Candara"/>
                <a:cs typeface="Candara"/>
              </a:rPr>
              <a:t>My</a:t>
            </a:r>
            <a:r>
              <a:rPr lang="en-US" sz="2800" b="1" i="1" dirty="0">
                <a:latin typeface="Candara"/>
                <a:cs typeface="Candara"/>
              </a:rPr>
              <a:t> hope is in you</a:t>
            </a:r>
            <a:r>
              <a:rPr lang="en-US" sz="2800" b="1" i="1" dirty="0" smtClean="0">
                <a:latin typeface="Candara"/>
                <a:cs typeface="Candara"/>
              </a:rPr>
              <a:t>.</a:t>
            </a:r>
          </a:p>
          <a:p>
            <a:pPr marL="0" indent="0" algn="ctr">
              <a:spcBef>
                <a:spcPts val="0"/>
              </a:spcBef>
              <a:buNone/>
            </a:pPr>
            <a:r>
              <a:rPr lang="en-US" sz="2800" b="1" i="1" dirty="0" smtClean="0">
                <a:latin typeface="Candara"/>
                <a:cs typeface="Candara"/>
              </a:rPr>
              <a:t>Psalm </a:t>
            </a:r>
            <a:r>
              <a:rPr lang="en-US" sz="2800" b="1" i="1" dirty="0" smtClean="0">
                <a:latin typeface="Candara"/>
                <a:cs typeface="Candara"/>
              </a:rPr>
              <a:t>39:7</a:t>
            </a:r>
          </a:p>
          <a:p>
            <a:pPr marL="0" indent="0" algn="ctr">
              <a:spcBef>
                <a:spcPts val="0"/>
              </a:spcBef>
              <a:buNone/>
            </a:pPr>
            <a:endParaRPr lang="en-US" sz="2400" b="1" i="1" dirty="0">
              <a:latin typeface="Candara"/>
              <a:cs typeface="Candara"/>
            </a:endParaRPr>
          </a:p>
          <a:p>
            <a:pPr marL="0" indent="0" algn="ctr">
              <a:spcBef>
                <a:spcPts val="0"/>
              </a:spcBef>
              <a:buNone/>
            </a:pPr>
            <a:r>
              <a:rPr lang="en-US" sz="2800" b="1" i="1" baseline="30000" dirty="0">
                <a:latin typeface="Candara"/>
                <a:cs typeface="Candara"/>
              </a:rPr>
              <a:t>8</a:t>
            </a:r>
            <a:r>
              <a:rPr lang="en-US" sz="2800" b="1" i="1" dirty="0">
                <a:latin typeface="Candara"/>
                <a:cs typeface="Candara"/>
              </a:rPr>
              <a:t> The Lord will fulfill his purpose for me;</a:t>
            </a:r>
            <a:br>
              <a:rPr lang="en-US" sz="2800" b="1" i="1" dirty="0">
                <a:latin typeface="Candara"/>
                <a:cs typeface="Candara"/>
              </a:rPr>
            </a:br>
            <a:r>
              <a:rPr lang="en-US" sz="2800" b="1" i="1" dirty="0">
                <a:latin typeface="Candara"/>
                <a:cs typeface="Candara"/>
              </a:rPr>
              <a:t>    your steadfast love, O Lord, endures forever.</a:t>
            </a:r>
            <a:br>
              <a:rPr lang="en-US" sz="2800" b="1" i="1" dirty="0">
                <a:latin typeface="Candara"/>
                <a:cs typeface="Candara"/>
              </a:rPr>
            </a:br>
            <a:r>
              <a:rPr lang="en-US" sz="2800" b="1" i="1" dirty="0">
                <a:latin typeface="Candara"/>
                <a:cs typeface="Candara"/>
              </a:rPr>
              <a:t>    Do not forsake the work of your hands.</a:t>
            </a:r>
            <a:br>
              <a:rPr lang="en-US" sz="2800" b="1" i="1" dirty="0">
                <a:latin typeface="Candara"/>
                <a:cs typeface="Candara"/>
              </a:rPr>
            </a:br>
            <a:r>
              <a:rPr lang="en-US" sz="2800" b="1" i="1" dirty="0">
                <a:latin typeface="Candara"/>
                <a:cs typeface="Candara"/>
              </a:rPr>
              <a:t>Psalm 138:8</a:t>
            </a:r>
          </a:p>
          <a:p>
            <a:pPr marL="0" indent="0" algn="ctr">
              <a:spcBef>
                <a:spcPts val="0"/>
              </a:spcBef>
              <a:buNone/>
            </a:pPr>
            <a:endParaRPr lang="en-US" sz="2800" b="1" i="1" dirty="0" smtClean="0">
              <a:latin typeface="Candara"/>
              <a:cs typeface="Candara"/>
            </a:endParaRPr>
          </a:p>
        </p:txBody>
      </p:sp>
    </p:spTree>
    <p:extLst>
      <p:ext uri="{BB962C8B-B14F-4D97-AF65-F5344CB8AC3E}">
        <p14:creationId xmlns:p14="http://schemas.microsoft.com/office/powerpoint/2010/main" val="14761471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7" name="Rectangle 2"/>
          <p:cNvSpPr>
            <a:spLocks noGrp="1" noChangeArrowheads="1"/>
          </p:cNvSpPr>
          <p:nvPr>
            <p:ph type="title"/>
          </p:nvPr>
        </p:nvSpPr>
        <p:spPr>
          <a:xfrm>
            <a:off x="283070" y="533400"/>
            <a:ext cx="11708485" cy="499532"/>
          </a:xfrm>
        </p:spPr>
        <p:txBody>
          <a:bodyPr/>
          <a:lstStyle/>
          <a:p>
            <a:r>
              <a:rPr lang="en-US" sz="3200" b="1" spc="-60" dirty="0">
                <a:latin typeface="Candara" charset="0"/>
                <a:ea typeface="MS PGothic" charset="0"/>
                <a:cs typeface="Arial" charset="0"/>
              </a:rPr>
              <a:t>DAVID’S SECRET TO HIS CONFIDENT FAITH IN TIMES OF TROUBLE</a:t>
            </a:r>
          </a:p>
        </p:txBody>
      </p:sp>
      <p:sp>
        <p:nvSpPr>
          <p:cNvPr id="5" name="Rectangle 3"/>
          <p:cNvSpPr txBox="1">
            <a:spLocks noChangeArrowheads="1"/>
          </p:cNvSpPr>
          <p:nvPr/>
        </p:nvSpPr>
        <p:spPr bwMode="auto">
          <a:xfrm>
            <a:off x="283070" y="1219200"/>
            <a:ext cx="11708485" cy="5638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marL="515938" indent="-515938">
              <a:spcBef>
                <a:spcPts val="0"/>
              </a:spcBef>
              <a:buNone/>
            </a:pPr>
            <a:r>
              <a:rPr lang="en-US" sz="2800" b="1" i="0" spc="-10" dirty="0" smtClean="0">
                <a:latin typeface="Candara" charset="0"/>
                <a:ea typeface="ＭＳ Ｐゴシック" charset="0"/>
                <a:cs typeface="MS PGothic" charset="0"/>
              </a:rPr>
              <a:t>3)   </a:t>
            </a:r>
            <a:r>
              <a:rPr lang="en-US" sz="2800" b="1" i="0" u="sng" spc="-10" dirty="0" smtClean="0">
                <a:solidFill>
                  <a:srgbClr val="FF0000"/>
                </a:solidFill>
                <a:latin typeface="Candara" charset="0"/>
                <a:ea typeface="ＭＳ Ｐゴシック" charset="0"/>
                <a:cs typeface="MS PGothic" charset="0"/>
              </a:rPr>
              <a:t>TRANSPARENT CONFESSION:</a:t>
            </a:r>
            <a:r>
              <a:rPr lang="en-US" sz="2800" b="1" i="0" spc="-10" dirty="0" smtClean="0">
                <a:solidFill>
                  <a:srgbClr val="000000"/>
                </a:solidFill>
                <a:latin typeface="Candara" charset="0"/>
                <a:ea typeface="ＭＳ Ｐゴシック" charset="0"/>
                <a:cs typeface="MS PGothic" charset="0"/>
              </a:rPr>
              <a:t> David </a:t>
            </a:r>
            <a:r>
              <a:rPr lang="en-US" sz="2800" b="1" i="0" spc="-10" dirty="0">
                <a:solidFill>
                  <a:srgbClr val="000000"/>
                </a:solidFill>
                <a:latin typeface="Candara" charset="0"/>
                <a:ea typeface="ＭＳ Ｐゴシック" charset="0"/>
                <a:cs typeface="MS PGothic" charset="0"/>
              </a:rPr>
              <a:t>poured out his </a:t>
            </a:r>
            <a:r>
              <a:rPr lang="en-US" sz="2800" b="1" i="0" spc="-10" dirty="0" smtClean="0">
                <a:solidFill>
                  <a:srgbClr val="000000"/>
                </a:solidFill>
                <a:latin typeface="Candara" charset="0"/>
                <a:ea typeface="ＭＳ Ｐゴシック" charset="0"/>
                <a:cs typeface="MS PGothic" charset="0"/>
              </a:rPr>
              <a:t>heart, telling God all </a:t>
            </a:r>
            <a:r>
              <a:rPr lang="en-US" sz="2800" b="1" i="0" spc="-10" dirty="0">
                <a:solidFill>
                  <a:srgbClr val="000000"/>
                </a:solidFill>
                <a:latin typeface="Candara" charset="0"/>
                <a:ea typeface="ＭＳ Ｐゴシック" charset="0"/>
                <a:cs typeface="MS PGothic" charset="0"/>
              </a:rPr>
              <a:t>his </a:t>
            </a:r>
            <a:r>
              <a:rPr lang="en-US" sz="2800" b="1" i="0" spc="-10" dirty="0" smtClean="0">
                <a:solidFill>
                  <a:srgbClr val="000000"/>
                </a:solidFill>
                <a:latin typeface="Candara" charset="0"/>
                <a:ea typeface="ＭＳ Ｐゴシック" charset="0"/>
                <a:cs typeface="MS PGothic" charset="0"/>
              </a:rPr>
              <a:t>troubles </a:t>
            </a:r>
            <a:r>
              <a:rPr lang="en-US" sz="2800" b="1" i="0" spc="-10" dirty="0">
                <a:solidFill>
                  <a:srgbClr val="000000"/>
                </a:solidFill>
                <a:latin typeface="Candara" charset="0"/>
                <a:ea typeface="ＭＳ Ｐゴシック" charset="0"/>
                <a:cs typeface="MS PGothic" charset="0"/>
              </a:rPr>
              <a:t>(vs. 4, 6</a:t>
            </a:r>
            <a:r>
              <a:rPr lang="en-US" sz="2800" b="1" i="0" spc="-10" dirty="0" smtClean="0">
                <a:solidFill>
                  <a:srgbClr val="000000"/>
                </a:solidFill>
                <a:latin typeface="Candara" charset="0"/>
                <a:ea typeface="ＭＳ Ｐゴシック" charset="0"/>
                <a:cs typeface="MS PGothic" charset="0"/>
              </a:rPr>
              <a:t>).</a:t>
            </a:r>
            <a:endParaRPr lang="en-US" sz="2800" b="1" i="0" spc="-10" dirty="0">
              <a:solidFill>
                <a:srgbClr val="000000"/>
              </a:solidFill>
              <a:latin typeface="Candara" charset="0"/>
              <a:ea typeface="ＭＳ Ｐゴシック" charset="0"/>
              <a:cs typeface="MS PGothic" charset="0"/>
            </a:endParaRPr>
          </a:p>
          <a:p>
            <a:pPr marL="458788" indent="-458788">
              <a:spcBef>
                <a:spcPts val="0"/>
              </a:spcBef>
            </a:pPr>
            <a:endParaRPr lang="en-US" sz="800" b="1" i="0" spc="-10" dirty="0" smtClean="0">
              <a:solidFill>
                <a:srgbClr val="000000"/>
              </a:solidFill>
              <a:latin typeface="Candara" charset="0"/>
              <a:ea typeface="ＭＳ Ｐゴシック" charset="0"/>
              <a:cs typeface="MS PGothic" charset="0"/>
            </a:endParaRPr>
          </a:p>
          <a:p>
            <a:pPr marL="0" indent="0" algn="ctr">
              <a:spcBef>
                <a:spcPts val="0"/>
              </a:spcBef>
              <a:buNone/>
            </a:pPr>
            <a:r>
              <a:rPr lang="en-US" sz="2600" spc="-10" baseline="30000" dirty="0" smtClean="0">
                <a:solidFill>
                  <a:srgbClr val="000000"/>
                </a:solidFill>
                <a:latin typeface="Candara" charset="0"/>
                <a:ea typeface="ＭＳ Ｐゴシック" charset="0"/>
                <a:cs typeface="MS PGothic" charset="0"/>
              </a:rPr>
              <a:t>4</a:t>
            </a:r>
            <a:r>
              <a:rPr lang="en-US" sz="2600" spc="-10" dirty="0">
                <a:solidFill>
                  <a:srgbClr val="000000"/>
                </a:solidFill>
                <a:latin typeface="Candara" charset="0"/>
                <a:ea typeface="ＭＳ Ｐゴシック" charset="0"/>
                <a:cs typeface="MS PGothic" charset="0"/>
              </a:rPr>
              <a:t> My soul is in the midst of lions;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I lie down amid fiery beasts—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 children of man, whose teeth are spears and arrows,</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whose tongues are sharp </a:t>
            </a:r>
            <a:r>
              <a:rPr lang="en-US" sz="2600" spc="-10" dirty="0" smtClean="0">
                <a:solidFill>
                  <a:srgbClr val="000000"/>
                </a:solidFill>
                <a:latin typeface="Candara" charset="0"/>
                <a:ea typeface="ＭＳ Ｐゴシック" charset="0"/>
                <a:cs typeface="MS PGothic" charset="0"/>
              </a:rPr>
              <a:t>swords… </a:t>
            </a:r>
            <a:r>
              <a:rPr lang="en-US" sz="2600" spc="-10" baseline="30000" dirty="0" smtClean="0">
                <a:solidFill>
                  <a:srgbClr val="000000"/>
                </a:solidFill>
                <a:latin typeface="Candara" charset="0"/>
                <a:ea typeface="ＭＳ Ｐゴシック" charset="0"/>
                <a:cs typeface="MS PGothic" charset="0"/>
              </a:rPr>
              <a:t>6</a:t>
            </a:r>
            <a:r>
              <a:rPr lang="en-US" sz="2600" spc="-10" dirty="0">
                <a:solidFill>
                  <a:srgbClr val="000000"/>
                </a:solidFill>
                <a:latin typeface="Candara" charset="0"/>
                <a:ea typeface="ＭＳ Ｐゴシック" charset="0"/>
                <a:cs typeface="MS PGothic" charset="0"/>
              </a:rPr>
              <a:t> They set a net for my steps</a:t>
            </a:r>
            <a:r>
              <a:rPr lang="en-US" sz="2600" spc="-10" dirty="0" smtClean="0">
                <a:solidFill>
                  <a:srgbClr val="000000"/>
                </a:solidFill>
                <a:latin typeface="Candara" charset="0"/>
                <a:ea typeface="ＭＳ Ｐゴシック" charset="0"/>
                <a:cs typeface="MS PGothic" charset="0"/>
              </a:rPr>
              <a:t>; </a:t>
            </a:r>
            <a:br>
              <a:rPr lang="en-US" sz="2600" spc="-10" dirty="0" smtClean="0">
                <a:solidFill>
                  <a:srgbClr val="000000"/>
                </a:solidFill>
                <a:latin typeface="Candara" charset="0"/>
                <a:ea typeface="ＭＳ Ｐゴシック" charset="0"/>
                <a:cs typeface="MS PGothic" charset="0"/>
              </a:rPr>
            </a:br>
            <a:r>
              <a:rPr lang="en-US" sz="2600" spc="-10" dirty="0" smtClean="0">
                <a:solidFill>
                  <a:srgbClr val="000000"/>
                </a:solidFill>
                <a:latin typeface="Candara" charset="0"/>
                <a:ea typeface="ＭＳ Ｐゴシック" charset="0"/>
                <a:cs typeface="MS PGothic" charset="0"/>
              </a:rPr>
              <a:t>my </a:t>
            </a:r>
            <a:r>
              <a:rPr lang="en-US" sz="2600" spc="-10" dirty="0">
                <a:solidFill>
                  <a:srgbClr val="000000"/>
                </a:solidFill>
                <a:latin typeface="Candara" charset="0"/>
                <a:ea typeface="ＭＳ Ｐゴシック" charset="0"/>
                <a:cs typeface="MS PGothic" charset="0"/>
              </a:rPr>
              <a:t>soul was bowed down.</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They dug a pit in my way,</a:t>
            </a:r>
            <a:br>
              <a:rPr lang="en-US" sz="2600" spc="-10" dirty="0">
                <a:solidFill>
                  <a:srgbClr val="000000"/>
                </a:solidFill>
                <a:latin typeface="Candara" charset="0"/>
                <a:ea typeface="ＭＳ Ｐゴシック" charset="0"/>
                <a:cs typeface="MS PGothic" charset="0"/>
              </a:rPr>
            </a:br>
            <a:r>
              <a:rPr lang="en-US" sz="2600" spc="-10" dirty="0">
                <a:solidFill>
                  <a:srgbClr val="000000"/>
                </a:solidFill>
                <a:latin typeface="Candara" charset="0"/>
                <a:ea typeface="ＭＳ Ｐゴシック" charset="0"/>
                <a:cs typeface="MS PGothic" charset="0"/>
              </a:rPr>
              <a:t>    but they have fallen into it themselves. Selah (vs. 4, 6)</a:t>
            </a:r>
          </a:p>
          <a:p>
            <a:pPr marL="0" indent="0" algn="ctr">
              <a:spcBef>
                <a:spcPts val="0"/>
              </a:spcBef>
              <a:buNone/>
            </a:pPr>
            <a:endParaRPr lang="en-US" sz="800" spc="-10" dirty="0" smtClean="0">
              <a:solidFill>
                <a:srgbClr val="000000"/>
              </a:solidFill>
              <a:latin typeface="Candara" charset="0"/>
              <a:ea typeface="ＭＳ Ｐゴシック" charset="0"/>
              <a:cs typeface="MS PGothic" charset="0"/>
            </a:endParaRP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David </a:t>
            </a:r>
            <a:r>
              <a:rPr lang="en-US" sz="2600" b="1" i="0" dirty="0" smtClean="0">
                <a:solidFill>
                  <a:srgbClr val="000000"/>
                </a:solidFill>
                <a:latin typeface="Candara" charset="0"/>
                <a:ea typeface="ＭＳ Ｐゴシック" charset="0"/>
                <a:cs typeface="Candara" charset="0"/>
              </a:rPr>
              <a:t>poured </a:t>
            </a:r>
            <a:r>
              <a:rPr lang="en-US" sz="2600" b="1" i="0" dirty="0" smtClean="0">
                <a:solidFill>
                  <a:srgbClr val="000000"/>
                </a:solidFill>
                <a:latin typeface="Candara" charset="0"/>
                <a:ea typeface="ＭＳ Ｐゴシック" charset="0"/>
                <a:cs typeface="Candara" charset="0"/>
              </a:rPr>
              <a:t>out his </a:t>
            </a:r>
            <a:r>
              <a:rPr lang="en-US" sz="2600" b="1" i="0" dirty="0" smtClean="0">
                <a:solidFill>
                  <a:srgbClr val="000000"/>
                </a:solidFill>
                <a:latin typeface="Candara" charset="0"/>
                <a:ea typeface="ＭＳ Ｐゴシック" charset="0"/>
                <a:cs typeface="Candara" charset="0"/>
              </a:rPr>
              <a:t>terror </a:t>
            </a:r>
            <a:r>
              <a:rPr lang="en-US" sz="2600" b="1" i="0" dirty="0" smtClean="0">
                <a:solidFill>
                  <a:srgbClr val="000000"/>
                </a:solidFill>
                <a:latin typeface="Candara" charset="0"/>
                <a:ea typeface="ＭＳ Ｐゴシック" charset="0"/>
                <a:cs typeface="Candara" charset="0"/>
              </a:rPr>
              <a:t>and </a:t>
            </a:r>
            <a:r>
              <a:rPr lang="en-US" sz="2600" b="1" i="0" dirty="0" smtClean="0">
                <a:solidFill>
                  <a:srgbClr val="000000"/>
                </a:solidFill>
                <a:latin typeface="Candara" charset="0"/>
                <a:ea typeface="ＭＳ Ｐゴシック" charset="0"/>
                <a:cs typeface="Candara" charset="0"/>
              </a:rPr>
              <a:t>fear </a:t>
            </a:r>
            <a:r>
              <a:rPr lang="en-US" sz="2600" b="1" i="0" dirty="0" smtClean="0">
                <a:solidFill>
                  <a:srgbClr val="000000"/>
                </a:solidFill>
                <a:latin typeface="Candara" charset="0"/>
                <a:ea typeface="ＭＳ Ｐゴシック" charset="0"/>
                <a:cs typeface="Candara" charset="0"/>
              </a:rPr>
              <a:t>to God in a honest transparent way.</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That’s what we </a:t>
            </a:r>
            <a:r>
              <a:rPr lang="en-US" sz="2600" b="1" i="0" dirty="0" smtClean="0">
                <a:solidFill>
                  <a:srgbClr val="000000"/>
                </a:solidFill>
                <a:latin typeface="Candara" charset="0"/>
                <a:ea typeface="ＭＳ Ｐゴシック" charset="0"/>
                <a:cs typeface="Candara" charset="0"/>
              </a:rPr>
              <a:t>also ought </a:t>
            </a:r>
            <a:r>
              <a:rPr lang="en-US" sz="2600" b="1" i="0" dirty="0" smtClean="0">
                <a:solidFill>
                  <a:srgbClr val="000000"/>
                </a:solidFill>
                <a:latin typeface="Candara" charset="0"/>
                <a:ea typeface="ＭＳ Ｐゴシック" charset="0"/>
                <a:cs typeface="Candara" charset="0"/>
              </a:rPr>
              <a:t>to do when we face storms of life—telling our ABBA Father all our troubles.</a:t>
            </a:r>
          </a:p>
          <a:p>
            <a:pPr marL="912813" lvl="2" indent="-457200" defTabSz="385763">
              <a:spcBef>
                <a:spcPts val="0"/>
              </a:spcBef>
              <a:buFont typeface="Wingdings" charset="0"/>
              <a:buChar char="Ø"/>
              <a:defRPr/>
            </a:pPr>
            <a:r>
              <a:rPr lang="en-US" sz="2600" b="1" i="0" dirty="0" smtClean="0">
                <a:solidFill>
                  <a:srgbClr val="000000"/>
                </a:solidFill>
                <a:latin typeface="Candara" charset="0"/>
                <a:ea typeface="ＭＳ Ｐゴシック" charset="0"/>
                <a:cs typeface="Candara" charset="0"/>
              </a:rPr>
              <a:t>In so doing, our trust, hope, and worship become </a:t>
            </a:r>
            <a:r>
              <a:rPr lang="en-US" sz="2600" b="1" i="0" dirty="0" smtClean="0">
                <a:solidFill>
                  <a:srgbClr val="000000"/>
                </a:solidFill>
                <a:latin typeface="Candara" charset="0"/>
                <a:ea typeface="ＭＳ Ｐゴシック" charset="0"/>
                <a:cs typeface="Candara" charset="0"/>
              </a:rPr>
              <a:t>REAL/authentic.</a:t>
            </a:r>
            <a:endParaRPr lang="en-US" sz="2600" b="1" i="0" dirty="0">
              <a:solidFill>
                <a:srgbClr val="000000"/>
              </a:solidFill>
              <a:latin typeface="Candara" charset="0"/>
              <a:ea typeface="ＭＳ Ｐゴシック" charset="0"/>
              <a:cs typeface="Candara" charset="0"/>
            </a:endParaRPr>
          </a:p>
          <a:p>
            <a:pPr marL="912813" lvl="2" indent="-457200" defTabSz="385763">
              <a:spcBef>
                <a:spcPts val="0"/>
              </a:spcBef>
              <a:buFont typeface="Wingdings" charset="0"/>
              <a:buChar char="Ø"/>
              <a:defRPr/>
            </a:pPr>
            <a:endParaRPr lang="en-US" sz="2600" b="1" i="0" dirty="0">
              <a:solidFill>
                <a:srgbClr val="000000"/>
              </a:solidFill>
              <a:latin typeface="Candara" charset="0"/>
              <a:ea typeface="ＭＳ Ｐゴシック" charset="0"/>
              <a:cs typeface="Candara" charset="0"/>
            </a:endParaRPr>
          </a:p>
          <a:p>
            <a:pPr marL="0" indent="0" algn="ctr">
              <a:spcBef>
                <a:spcPts val="0"/>
              </a:spcBef>
              <a:buFontTx/>
              <a:buNone/>
            </a:pPr>
            <a:endParaRPr lang="en-US" sz="2400" spc="-10" dirty="0">
              <a:solidFill>
                <a:srgbClr val="000000"/>
              </a:solidFill>
              <a:latin typeface="Candara" charset="0"/>
              <a:ea typeface="ＭＳ Ｐゴシック" charset="0"/>
              <a:cs typeface="MS PGothic" charset="0"/>
            </a:endParaRPr>
          </a:p>
        </p:txBody>
      </p:sp>
    </p:spTree>
    <p:extLst>
      <p:ext uri="{BB962C8B-B14F-4D97-AF65-F5344CB8AC3E}">
        <p14:creationId xmlns:p14="http://schemas.microsoft.com/office/powerpoint/2010/main" val="98026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53768</TotalTime>
  <Words>807</Words>
  <Application>Microsoft Macintosh PowerPoint</Application>
  <PresentationFormat>Widescreen</PresentationFormat>
  <Paragraphs>84</Paragraphs>
  <Slides>17</Slides>
  <Notes>15</Notes>
  <HiddenSlides>0</HiddenSlides>
  <MMClips>0</MMClips>
  <ScaleCrop>false</ScaleCrop>
  <HeadingPairs>
    <vt:vector size="6" baseType="variant">
      <vt:variant>
        <vt:lpstr>Fonts Used</vt:lpstr>
      </vt:variant>
      <vt:variant>
        <vt:i4>9</vt:i4>
      </vt:variant>
      <vt:variant>
        <vt:lpstr>Theme</vt:lpstr>
      </vt:variant>
      <vt:variant>
        <vt:i4>22</vt:i4>
      </vt:variant>
      <vt:variant>
        <vt:lpstr>Slide Titles</vt:lpstr>
      </vt:variant>
      <vt:variant>
        <vt:i4>17</vt:i4>
      </vt:variant>
    </vt:vector>
  </HeadingPairs>
  <TitlesOfParts>
    <vt:vector size="48" baseType="lpstr">
      <vt:lpstr>Calibri</vt:lpstr>
      <vt:lpstr>Calibri Light</vt:lpstr>
      <vt:lpstr>Candara</vt:lpstr>
      <vt:lpstr>Eras Bold ITC</vt:lpstr>
      <vt:lpstr>Eras Medium ITC</vt:lpstr>
      <vt:lpstr>MS PGothic</vt:lpstr>
      <vt:lpstr>ＭＳ Ｐゴシック</vt:lpstr>
      <vt:lpstr>Wingdings</vt:lpstr>
      <vt:lpstr>Arial</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2_Normal</vt:lpstr>
      <vt:lpstr>PowerPoint Presentation</vt:lpstr>
      <vt:lpstr>David’s Prayer from the Cave</vt:lpstr>
      <vt:lpstr>PSALM 57: THE BACKGROUND OF  DAVID’S PRAYER FROM THE CAVE</vt:lpstr>
      <vt:lpstr>DAVID’S SECRET TO HIS CONFIDENT FAITH IN TIMES OF TROUBLE</vt:lpstr>
      <vt:lpstr>PowerPoint Presentation</vt:lpstr>
      <vt:lpstr>PowerPoint Presentation</vt:lpstr>
      <vt:lpstr>DAVID’S SECRET TO HIS CONFIDENT FAITH IN TIMES OF TROUBLE</vt:lpstr>
      <vt:lpstr>PowerPoint Presentation</vt:lpstr>
      <vt:lpstr>DAVID’S SECRET TO HIS CONFIDENT FAITH IN TIMES OF TROUBLE</vt:lpstr>
      <vt:lpstr>PowerPoint Presentation</vt:lpstr>
      <vt:lpstr>DAVID’S SECRET TO HIS CONFIDENT FAITH IN TIMES OF TROUBLE</vt:lpstr>
      <vt:lpstr>DAVID’S SECRET TO HIS CONFIDENT FAITH IN TIMES OF TROUBLE</vt:lpstr>
      <vt:lpstr>PowerPoint Presentation</vt:lpstr>
      <vt:lpstr>RECAP &amp; APPLICATION: DAVID’S SECRET TO HIS  COFIDENT FAITH AMIST DREADFUL TROUBLES</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3343</cp:revision>
  <cp:lastPrinted>2017-02-12T17:19:19Z</cp:lastPrinted>
  <dcterms:created xsi:type="dcterms:W3CDTF">2007-10-20T20:09:35Z</dcterms:created>
  <dcterms:modified xsi:type="dcterms:W3CDTF">2017-04-11T03:13:40Z</dcterms:modified>
  <cp:category/>
</cp:coreProperties>
</file>