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327" r:id="rId18"/>
    <p:sldMasterId id="2147484339" r:id="rId19"/>
    <p:sldMasterId id="2147484351" r:id="rId20"/>
    <p:sldMasterId id="2147484363" r:id="rId21"/>
    <p:sldMasterId id="2147484375" r:id="rId22"/>
  </p:sldMasterIdLst>
  <p:notesMasterIdLst>
    <p:notesMasterId r:id="rId37"/>
  </p:notesMasterIdLst>
  <p:handoutMasterIdLst>
    <p:handoutMasterId r:id="rId38"/>
  </p:handoutMasterIdLst>
  <p:sldIdLst>
    <p:sldId id="281" r:id="rId23"/>
    <p:sldId id="713" r:id="rId24"/>
    <p:sldId id="734" r:id="rId25"/>
    <p:sldId id="737" r:id="rId26"/>
    <p:sldId id="795" r:id="rId27"/>
    <p:sldId id="796" r:id="rId28"/>
    <p:sldId id="797" r:id="rId29"/>
    <p:sldId id="799" r:id="rId30"/>
    <p:sldId id="800" r:id="rId31"/>
    <p:sldId id="802" r:id="rId32"/>
    <p:sldId id="729" r:id="rId33"/>
    <p:sldId id="803" r:id="rId34"/>
    <p:sldId id="730" r:id="rId35"/>
    <p:sldId id="283" r:id="rId36"/>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24" autoAdjust="0"/>
    <p:restoredTop sz="92818"/>
  </p:normalViewPr>
  <p:slideViewPr>
    <p:cSldViewPr>
      <p:cViewPr>
        <p:scale>
          <a:sx n="81" d="100"/>
          <a:sy n="81" d="100"/>
        </p:scale>
        <p:origin x="144" y="8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5/8/17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5/8/17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3139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1098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6399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7463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262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8650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3213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4673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9260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036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5/8/17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5/8/17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5/8/17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5/8/17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5/8/17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5/8/17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5/8/17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5/8/17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5/8/17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5/8/17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#4: </a:t>
            </a:r>
            <a:r>
              <a:rPr lang="en-US" sz="2800" b="1" i="0" spc="-10" dirty="0">
                <a:solidFill>
                  <a:srgbClr val="000000"/>
                </a:solidFill>
                <a:latin typeface="Candara" charset="0"/>
                <a:ea typeface="ＭＳ Ｐゴシック" charset="0"/>
                <a:cs typeface="MS PGothic" charset="0"/>
              </a:rPr>
              <a:t>David’s victory in Engedi </a:t>
            </a:r>
            <a:r>
              <a:rPr lang="en-US" sz="2800" b="1" i="0" spc="-10" dirty="0" smtClean="0">
                <a:solidFill>
                  <a:srgbClr val="000000"/>
                </a:solidFill>
                <a:latin typeface="Candara" charset="0"/>
                <a:ea typeface="ＭＳ Ｐゴシック" charset="0"/>
                <a:cs typeface="MS PGothic" charset="0"/>
              </a:rPr>
              <a:t>was NOT over </a:t>
            </a:r>
            <a:r>
              <a:rPr lang="en-US" sz="2800" b="1" i="0" spc="-10" dirty="0">
                <a:solidFill>
                  <a:srgbClr val="000000"/>
                </a:solidFill>
                <a:latin typeface="Candara" charset="0"/>
                <a:ea typeface="ＭＳ Ｐゴシック" charset="0"/>
                <a:cs typeface="MS PGothic" charset="0"/>
              </a:rPr>
              <a:t>his external enemy but </a:t>
            </a:r>
            <a:r>
              <a:rPr lang="en-US" sz="2800" b="1" i="0" spc="-10" dirty="0" smtClean="0">
                <a:solidFill>
                  <a:srgbClr val="000000"/>
                </a:solidFill>
                <a:latin typeface="Candara" charset="0"/>
                <a:ea typeface="ＭＳ Ｐゴシック" charset="0"/>
                <a:cs typeface="MS PGothic" charset="0"/>
              </a:rPr>
              <a:t>over </a:t>
            </a:r>
            <a:r>
              <a:rPr lang="en-US" sz="2800" b="1" i="0" spc="-10" dirty="0">
                <a:solidFill>
                  <a:srgbClr val="000000"/>
                </a:solidFill>
                <a:latin typeface="Candara" charset="0"/>
                <a:ea typeface="ＭＳ Ｐゴシック" charset="0"/>
                <a:cs typeface="MS PGothic" charset="0"/>
              </a:rPr>
              <a:t>his internal </a:t>
            </a:r>
            <a:r>
              <a:rPr lang="en-US" sz="2800" b="1" i="0" spc="-10" dirty="0" smtClean="0">
                <a:solidFill>
                  <a:srgbClr val="000000"/>
                </a:solidFill>
                <a:latin typeface="Candara" charset="0"/>
                <a:ea typeface="ＭＳ Ｐゴシック" charset="0"/>
                <a:cs typeface="MS PGothic" charset="0"/>
              </a:rPr>
              <a:t>enemy—</a:t>
            </a:r>
            <a:r>
              <a:rPr lang="en-US" sz="2800" b="1" i="0" spc="-10" dirty="0" smtClean="0">
                <a:solidFill>
                  <a:srgbClr val="FF0000"/>
                </a:solidFill>
                <a:latin typeface="Candara" charset="0"/>
                <a:ea typeface="ＭＳ Ｐゴシック" charset="0"/>
                <a:cs typeface="MS PGothic" charset="0"/>
              </a:rPr>
              <a:t>VICTORY </a:t>
            </a:r>
            <a:r>
              <a:rPr lang="en-US" sz="2800" b="1" i="0" spc="-10" dirty="0">
                <a:solidFill>
                  <a:srgbClr val="FF0000"/>
                </a:solidFill>
                <a:latin typeface="Candara" charset="0"/>
                <a:ea typeface="ＭＳ Ｐゴシック" charset="0"/>
                <a:cs typeface="MS PGothic" charset="0"/>
              </a:rPr>
              <a:t>OVER EVIL WITHIN HIS HEART.</a:t>
            </a:r>
            <a:r>
              <a:rPr lang="en-US" sz="2800" b="1" i="0" spc="-10" dirty="0" smtClean="0">
                <a:solidFill>
                  <a:srgbClr val="000000"/>
                </a:solidFill>
                <a:latin typeface="Candara" charset="0"/>
                <a:ea typeface="ＭＳ Ｐゴシック" charset="0"/>
                <a:cs typeface="MS PGothic" charset="0"/>
              </a:rPr>
              <a: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13</a:t>
            </a:r>
            <a:r>
              <a:rPr lang="en-US" sz="2600" spc="-10" dirty="0">
                <a:solidFill>
                  <a:srgbClr val="000000"/>
                </a:solidFill>
                <a:latin typeface="Candara" charset="0"/>
                <a:ea typeface="ＭＳ Ｐゴシック" charset="0"/>
                <a:cs typeface="MS PGothic" charset="0"/>
              </a:rPr>
              <a:t> As the proverb of the ancients says, ‘Out of the wicked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comes wickedness.’ But my hand shall not be against you. </a:t>
            </a:r>
            <a:r>
              <a:rPr lang="en-US" sz="2600" spc="-10" baseline="30000" dirty="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After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whom has the king of Israel come out? After whom do you pursue?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After a dead dog! After a flea!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May the LORD therefore be judge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give sentence between me and you, and see to it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plead my cause and deliver me from your hand.” (vs. 13-15)</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true </a:t>
            </a:r>
            <a:r>
              <a:rPr lang="en-US" sz="2600" b="1" i="0" dirty="0">
                <a:solidFill>
                  <a:srgbClr val="000000"/>
                </a:solidFill>
                <a:latin typeface="Candara" charset="0"/>
                <a:ea typeface="ＭＳ Ｐゴシック" charset="0"/>
                <a:cs typeface="Candara" charset="0"/>
              </a:rPr>
              <a:t>victory </a:t>
            </a:r>
            <a:r>
              <a:rPr lang="en-US" sz="2600" b="1" i="0" dirty="0" smtClean="0">
                <a:solidFill>
                  <a:srgbClr val="000000"/>
                </a:solidFill>
                <a:latin typeface="Candara" charset="0"/>
                <a:ea typeface="ＭＳ Ｐゴシック" charset="0"/>
                <a:cs typeface="Candara" charset="0"/>
              </a:rPr>
              <a:t>was NOT against King Saul </a:t>
            </a:r>
            <a:r>
              <a:rPr lang="en-US" sz="2600" b="1" i="0" dirty="0">
                <a:solidFill>
                  <a:srgbClr val="000000"/>
                </a:solidFill>
                <a:latin typeface="Candara" charset="0"/>
                <a:ea typeface="ＭＳ Ｐゴシック" charset="0"/>
                <a:cs typeface="Candara" charset="0"/>
              </a:rPr>
              <a:t>but </a:t>
            </a:r>
            <a:r>
              <a:rPr lang="en-US" sz="2600" b="1" i="0" dirty="0" smtClean="0">
                <a:solidFill>
                  <a:srgbClr val="000000"/>
                </a:solidFill>
                <a:latin typeface="Candara" charset="0"/>
                <a:ea typeface="ＭＳ Ｐゴシック" charset="0"/>
                <a:cs typeface="Candara" charset="0"/>
              </a:rPr>
              <a:t>against evil within himself—as we </a:t>
            </a:r>
            <a:r>
              <a:rPr lang="en-US" sz="2600" b="1" i="0" dirty="0">
                <a:solidFill>
                  <a:srgbClr val="000000"/>
                </a:solidFill>
                <a:latin typeface="Candara" charset="0"/>
                <a:ea typeface="ＭＳ Ｐゴシック" charset="0"/>
                <a:cs typeface="Candara" charset="0"/>
              </a:rPr>
              <a:t>all have our own struggle </a:t>
            </a:r>
            <a:r>
              <a:rPr lang="en-US" sz="2600" b="1" i="0" dirty="0" smtClean="0">
                <a:solidFill>
                  <a:srgbClr val="000000"/>
                </a:solidFill>
                <a:latin typeface="Candara" charset="0"/>
                <a:ea typeface="ＭＳ Ｐゴシック" charset="0"/>
                <a:cs typeface="Candara" charset="0"/>
              </a:rPr>
              <a:t>against the “Saul” within </a:t>
            </a:r>
            <a:r>
              <a:rPr lang="en-US" sz="2600" b="1" i="0" dirty="0">
                <a:solidFill>
                  <a:srgbClr val="000000"/>
                </a:solidFill>
                <a:latin typeface="Candara" charset="0"/>
                <a:ea typeface="ＭＳ Ｐゴシック" charset="0"/>
                <a:cs typeface="Candara" charset="0"/>
              </a:rPr>
              <a:t>us.</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Our fight is not against </a:t>
            </a:r>
            <a:r>
              <a:rPr lang="en-US" sz="2600" b="1" i="0" dirty="0" smtClean="0">
                <a:solidFill>
                  <a:srgbClr val="000000"/>
                </a:solidFill>
                <a:latin typeface="Candara" charset="0"/>
                <a:ea typeface="ＭＳ Ｐゴシック" charset="0"/>
                <a:cs typeface="Candara" charset="0"/>
              </a:rPr>
              <a:t>people </a:t>
            </a:r>
            <a:r>
              <a:rPr lang="en-US" sz="2600" b="1" i="0" dirty="0">
                <a:solidFill>
                  <a:srgbClr val="000000"/>
                </a:solidFill>
                <a:latin typeface="Candara" charset="0"/>
                <a:ea typeface="ＭＳ Ｐゴシック" charset="0"/>
                <a:cs typeface="Candara" charset="0"/>
              </a:rPr>
              <a:t>but against </a:t>
            </a:r>
            <a:r>
              <a:rPr lang="en-US" sz="2600" b="1" i="0" dirty="0" smtClean="0">
                <a:solidFill>
                  <a:srgbClr val="000000"/>
                </a:solidFill>
                <a:latin typeface="Candara" charset="0"/>
                <a:ea typeface="ＭＳ Ｐゴシック" charset="0"/>
                <a:cs typeface="Candara" charset="0"/>
              </a:rPr>
              <a:t>evil and the Evil One (Eph. 6:12).</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Unlike </a:t>
            </a:r>
            <a:r>
              <a:rPr lang="en-US" sz="2600" b="1" i="0" dirty="0">
                <a:solidFill>
                  <a:srgbClr val="000000"/>
                </a:solidFill>
                <a:latin typeface="Candara" charset="0"/>
                <a:ea typeface="ＭＳ Ｐゴシック" charset="0"/>
                <a:cs typeface="Candara" charset="0"/>
              </a:rPr>
              <a:t>Saul giving into evil, David won the victory over evil in his heart, hating becoming </a:t>
            </a:r>
            <a:r>
              <a:rPr lang="en-US" sz="2600" b="1" i="0" dirty="0" smtClean="0">
                <a:solidFill>
                  <a:srgbClr val="000000"/>
                </a:solidFill>
                <a:latin typeface="Candara" charset="0"/>
                <a:ea typeface="ＭＳ Ｐゴシック" charset="0"/>
                <a:cs typeface="Candara" charset="0"/>
              </a:rPr>
              <a:t>“King Saul II” </a:t>
            </a:r>
            <a:r>
              <a:rPr lang="en-US" sz="2600" b="1" i="0" dirty="0">
                <a:solidFill>
                  <a:srgbClr val="000000"/>
                </a:solidFill>
                <a:latin typeface="Candara" charset="0"/>
                <a:ea typeface="ＭＳ Ｐゴシック" charset="0"/>
                <a:cs typeface="Candara" charset="0"/>
              </a:rPr>
              <a:t>more </a:t>
            </a:r>
            <a:r>
              <a:rPr lang="en-US" sz="2600" b="1" i="0" dirty="0" smtClean="0">
                <a:solidFill>
                  <a:srgbClr val="000000"/>
                </a:solidFill>
                <a:latin typeface="Candara" charset="0"/>
                <a:ea typeface="ＭＳ Ｐゴシック" charset="0"/>
                <a:cs typeface="Candara" charset="0"/>
              </a:rPr>
              <a:t>than Saul the king [Gene Edwards].</a:t>
            </a:r>
            <a:endParaRPr lang="en-US" sz="2600" b="1" i="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102398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685800" y="378372"/>
            <a:ext cx="10896600" cy="6403429"/>
          </a:xfrm>
        </p:spPr>
        <p:txBody>
          <a:bodyPr/>
          <a:lstStyle/>
          <a:p>
            <a:pPr marL="0" indent="0" algn="just">
              <a:spcBef>
                <a:spcPts val="0"/>
              </a:spcBef>
              <a:buNone/>
            </a:pPr>
            <a:r>
              <a:rPr lang="en-US" b="1" dirty="0" smtClean="0">
                <a:solidFill>
                  <a:srgbClr val="800000"/>
                </a:solidFill>
                <a:latin typeface="Candara" charset="0"/>
                <a:cs typeface="Arial" charset="0"/>
              </a:rPr>
              <a:t>David’s </a:t>
            </a:r>
            <a:r>
              <a:rPr lang="en-US" b="1" dirty="0">
                <a:solidFill>
                  <a:srgbClr val="800000"/>
                </a:solidFill>
                <a:latin typeface="Candara" charset="0"/>
                <a:cs typeface="Arial" charset="0"/>
              </a:rPr>
              <a:t>Victory in </a:t>
            </a:r>
            <a:r>
              <a:rPr lang="en-US" b="1" dirty="0" smtClean="0">
                <a:solidFill>
                  <a:srgbClr val="800000"/>
                </a:solidFill>
                <a:latin typeface="Candara" charset="0"/>
                <a:cs typeface="Arial" charset="0"/>
              </a:rPr>
              <a:t>Engedi: </a:t>
            </a:r>
            <a:r>
              <a:rPr lang="en-US" b="1" dirty="0">
                <a:solidFill>
                  <a:srgbClr val="800000"/>
                </a:solidFill>
                <a:latin typeface="Candara" charset="0"/>
                <a:cs typeface="Arial" charset="0"/>
              </a:rPr>
              <a:t>An Inside </a:t>
            </a:r>
            <a:r>
              <a:rPr lang="en-US" b="1" dirty="0" smtClean="0">
                <a:solidFill>
                  <a:srgbClr val="800000"/>
                </a:solidFill>
                <a:latin typeface="Candara" charset="0"/>
                <a:cs typeface="Arial" charset="0"/>
              </a:rPr>
              <a:t>Look</a:t>
            </a:r>
          </a:p>
          <a:p>
            <a:pPr marL="0" indent="0" algn="just">
              <a:spcBef>
                <a:spcPts val="0"/>
              </a:spcBef>
              <a:buNone/>
            </a:pPr>
            <a:r>
              <a:rPr lang="en-US" sz="2800" b="1" dirty="0" smtClean="0">
                <a:latin typeface="Candara"/>
                <a:cs typeface="Candara"/>
              </a:rPr>
              <a:t>This time it was David’s answer that blazed with fire.</a:t>
            </a:r>
          </a:p>
          <a:p>
            <a:pPr marL="0" indent="0" algn="just">
              <a:spcBef>
                <a:spcPts val="0"/>
              </a:spcBef>
              <a:buNone/>
            </a:pPr>
            <a:endParaRPr lang="en-US" sz="1400" b="1" dirty="0" smtClean="0">
              <a:latin typeface="Candara"/>
              <a:cs typeface="Candara"/>
            </a:endParaRPr>
          </a:p>
          <a:p>
            <a:pPr marL="400050" lvl="1" indent="0" algn="just">
              <a:spcBef>
                <a:spcPts val="0"/>
              </a:spcBef>
              <a:buNone/>
              <a:tabLst>
                <a:tab pos="9186863" algn="l"/>
              </a:tabLst>
            </a:pPr>
            <a:r>
              <a:rPr lang="en-US" b="1" dirty="0" smtClean="0">
                <a:latin typeface="Candara"/>
                <a:cs typeface="Candara"/>
              </a:rPr>
              <a:t>“Better he kill me than I learn his ways.</a:t>
            </a:r>
          </a:p>
          <a:p>
            <a:pPr marL="400050" lvl="1" indent="0" algn="just">
              <a:spcBef>
                <a:spcPts val="0"/>
              </a:spcBef>
              <a:buNone/>
              <a:tabLst>
                <a:tab pos="9186863" algn="l"/>
              </a:tabLst>
            </a:pPr>
            <a:r>
              <a:rPr lang="en-US" b="1" dirty="0" smtClean="0">
                <a:latin typeface="Candara"/>
                <a:cs typeface="Candara"/>
              </a:rPr>
              <a:t>Better he kill me than I become as as he is. </a:t>
            </a:r>
          </a:p>
          <a:p>
            <a:pPr marL="400050" lvl="1" indent="0" algn="just">
              <a:spcBef>
                <a:spcPts val="0"/>
              </a:spcBef>
              <a:buNone/>
              <a:tabLst>
                <a:tab pos="9186863" algn="l"/>
              </a:tabLst>
            </a:pPr>
            <a:r>
              <a:rPr lang="en-US" b="1" dirty="0" smtClean="0">
                <a:latin typeface="Candara"/>
                <a:cs typeface="Candara"/>
              </a:rPr>
              <a:t>I shall not practice the ways that cause kings to go mad. </a:t>
            </a:r>
          </a:p>
          <a:p>
            <a:pPr marL="400050" lvl="1" indent="0" algn="just">
              <a:spcBef>
                <a:spcPts val="0"/>
              </a:spcBef>
              <a:buNone/>
              <a:tabLst>
                <a:tab pos="9186863" algn="l"/>
              </a:tabLst>
            </a:pPr>
            <a:r>
              <a:rPr lang="en-US" b="1" dirty="0" smtClean="0">
                <a:latin typeface="Candara"/>
                <a:cs typeface="Candara"/>
              </a:rPr>
              <a:t>I will not throw spears, nor will I allow hatred to </a:t>
            </a:r>
          </a:p>
          <a:p>
            <a:pPr marL="400050" lvl="1" indent="0" algn="just">
              <a:spcBef>
                <a:spcPts val="0"/>
              </a:spcBef>
              <a:buNone/>
              <a:tabLst>
                <a:tab pos="9186863" algn="l"/>
              </a:tabLst>
            </a:pPr>
            <a:r>
              <a:rPr lang="en-US" b="1" dirty="0" smtClean="0">
                <a:latin typeface="Candara"/>
                <a:cs typeface="Candara"/>
              </a:rPr>
              <a:t>grow in my heart. I will not avenge. Not now. Not ever!”</a:t>
            </a:r>
          </a:p>
          <a:p>
            <a:pPr marL="400050" lvl="1" indent="0" algn="just">
              <a:spcBef>
                <a:spcPts val="0"/>
              </a:spcBef>
              <a:buNone/>
              <a:tabLst>
                <a:tab pos="9186863" algn="l"/>
              </a:tabLst>
            </a:pPr>
            <a:endParaRPr lang="en-US" sz="1200" b="1" dirty="0" smtClean="0">
              <a:latin typeface="Candara"/>
              <a:cs typeface="Candara"/>
            </a:endParaRPr>
          </a:p>
          <a:p>
            <a:pPr marL="0" indent="0" algn="just">
              <a:spcBef>
                <a:spcPts val="0"/>
              </a:spcBef>
              <a:buNone/>
            </a:pPr>
            <a:r>
              <a:rPr lang="en-US" sz="2800" b="1" dirty="0" smtClean="0">
                <a:latin typeface="Candara"/>
                <a:cs typeface="Candara"/>
              </a:rPr>
              <a:t>That night men went to bed on cold, wet stone and muttered about their leader’s distorted, masochistic views of relationships to kings, especially mad ones. Angels went to bed that night too, and dreamed, in the afterglow of that rare, rare day, that God might yet to be able to give His authority to a trustworthy vessel.	</a:t>
            </a:r>
          </a:p>
          <a:p>
            <a:pPr marL="0" indent="0" algn="r">
              <a:spcBef>
                <a:spcPts val="0"/>
              </a:spcBef>
              <a:buNone/>
            </a:pPr>
            <a:r>
              <a:rPr lang="en-US" sz="2800" b="1" dirty="0" smtClean="0">
                <a:latin typeface="Candara"/>
                <a:cs typeface="Candara"/>
              </a:rPr>
              <a:t>― Gene Edwards</a:t>
            </a:r>
            <a:endParaRPr lang="en-US" sz="2800" b="1" dirty="0">
              <a:latin typeface="Candara"/>
              <a:cs typeface="Candara"/>
            </a:endParaRPr>
          </a:p>
        </p:txBody>
      </p:sp>
    </p:spTree>
    <p:extLst>
      <p:ext uri="{BB962C8B-B14F-4D97-AF65-F5344CB8AC3E}">
        <p14:creationId xmlns:p14="http://schemas.microsoft.com/office/powerpoint/2010/main" val="716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78372" y="533400"/>
            <a:ext cx="11432628" cy="838200"/>
          </a:xfrm>
        </p:spPr>
        <p:txBody>
          <a:bodyPr/>
          <a:lstStyle/>
          <a:p>
            <a:r>
              <a:rPr lang="en-US" sz="3200" b="1" dirty="0">
                <a:latin typeface="Candara" charset="0"/>
                <a:cs typeface="MS PGothic" charset="0"/>
              </a:rPr>
              <a:t>RECAP </a:t>
            </a:r>
            <a:r>
              <a:rPr lang="en-US" sz="3200" b="1">
                <a:latin typeface="Candara" charset="0"/>
                <a:cs typeface="MS PGothic" charset="0"/>
              </a:rPr>
              <a:t>&amp; </a:t>
            </a:r>
            <a:r>
              <a:rPr lang="en-US" sz="3200" b="1" smtClean="0">
                <a:latin typeface="Candara" charset="0"/>
                <a:cs typeface="MS PGothic" charset="0"/>
              </a:rPr>
              <a:t>APPLICATION:</a:t>
            </a:r>
            <a:br>
              <a:rPr lang="en-US" sz="3200" b="1" smtClean="0">
                <a:latin typeface="Candara" charset="0"/>
                <a:cs typeface="MS PGothic" charset="0"/>
              </a:rPr>
            </a:br>
            <a:r>
              <a:rPr lang="en-US" sz="3200" b="1" smtClean="0">
                <a:latin typeface="Candara" charset="0"/>
                <a:cs typeface="MS PGothic" charset="0"/>
              </a:rPr>
              <a:t>FOUR </a:t>
            </a:r>
            <a:r>
              <a:rPr lang="en-US" sz="3200" b="1" dirty="0">
                <a:latin typeface="Candara" charset="0"/>
                <a:cs typeface="MS PGothic" charset="0"/>
              </a:rPr>
              <a:t>LESSONS </a:t>
            </a:r>
            <a:r>
              <a:rPr lang="en-US" sz="3200" b="1" dirty="0" smtClean="0">
                <a:latin typeface="Candara" charset="0"/>
                <a:cs typeface="MS PGothic" charset="0"/>
              </a:rPr>
              <a:t>FROM DAVID’S </a:t>
            </a:r>
            <a:r>
              <a:rPr lang="en-US" sz="3200" b="1" dirty="0">
                <a:latin typeface="Candara" charset="0"/>
                <a:cs typeface="MS PGothic" charset="0"/>
              </a:rPr>
              <a:t>VICTORY IN ENGIDI</a:t>
            </a:r>
          </a:p>
        </p:txBody>
      </p:sp>
      <p:sp>
        <p:nvSpPr>
          <p:cNvPr id="27651" name="Rectangle 3"/>
          <p:cNvSpPr>
            <a:spLocks noGrp="1" noChangeArrowheads="1"/>
          </p:cNvSpPr>
          <p:nvPr>
            <p:ph type="body" idx="1"/>
          </p:nvPr>
        </p:nvSpPr>
        <p:spPr>
          <a:xfrm>
            <a:off x="304859" y="1676400"/>
            <a:ext cx="11734761" cy="5122004"/>
          </a:xfrm>
        </p:spPr>
        <p:txBody>
          <a:bodyPr/>
          <a:lstStyle/>
          <a:p>
            <a:pPr marL="515938" indent="-515938">
              <a:spcBef>
                <a:spcPts val="0"/>
              </a:spcBef>
              <a:buNone/>
            </a:pPr>
            <a:r>
              <a:rPr lang="en-US" sz="2800" b="1" dirty="0" smtClean="0">
                <a:latin typeface="Candara" charset="0"/>
                <a:cs typeface="MS PGothic" charset="0"/>
              </a:rPr>
              <a:t>1.    </a:t>
            </a:r>
            <a:r>
              <a:rPr lang="en-US" sz="2800" b="1" u="sng" dirty="0" smtClean="0">
                <a:solidFill>
                  <a:srgbClr val="FF0000"/>
                </a:solidFill>
                <a:latin typeface="Candara" charset="0"/>
                <a:cs typeface="MS PGothic" charset="0"/>
              </a:rPr>
              <a:t>FEAR </a:t>
            </a:r>
            <a:r>
              <a:rPr lang="en-US" sz="2800" b="1" u="sng" dirty="0">
                <a:solidFill>
                  <a:srgbClr val="FF0000"/>
                </a:solidFill>
                <a:latin typeface="Candara" charset="0"/>
                <a:cs typeface="MS PGothic" charset="0"/>
              </a:rPr>
              <a:t>OF THE LORD AND TRUST IN GOD’S PROMISE</a:t>
            </a:r>
            <a:r>
              <a:rPr lang="en-US" sz="2800" b="1" dirty="0">
                <a:solidFill>
                  <a:srgbClr val="FF0000"/>
                </a:solidFill>
                <a:latin typeface="Candara" charset="0"/>
                <a:cs typeface="MS PGothic" charset="0"/>
              </a:rPr>
              <a:t>: </a:t>
            </a:r>
            <a:r>
              <a:rPr lang="en-US" sz="2800" b="1" dirty="0" smtClean="0">
                <a:latin typeface="Candara" charset="0"/>
                <a:cs typeface="MS PGothic" charset="0"/>
              </a:rPr>
              <a:t>How </a:t>
            </a:r>
            <a:r>
              <a:rPr lang="en-US" sz="2800" b="1" dirty="0">
                <a:latin typeface="Candara" charset="0"/>
                <a:cs typeface="MS PGothic" charset="0"/>
              </a:rPr>
              <a:t>will you cultivate your heart </a:t>
            </a:r>
            <a:r>
              <a:rPr lang="en-US" sz="2800" b="1" dirty="0" smtClean="0">
                <a:latin typeface="Candara" charset="0"/>
                <a:cs typeface="MS PGothic" charset="0"/>
              </a:rPr>
              <a:t>to fear the </a:t>
            </a:r>
            <a:r>
              <a:rPr lang="en-US" sz="2800" b="1" dirty="0">
                <a:latin typeface="Candara" charset="0"/>
                <a:cs typeface="MS PGothic" charset="0"/>
              </a:rPr>
              <a:t>LORD and </a:t>
            </a:r>
            <a:r>
              <a:rPr lang="en-US" sz="2800" b="1" dirty="0" smtClean="0">
                <a:latin typeface="Candara" charset="0"/>
                <a:cs typeface="MS PGothic" charset="0"/>
              </a:rPr>
              <a:t>patient trust </a:t>
            </a:r>
            <a:r>
              <a:rPr lang="en-US" sz="2800" b="1" dirty="0">
                <a:latin typeface="Candara" charset="0"/>
                <a:cs typeface="MS PGothic" charset="0"/>
              </a:rPr>
              <a:t>in God’s </a:t>
            </a:r>
            <a:r>
              <a:rPr lang="en-US" sz="2800" b="1" dirty="0" smtClean="0">
                <a:latin typeface="Candara" charset="0"/>
                <a:cs typeface="MS PGothic" charset="0"/>
              </a:rPr>
              <a:t>promise?</a:t>
            </a:r>
            <a:endParaRPr lang="en-US" sz="2800" b="1" dirty="0">
              <a:latin typeface="Candara" charset="0"/>
              <a:cs typeface="MS PGothic" charset="0"/>
            </a:endParaRPr>
          </a:p>
          <a:p>
            <a:pPr marL="515938" indent="-515938">
              <a:spcBef>
                <a:spcPts val="0"/>
              </a:spcBef>
              <a:buFont typeface="+mj-lt"/>
              <a:buAutoNum type="arabicPeriod"/>
            </a:pPr>
            <a:endParaRPr lang="en-US" sz="2000" b="1" dirty="0" smtClean="0">
              <a:latin typeface="Candara" charset="0"/>
              <a:cs typeface="MS PGothic" charset="0"/>
            </a:endParaRPr>
          </a:p>
          <a:p>
            <a:pPr marL="515938" indent="-515938">
              <a:spcBef>
                <a:spcPts val="0"/>
              </a:spcBef>
              <a:buNone/>
            </a:pPr>
            <a:r>
              <a:rPr lang="en-US" sz="2800" b="1" dirty="0" smtClean="0">
                <a:latin typeface="Candara" charset="0"/>
                <a:cs typeface="MS PGothic" charset="0"/>
              </a:rPr>
              <a:t>2.   </a:t>
            </a:r>
            <a:r>
              <a:rPr lang="en-US" sz="2800" b="1" u="sng" dirty="0" smtClean="0">
                <a:solidFill>
                  <a:srgbClr val="FF0000"/>
                </a:solidFill>
                <a:latin typeface="Candara" charset="0"/>
                <a:cs typeface="MS PGothic" charset="0"/>
              </a:rPr>
              <a:t>REPAYING </a:t>
            </a:r>
            <a:r>
              <a:rPr lang="en-US" sz="2800" b="1" u="sng" dirty="0">
                <a:solidFill>
                  <a:srgbClr val="FF0000"/>
                </a:solidFill>
                <a:latin typeface="Candara" charset="0"/>
                <a:cs typeface="MS PGothic" charset="0"/>
              </a:rPr>
              <a:t>GOOD FOR EVIL, LEAVING VENGEANCE TO </a:t>
            </a:r>
            <a:r>
              <a:rPr lang="en-US" sz="2800" b="1" u="sng" dirty="0" smtClean="0">
                <a:solidFill>
                  <a:srgbClr val="FF0000"/>
                </a:solidFill>
                <a:latin typeface="Candara" charset="0"/>
                <a:cs typeface="MS PGothic" charset="0"/>
              </a:rPr>
              <a:t>GOD</a:t>
            </a:r>
            <a:r>
              <a:rPr lang="en-US" sz="2800" b="1" dirty="0" smtClean="0">
                <a:solidFill>
                  <a:srgbClr val="FF0000"/>
                </a:solidFill>
                <a:latin typeface="Candara" charset="0"/>
                <a:cs typeface="MS PGothic" charset="0"/>
              </a:rPr>
              <a:t>:</a:t>
            </a:r>
            <a:r>
              <a:rPr lang="en-US" sz="2800" b="1" dirty="0">
                <a:latin typeface="Candara" charset="0"/>
                <a:cs typeface="MS PGothic" charset="0"/>
              </a:rPr>
              <a:t> How will you learn to love your enemies not by feelings but by attitude and actions? ?</a:t>
            </a:r>
            <a:endParaRPr lang="en-US" sz="2800" b="1" dirty="0" smtClean="0">
              <a:latin typeface="Candara" charset="0"/>
              <a:cs typeface="MS PGothic" charset="0"/>
            </a:endParaRPr>
          </a:p>
          <a:p>
            <a:pPr marL="515938" indent="-515938">
              <a:spcBef>
                <a:spcPts val="0"/>
              </a:spcBef>
              <a:buFont typeface="+mj-lt"/>
              <a:buAutoNum type="arabicPeriod"/>
            </a:pPr>
            <a:endParaRPr lang="en-US" sz="2000" b="1" dirty="0" smtClean="0">
              <a:latin typeface="Candara" charset="0"/>
              <a:cs typeface="MS PGothic" charset="0"/>
            </a:endParaRPr>
          </a:p>
          <a:p>
            <a:pPr marL="515938" lvl="0" indent="-515938">
              <a:spcBef>
                <a:spcPts val="0"/>
              </a:spcBef>
              <a:buNone/>
            </a:pPr>
            <a:r>
              <a:rPr lang="en-US" sz="2800" b="1" dirty="0" smtClean="0">
                <a:latin typeface="Candara" charset="0"/>
                <a:cs typeface="MS PGothic" charset="0"/>
              </a:rPr>
              <a:t>3.   </a:t>
            </a:r>
            <a:r>
              <a:rPr lang="en-US" sz="2800" b="1" u="sng" dirty="0" smtClean="0">
                <a:solidFill>
                  <a:srgbClr val="FF0000"/>
                </a:solidFill>
                <a:latin typeface="Candara" charset="0"/>
                <a:cs typeface="MS PGothic" charset="0"/>
              </a:rPr>
              <a:t>CHANGE </a:t>
            </a:r>
            <a:r>
              <a:rPr lang="en-US" sz="2800" b="1" u="sng" dirty="0">
                <a:solidFill>
                  <a:srgbClr val="FF0000"/>
                </a:solidFill>
                <a:latin typeface="Candara" charset="0"/>
                <a:cs typeface="MS PGothic" charset="0"/>
              </a:rPr>
              <a:t>OF YOUR CENTER BEYOND REGRET</a:t>
            </a:r>
            <a:r>
              <a:rPr lang="en-US" sz="2800" b="1" dirty="0">
                <a:solidFill>
                  <a:srgbClr val="FF0000"/>
                </a:solidFill>
                <a:latin typeface="Candara" charset="0"/>
                <a:cs typeface="MS PGothic" charset="0"/>
              </a:rPr>
              <a:t>: </a:t>
            </a:r>
            <a:r>
              <a:rPr lang="en-US" sz="2800" b="1" dirty="0">
                <a:solidFill>
                  <a:srgbClr val="000000"/>
                </a:solidFill>
                <a:latin typeface="Candara" charset="0"/>
                <a:cs typeface="MS PGothic" charset="0"/>
              </a:rPr>
              <a:t>How will you go beyond regret so your change of heart will bear the fruit of true repentance?</a:t>
            </a:r>
          </a:p>
          <a:p>
            <a:pPr marL="515938" indent="-515938">
              <a:spcBef>
                <a:spcPts val="0"/>
              </a:spcBef>
              <a:buFont typeface="+mj-lt"/>
              <a:buAutoNum type="arabicPeriod"/>
            </a:pPr>
            <a:endParaRPr lang="en-US" sz="2000" b="1" dirty="0" smtClean="0">
              <a:latin typeface="Candara" charset="0"/>
              <a:cs typeface="MS PGothic" charset="0"/>
            </a:endParaRPr>
          </a:p>
          <a:p>
            <a:pPr marL="515938" indent="-515938">
              <a:spcBef>
                <a:spcPts val="0"/>
              </a:spcBef>
              <a:buNone/>
            </a:pPr>
            <a:r>
              <a:rPr lang="en-US" sz="2800" b="1" dirty="0">
                <a:latin typeface="Candara" charset="0"/>
                <a:cs typeface="MS PGothic" charset="0"/>
              </a:rPr>
              <a:t>4</a:t>
            </a:r>
            <a:r>
              <a:rPr lang="en-US" sz="2800" b="1" dirty="0" smtClean="0">
                <a:latin typeface="Candara" charset="0"/>
                <a:cs typeface="MS PGothic" charset="0"/>
              </a:rPr>
              <a:t>.   </a:t>
            </a:r>
            <a:r>
              <a:rPr lang="en-US" sz="2800" b="1" u="sng" dirty="0" smtClean="0">
                <a:solidFill>
                  <a:srgbClr val="FF0000"/>
                </a:solidFill>
                <a:latin typeface="Candara" charset="0"/>
                <a:cs typeface="MS PGothic" charset="0"/>
              </a:rPr>
              <a:t>VICTORY OVER EVIL WITHIN YOUR HEART</a:t>
            </a:r>
            <a:r>
              <a:rPr lang="en-US" sz="2800" b="1" dirty="0" smtClean="0">
                <a:solidFill>
                  <a:srgbClr val="FF0000"/>
                </a:solidFill>
                <a:latin typeface="Candara" charset="0"/>
                <a:cs typeface="MS PGothic" charset="0"/>
              </a:rPr>
              <a:t>: </a:t>
            </a:r>
            <a:r>
              <a:rPr lang="en-US" sz="2800" b="1" dirty="0" smtClean="0">
                <a:latin typeface="Candara" charset="0"/>
                <a:cs typeface="MS PGothic" charset="0"/>
              </a:rPr>
              <a:t>How will you fight the good fight of faith for your own victory in Christ? </a:t>
            </a:r>
          </a:p>
        </p:txBody>
      </p:sp>
    </p:spTree>
    <p:extLst>
      <p:ext uri="{BB962C8B-B14F-4D97-AF65-F5344CB8AC3E}">
        <p14:creationId xmlns:p14="http://schemas.microsoft.com/office/powerpoint/2010/main" val="1133699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smtClean="0"/>
              <a:t>In </a:t>
            </a:r>
            <a:r>
              <a:rPr lang="en-US" sz="2800" dirty="0"/>
              <a:t>what ways will you cultivate your heart to be like David’—to fear of the LORD and </a:t>
            </a:r>
            <a:r>
              <a:rPr lang="en-US" sz="2800" dirty="0" smtClean="0"/>
              <a:t>trust patiently </a:t>
            </a:r>
            <a:r>
              <a:rPr lang="en-US" sz="2800" dirty="0"/>
              <a:t>in God’s </a:t>
            </a:r>
            <a:r>
              <a:rPr lang="en-US" sz="2800" dirty="0" smtClean="0"/>
              <a:t>promise?</a:t>
            </a:r>
            <a:endParaRPr lang="en-US" sz="2800" dirty="0"/>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love your enemies </a:t>
            </a:r>
            <a:r>
              <a:rPr lang="en-US" sz="2800" dirty="0" smtClean="0"/>
              <a:t>(including “difficult people”) </a:t>
            </a:r>
            <a:r>
              <a:rPr lang="en-US" sz="2800" dirty="0"/>
              <a:t>around you?</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becoming increasingly more victorious in your fight against evil within your own heart? </a:t>
            </a:r>
          </a:p>
        </p:txBody>
      </p:sp>
    </p:spTree>
    <p:extLst>
      <p:ext uri="{BB962C8B-B14F-4D97-AF65-F5344CB8AC3E}">
        <p14:creationId xmlns:p14="http://schemas.microsoft.com/office/powerpoint/2010/main" val="1798050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533400"/>
          </a:xfrm>
        </p:spPr>
        <p:txBody>
          <a:bodyPr/>
          <a:lstStyle/>
          <a:p>
            <a:pPr eaLnBrk="1" hangingPunct="1">
              <a:defRPr/>
            </a:pPr>
            <a:r>
              <a:rPr lang="en-US" sz="4600" b="1" i="1" dirty="0" smtClean="0">
                <a:effectLst>
                  <a:outerShdw blurRad="38100" dist="38100" dir="2700000" algn="tl">
                    <a:srgbClr val="DDDDDD"/>
                  </a:outerShdw>
                </a:effectLst>
                <a:latin typeface="Candara" charset="0"/>
                <a:ea typeface="MS PGothic" charset="0"/>
                <a:cs typeface="Arial" charset="0"/>
              </a:rPr>
              <a:t>Victory in Engedi</a:t>
            </a:r>
            <a:endParaRPr lang="en-US" sz="4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9683"/>
            <a:ext cx="10464800" cy="24384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David: A Man after of God’s Own Heart Series [11]</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1 Samuel </a:t>
            </a:r>
            <a:r>
              <a:rPr lang="it-IT" i="1" dirty="0" smtClean="0">
                <a:effectLst>
                  <a:outerShdw blurRad="38100" dist="38100" dir="2700000" algn="tl">
                    <a:srgbClr val="DDDDDD"/>
                  </a:outerShdw>
                </a:effectLst>
                <a:latin typeface="Candara" charset="0"/>
                <a:ea typeface="MS PGothic" charset="0"/>
                <a:cs typeface="Arial" charset="0"/>
              </a:rPr>
              <a:t>24:1-22</a:t>
            </a:r>
            <a:endParaRPr lang="it-IT"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May 7,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06997" y="533400"/>
            <a:ext cx="11404003" cy="990600"/>
          </a:xfrm>
        </p:spPr>
        <p:txBody>
          <a:bodyPr/>
          <a:lstStyle/>
          <a:p>
            <a:r>
              <a:rPr lang="en-US" sz="3200" b="1" dirty="0">
                <a:latin typeface="Candara" charset="0"/>
                <a:cs typeface="MS PGothic" charset="0"/>
              </a:rPr>
              <a:t>PRELIMINARY OBSERVATIONS </a:t>
            </a:r>
            <a:r>
              <a:rPr lang="en-US" sz="3200" b="1" dirty="0" smtClean="0">
                <a:latin typeface="Candara" charset="0"/>
                <a:cs typeface="MS PGothic" charset="0"/>
              </a:rPr>
              <a:t>&amp; QUESTIONS</a:t>
            </a:r>
            <a:br>
              <a:rPr lang="en-US" sz="3200" b="1" dirty="0" smtClean="0">
                <a:latin typeface="Candara" charset="0"/>
                <a:cs typeface="MS PGothic" charset="0"/>
              </a:rPr>
            </a:br>
            <a:r>
              <a:rPr lang="en-US" sz="3200" b="1" dirty="0" smtClean="0">
                <a:latin typeface="Candara" charset="0"/>
                <a:cs typeface="MS PGothic" charset="0"/>
              </a:rPr>
              <a:t>ON </a:t>
            </a:r>
            <a:r>
              <a:rPr lang="en-US" sz="3200" b="1" dirty="0">
                <a:latin typeface="Candara" charset="0"/>
                <a:cs typeface="MS PGothic" charset="0"/>
              </a:rPr>
              <a:t>THE STORY OF DAVID’S VICTORY IN ENGEDI</a:t>
            </a:r>
          </a:p>
        </p:txBody>
      </p:sp>
      <p:sp>
        <p:nvSpPr>
          <p:cNvPr id="27651" name="Rectangle 3"/>
          <p:cNvSpPr>
            <a:spLocks noGrp="1" noChangeArrowheads="1"/>
          </p:cNvSpPr>
          <p:nvPr>
            <p:ph type="body" idx="1"/>
          </p:nvPr>
        </p:nvSpPr>
        <p:spPr>
          <a:xfrm>
            <a:off x="389744" y="1676400"/>
            <a:ext cx="11573656" cy="5121279"/>
          </a:xfrm>
        </p:spPr>
        <p:txBody>
          <a:bodyPr/>
          <a:lstStyle/>
          <a:p>
            <a:pPr>
              <a:spcBef>
                <a:spcPct val="0"/>
              </a:spcBef>
            </a:pPr>
            <a:r>
              <a:rPr lang="en-US" sz="2800" b="1" dirty="0">
                <a:latin typeface="Candara" charset="0"/>
                <a:cs typeface="MS PGothic" charset="0"/>
              </a:rPr>
              <a:t>It was </a:t>
            </a:r>
            <a:r>
              <a:rPr lang="en-US" sz="2800" b="1" dirty="0" smtClean="0">
                <a:latin typeface="Candara" charset="0"/>
                <a:cs typeface="MS PGothic" charset="0"/>
              </a:rPr>
              <a:t>an episode [2x, in Engedi</a:t>
            </a:r>
            <a:r>
              <a:rPr lang="en-US" sz="2800" b="1" dirty="0">
                <a:latin typeface="Candara" charset="0"/>
                <a:cs typeface="MS PGothic" charset="0"/>
              </a:rPr>
              <a:t> </a:t>
            </a:r>
            <a:r>
              <a:rPr lang="en-US" sz="2800" b="1" dirty="0" smtClean="0">
                <a:latin typeface="Candara" charset="0"/>
                <a:cs typeface="MS PGothic" charset="0"/>
              </a:rPr>
              <a:t>&amp; </a:t>
            </a:r>
            <a:r>
              <a:rPr lang="en-US" sz="2800" b="1" dirty="0" err="1" smtClean="0">
                <a:latin typeface="Candara" charset="0"/>
                <a:cs typeface="MS PGothic" charset="0"/>
              </a:rPr>
              <a:t>Hachilah</a:t>
            </a:r>
            <a:r>
              <a:rPr lang="en-US" sz="2800" b="1" dirty="0" smtClean="0">
                <a:latin typeface="Candara" charset="0"/>
                <a:cs typeface="MS PGothic" charset="0"/>
              </a:rPr>
              <a:t>] </a:t>
            </a:r>
            <a:r>
              <a:rPr lang="en-US" sz="2800" b="1" dirty="0">
                <a:latin typeface="Candara" charset="0"/>
                <a:cs typeface="MS PGothic" charset="0"/>
              </a:rPr>
              <a:t>that revealed David’s heart. </a:t>
            </a:r>
            <a:r>
              <a:rPr lang="en-US" sz="2800" b="1" dirty="0" smtClean="0">
                <a:latin typeface="Candara" charset="0"/>
                <a:cs typeface="MS PGothic" charset="0"/>
              </a:rPr>
              <a:t/>
            </a:r>
            <a:br>
              <a:rPr lang="en-US" sz="2800" b="1" dirty="0" smtClean="0">
                <a:latin typeface="Candara" charset="0"/>
                <a:cs typeface="MS PGothic" charset="0"/>
              </a:rPr>
            </a:br>
            <a:r>
              <a:rPr lang="en-US" sz="2800" b="1" dirty="0" smtClean="0">
                <a:solidFill>
                  <a:srgbClr val="FF0000"/>
                </a:solidFill>
                <a:latin typeface="Candara" charset="0"/>
                <a:cs typeface="MS PGothic" charset="0"/>
              </a:rPr>
              <a:t>If </a:t>
            </a:r>
            <a:r>
              <a:rPr lang="en-US" sz="2800" b="1" dirty="0">
                <a:solidFill>
                  <a:srgbClr val="FF0000"/>
                </a:solidFill>
                <a:latin typeface="Candara" charset="0"/>
                <a:cs typeface="MS PGothic" charset="0"/>
              </a:rPr>
              <a:t>so, </a:t>
            </a:r>
            <a:r>
              <a:rPr lang="en-US" sz="2800" b="1" dirty="0" smtClean="0">
                <a:solidFill>
                  <a:srgbClr val="FF0000"/>
                </a:solidFill>
                <a:latin typeface="Candara" charset="0"/>
                <a:cs typeface="MS PGothic" charset="0"/>
              </a:rPr>
              <a:t>what did David’s heart reveal as </a:t>
            </a:r>
            <a:r>
              <a:rPr lang="en-US" sz="2800" b="1" dirty="0">
                <a:solidFill>
                  <a:srgbClr val="FF0000"/>
                </a:solidFill>
                <a:latin typeface="Candara" charset="0"/>
                <a:cs typeface="MS PGothic" charset="0"/>
              </a:rPr>
              <a:t>“a man after God’s own heart</a:t>
            </a:r>
            <a:r>
              <a:rPr lang="en-US" sz="2800" b="1" dirty="0" smtClean="0">
                <a:solidFill>
                  <a:srgbClr val="FF0000"/>
                </a:solidFill>
                <a:latin typeface="Candara" charset="0"/>
                <a:cs typeface="MS PGothic" charset="0"/>
              </a:rPr>
              <a:t>”?</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was a </a:t>
            </a:r>
            <a:r>
              <a:rPr lang="en-US" sz="2800" b="1" dirty="0" smtClean="0">
                <a:latin typeface="Candara" charset="0"/>
                <a:cs typeface="MS PGothic" charset="0"/>
              </a:rPr>
              <a:t>perfect chance for </a:t>
            </a:r>
            <a:r>
              <a:rPr lang="en-US" sz="2800" b="1" dirty="0">
                <a:latin typeface="Candara" charset="0"/>
                <a:cs typeface="MS PGothic" charset="0"/>
              </a:rPr>
              <a:t>David to take revenge on his enemy, Saul. </a:t>
            </a:r>
            <a:r>
              <a:rPr lang="en-US" sz="2800" b="1" dirty="0" smtClean="0">
                <a:latin typeface="Candara" charset="0"/>
                <a:cs typeface="MS PGothic" charset="0"/>
              </a:rPr>
              <a:t/>
            </a:r>
            <a:br>
              <a:rPr lang="en-US" sz="2800" b="1" dirty="0" smtClean="0">
                <a:latin typeface="Candara" charset="0"/>
                <a:cs typeface="MS PGothic" charset="0"/>
              </a:rPr>
            </a:br>
            <a:r>
              <a:rPr lang="en-US" sz="2800" b="1" dirty="0" smtClean="0">
                <a:solidFill>
                  <a:srgbClr val="FF0000"/>
                </a:solidFill>
                <a:latin typeface="Candara" charset="0"/>
                <a:cs typeface="MS PGothic" charset="0"/>
              </a:rPr>
              <a:t>If </a:t>
            </a:r>
            <a:r>
              <a:rPr lang="en-US" sz="2800" b="1" dirty="0">
                <a:solidFill>
                  <a:srgbClr val="FF0000"/>
                </a:solidFill>
                <a:latin typeface="Candara" charset="0"/>
                <a:cs typeface="MS PGothic" charset="0"/>
              </a:rPr>
              <a:t>so, what does this story teach us about loving our enemies?</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was an incident in which Saul seemed to have genuine regret. </a:t>
            </a:r>
            <a:r>
              <a:rPr lang="en-US" sz="2800" b="1" dirty="0" smtClean="0">
                <a:latin typeface="Candara" charset="0"/>
                <a:cs typeface="MS PGothic" charset="0"/>
              </a:rPr>
              <a:t/>
            </a:r>
            <a:br>
              <a:rPr lang="en-US" sz="2800" b="1" dirty="0" smtClean="0">
                <a:latin typeface="Candara" charset="0"/>
                <a:cs typeface="MS PGothic" charset="0"/>
              </a:rPr>
            </a:br>
            <a:r>
              <a:rPr lang="en-US" sz="2800" b="1" dirty="0" smtClean="0">
                <a:solidFill>
                  <a:srgbClr val="FF0000"/>
                </a:solidFill>
                <a:latin typeface="Candara" charset="0"/>
                <a:cs typeface="MS PGothic" charset="0"/>
              </a:rPr>
              <a:t>If </a:t>
            </a:r>
            <a:r>
              <a:rPr lang="en-US" sz="2800" b="1" dirty="0">
                <a:solidFill>
                  <a:srgbClr val="FF0000"/>
                </a:solidFill>
                <a:latin typeface="Candara" charset="0"/>
                <a:cs typeface="MS PGothic" charset="0"/>
              </a:rPr>
              <a:t>so, why </a:t>
            </a:r>
            <a:r>
              <a:rPr lang="en-US" sz="2800" b="1" dirty="0" smtClean="0">
                <a:solidFill>
                  <a:srgbClr val="FF0000"/>
                </a:solidFill>
                <a:latin typeface="Candara" charset="0"/>
                <a:cs typeface="MS PGothic" charset="0"/>
              </a:rPr>
              <a:t>didn’t this Engedi experience change </a:t>
            </a:r>
            <a:r>
              <a:rPr lang="en-US" sz="2800" b="1" dirty="0">
                <a:solidFill>
                  <a:srgbClr val="FF0000"/>
                </a:solidFill>
                <a:latin typeface="Candara" charset="0"/>
                <a:cs typeface="MS PGothic" charset="0"/>
              </a:rPr>
              <a:t>Saul, going forward? </a:t>
            </a:r>
          </a:p>
          <a:p>
            <a:pPr>
              <a:spcBef>
                <a:spcPct val="0"/>
              </a:spcBef>
            </a:pPr>
            <a:endParaRPr lang="en-US" sz="2000" b="1" dirty="0">
              <a:latin typeface="Candara" charset="0"/>
              <a:cs typeface="MS PGothic" charset="0"/>
            </a:endParaRPr>
          </a:p>
          <a:p>
            <a:pPr>
              <a:spcBef>
                <a:spcPct val="0"/>
              </a:spcBef>
            </a:pPr>
            <a:r>
              <a:rPr lang="en-US" sz="2800" b="1" dirty="0">
                <a:latin typeface="Candara" charset="0"/>
                <a:cs typeface="MS PGothic" charset="0"/>
              </a:rPr>
              <a:t>It was an event that was marked by David’s victory. </a:t>
            </a:r>
            <a:r>
              <a:rPr lang="en-US" sz="2800" b="1" dirty="0" smtClean="0">
                <a:latin typeface="Candara" charset="0"/>
                <a:cs typeface="MS PGothic" charset="0"/>
              </a:rPr>
              <a:t/>
            </a:r>
            <a:br>
              <a:rPr lang="en-US" sz="2800" b="1" dirty="0" smtClean="0">
                <a:latin typeface="Candara" charset="0"/>
                <a:cs typeface="MS PGothic" charset="0"/>
              </a:rPr>
            </a:br>
            <a:r>
              <a:rPr lang="en-US" sz="2800" b="1" dirty="0" smtClean="0">
                <a:solidFill>
                  <a:srgbClr val="FF0000"/>
                </a:solidFill>
                <a:latin typeface="Candara" charset="0"/>
                <a:cs typeface="MS PGothic" charset="0"/>
              </a:rPr>
              <a:t>If so, what kind of victory did David have in Engedi?</a:t>
            </a:r>
            <a:endParaRPr lang="en-US" sz="2800" b="1" dirty="0">
              <a:solidFill>
                <a:srgbClr val="FF0000"/>
              </a:solidFill>
              <a:latin typeface="Candara" charset="0"/>
              <a:cs typeface="MS PGothic" charset="0"/>
            </a:endParaRPr>
          </a:p>
        </p:txBody>
      </p:sp>
    </p:spTree>
    <p:extLst>
      <p:ext uri="{BB962C8B-B14F-4D97-AF65-F5344CB8AC3E}">
        <p14:creationId xmlns:p14="http://schemas.microsoft.com/office/powerpoint/2010/main" val="1738868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6096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219200"/>
            <a:ext cx="11654930" cy="55757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#1: In sparing </a:t>
            </a:r>
            <a:r>
              <a:rPr lang="en-US" sz="2800" b="1" i="0" spc="-10" dirty="0">
                <a:solidFill>
                  <a:srgbClr val="000000"/>
                </a:solidFill>
                <a:latin typeface="Candara" charset="0"/>
                <a:ea typeface="ＭＳ Ｐゴシック" charset="0"/>
                <a:cs typeface="MS PGothic" charset="0"/>
              </a:rPr>
              <a:t>Saul’s </a:t>
            </a:r>
            <a:r>
              <a:rPr lang="en-US" sz="2800" b="1" i="0" spc="-10" dirty="0" smtClean="0">
                <a:solidFill>
                  <a:srgbClr val="000000"/>
                </a:solidFill>
                <a:latin typeface="Candara" charset="0"/>
                <a:ea typeface="ＭＳ Ｐゴシック" charset="0"/>
                <a:cs typeface="MS PGothic" charset="0"/>
              </a:rPr>
              <a:t>life, </a:t>
            </a:r>
            <a:r>
              <a:rPr lang="en-US" sz="2800" b="1" i="0" spc="-10" dirty="0">
                <a:solidFill>
                  <a:srgbClr val="000000"/>
                </a:solidFill>
                <a:latin typeface="Candara" charset="0"/>
                <a:ea typeface="ＭＳ Ｐゴシック" charset="0"/>
                <a:cs typeface="MS PGothic" charset="0"/>
              </a:rPr>
              <a:t>David’s heart </a:t>
            </a:r>
            <a:r>
              <a:rPr lang="en-US" sz="2800" b="1" i="0" spc="-10" dirty="0" smtClean="0">
                <a:solidFill>
                  <a:srgbClr val="000000"/>
                </a:solidFill>
                <a:latin typeface="Candara" charset="0"/>
                <a:ea typeface="ＭＳ Ｐゴシック" charset="0"/>
                <a:cs typeface="MS PGothic" charset="0"/>
              </a:rPr>
              <a:t>for God was revealed —</a:t>
            </a:r>
            <a:r>
              <a:rPr lang="en-US" sz="2800" b="1" i="0" spc="-10" dirty="0" smtClean="0">
                <a:solidFill>
                  <a:srgbClr val="FF0000"/>
                </a:solidFill>
                <a:latin typeface="Candara" charset="0"/>
                <a:ea typeface="ＭＳ Ｐゴシック" charset="0"/>
                <a:cs typeface="MS PGothic" charset="0"/>
              </a:rPr>
              <a:t>HIS FEAR </a:t>
            </a:r>
            <a:r>
              <a:rPr lang="en-US" sz="2800" b="1" i="0" spc="-10" dirty="0">
                <a:solidFill>
                  <a:srgbClr val="FF0000"/>
                </a:solidFill>
                <a:latin typeface="Candara" charset="0"/>
                <a:ea typeface="ＭＳ Ｐゴシック" charset="0"/>
                <a:cs typeface="MS PGothic" charset="0"/>
              </a:rPr>
              <a:t>OF THE LORD AND </a:t>
            </a:r>
            <a:r>
              <a:rPr lang="en-US" sz="2800" b="1" i="0" spc="-10" dirty="0" smtClean="0">
                <a:solidFill>
                  <a:srgbClr val="FF0000"/>
                </a:solidFill>
                <a:latin typeface="Candara" charset="0"/>
                <a:ea typeface="ＭＳ Ｐゴシック" charset="0"/>
                <a:cs typeface="MS PGothic" charset="0"/>
              </a:rPr>
              <a:t>TRUST </a:t>
            </a:r>
            <a:r>
              <a:rPr lang="en-US" sz="2800" b="1" i="0" spc="-10" dirty="0">
                <a:solidFill>
                  <a:srgbClr val="FF0000"/>
                </a:solidFill>
                <a:latin typeface="Candara" charset="0"/>
                <a:ea typeface="ＭＳ Ｐゴシック" charset="0"/>
                <a:cs typeface="MS PGothic" charset="0"/>
              </a:rPr>
              <a:t>IN GOD’S PROMISE.</a:t>
            </a:r>
            <a:r>
              <a:rPr lang="en-US" sz="2800" b="1" i="0" spc="-10" dirty="0" smtClean="0">
                <a:solidFill>
                  <a:srgbClr val="000000"/>
                </a:solidFill>
                <a:latin typeface="Candara" charset="0"/>
                <a:ea typeface="ＭＳ Ｐゴシック" charset="0"/>
                <a:cs typeface="MS PGothic" charset="0"/>
              </a:rPr>
              <a: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When Saul returned from following the Philistines, he was told,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“Behold, David is in the wilderness of Engedi.” </a:t>
            </a: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Then Saul took three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thousand chosen men out of all Israel and went to seek David and his men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in front of the </a:t>
            </a:r>
            <a:r>
              <a:rPr lang="en-US" sz="2600" spc="-10" dirty="0" err="1">
                <a:solidFill>
                  <a:srgbClr val="000000"/>
                </a:solidFill>
                <a:latin typeface="Candara" charset="0"/>
                <a:ea typeface="ＭＳ Ｐゴシック" charset="0"/>
                <a:cs typeface="MS PGothic" charset="0"/>
              </a:rPr>
              <a:t>Wildgoats</a:t>
            </a:r>
            <a:r>
              <a:rPr lang="en-US" sz="2600" spc="-10" dirty="0">
                <a:solidFill>
                  <a:srgbClr val="000000"/>
                </a:solidFill>
                <a:latin typeface="Candara" charset="0"/>
                <a:ea typeface="ＭＳ Ｐゴシック" charset="0"/>
                <a:cs typeface="MS PGothic" charset="0"/>
              </a:rPr>
              <a:t>' Rocks. </a:t>
            </a: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And he came to the sheepfolds by the way,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where there was a cave, and Saul went in to relieve himself. Now David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his men were sitting in the innermost parts of the cave.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And the men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of David </a:t>
            </a:r>
            <a:r>
              <a:rPr lang="en-US" sz="2600" spc="-10" dirty="0">
                <a:solidFill>
                  <a:srgbClr val="000000"/>
                </a:solidFill>
                <a:latin typeface="Candara" charset="0"/>
                <a:ea typeface="ＭＳ Ｐゴシック" charset="0"/>
                <a:cs typeface="MS PGothic" charset="0"/>
              </a:rPr>
              <a:t>said to him, “Here is the day of which the LORD said to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you</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a:t>
            </a:r>
            <a:r>
              <a:rPr lang="en-US" sz="2600" spc="-10" dirty="0">
                <a:solidFill>
                  <a:srgbClr val="000000"/>
                </a:solidFill>
                <a:latin typeface="Candara" charset="0"/>
                <a:ea typeface="ＭＳ Ｐゴシック" charset="0"/>
                <a:cs typeface="MS PGothic" charset="0"/>
              </a:rPr>
              <a:t>Behold, I will give your enemy into your hand, and you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shall </a:t>
            </a:r>
            <a:r>
              <a:rPr lang="en-US" sz="2600" spc="-10" dirty="0">
                <a:solidFill>
                  <a:srgbClr val="000000"/>
                </a:solidFill>
                <a:latin typeface="Candara" charset="0"/>
                <a:ea typeface="ＭＳ Ｐゴシック" charset="0"/>
                <a:cs typeface="MS PGothic" charset="0"/>
              </a:rPr>
              <a:t>do to him as it shall seem good to you.’” Then David </a:t>
            </a:r>
            <a:r>
              <a:rPr lang="en-US" sz="2600" spc="-10" dirty="0" smtClean="0">
                <a:solidFill>
                  <a:srgbClr val="000000"/>
                </a:solidFill>
                <a:latin typeface="Candara" charset="0"/>
                <a:ea typeface="ＭＳ Ｐゴシック" charset="0"/>
                <a:cs typeface="MS PGothic" charset="0"/>
              </a:rPr>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arose and </a:t>
            </a:r>
            <a:r>
              <a:rPr lang="en-US" sz="2600" spc="-10" dirty="0">
                <a:solidFill>
                  <a:srgbClr val="000000"/>
                </a:solidFill>
                <a:latin typeface="Candara" charset="0"/>
                <a:ea typeface="ＭＳ Ｐゴシック" charset="0"/>
                <a:cs typeface="MS PGothic" charset="0"/>
              </a:rPr>
              <a:t>stealthily cut off a corner of Saul's robe. </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4939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#1: In sparing </a:t>
            </a:r>
            <a:r>
              <a:rPr lang="en-US" sz="2800" b="1" i="0" spc="-10" dirty="0">
                <a:solidFill>
                  <a:srgbClr val="000000"/>
                </a:solidFill>
                <a:latin typeface="Candara" charset="0"/>
                <a:ea typeface="ＭＳ Ｐゴシック" charset="0"/>
                <a:cs typeface="MS PGothic" charset="0"/>
              </a:rPr>
              <a:t>Saul’s </a:t>
            </a:r>
            <a:r>
              <a:rPr lang="en-US" sz="2800" b="1" i="0" spc="-10" dirty="0" smtClean="0">
                <a:solidFill>
                  <a:srgbClr val="000000"/>
                </a:solidFill>
                <a:latin typeface="Candara" charset="0"/>
                <a:ea typeface="ＭＳ Ｐゴシック" charset="0"/>
                <a:cs typeface="MS PGothic" charset="0"/>
              </a:rPr>
              <a:t>life, </a:t>
            </a:r>
            <a:r>
              <a:rPr lang="en-US" sz="2800" b="1" i="0" spc="-10" dirty="0">
                <a:solidFill>
                  <a:srgbClr val="000000"/>
                </a:solidFill>
                <a:latin typeface="Candara" charset="0"/>
                <a:ea typeface="ＭＳ Ｐゴシック" charset="0"/>
                <a:cs typeface="MS PGothic" charset="0"/>
              </a:rPr>
              <a:t>David’s heart </a:t>
            </a:r>
            <a:r>
              <a:rPr lang="en-US" sz="2800" b="1" i="0" spc="-10" dirty="0" smtClean="0">
                <a:solidFill>
                  <a:srgbClr val="000000"/>
                </a:solidFill>
                <a:latin typeface="Candara" charset="0"/>
                <a:ea typeface="ＭＳ Ｐゴシック" charset="0"/>
                <a:cs typeface="MS PGothic" charset="0"/>
              </a:rPr>
              <a:t>for God was revealed —</a:t>
            </a:r>
            <a:r>
              <a:rPr lang="en-US" sz="2800" b="1" i="0" spc="-10" dirty="0" smtClean="0">
                <a:solidFill>
                  <a:srgbClr val="FF0000"/>
                </a:solidFill>
                <a:latin typeface="Candara" charset="0"/>
                <a:ea typeface="ＭＳ Ｐゴシック" charset="0"/>
                <a:cs typeface="MS PGothic" charset="0"/>
              </a:rPr>
              <a:t>HIS FEAR </a:t>
            </a:r>
            <a:r>
              <a:rPr lang="en-US" sz="2800" b="1" i="0" spc="-10" dirty="0">
                <a:solidFill>
                  <a:srgbClr val="FF0000"/>
                </a:solidFill>
                <a:latin typeface="Candara" charset="0"/>
                <a:ea typeface="ＭＳ Ｐゴシック" charset="0"/>
                <a:cs typeface="MS PGothic" charset="0"/>
              </a:rPr>
              <a:t>OF THE LORD AND </a:t>
            </a:r>
            <a:r>
              <a:rPr lang="en-US" sz="2800" b="1" i="0" spc="-10" dirty="0" smtClean="0">
                <a:solidFill>
                  <a:srgbClr val="FF0000"/>
                </a:solidFill>
                <a:latin typeface="Candara" charset="0"/>
                <a:ea typeface="ＭＳ Ｐゴシック" charset="0"/>
                <a:cs typeface="MS PGothic" charset="0"/>
              </a:rPr>
              <a:t>TRUST </a:t>
            </a:r>
            <a:r>
              <a:rPr lang="en-US" sz="2800" b="1" i="0" spc="-10" dirty="0">
                <a:solidFill>
                  <a:srgbClr val="FF0000"/>
                </a:solidFill>
                <a:latin typeface="Candara" charset="0"/>
                <a:ea typeface="ＭＳ Ｐゴシック" charset="0"/>
                <a:cs typeface="MS PGothic" charset="0"/>
              </a:rPr>
              <a:t>IN GOD’S PROMISE.</a:t>
            </a:r>
            <a:r>
              <a:rPr lang="en-US" sz="2800" b="1" i="0" spc="-10" dirty="0" smtClean="0">
                <a:solidFill>
                  <a:srgbClr val="000000"/>
                </a:solidFill>
                <a:latin typeface="Candara" charset="0"/>
                <a:ea typeface="ＭＳ Ｐゴシック" charset="0"/>
                <a:cs typeface="MS PGothic" charset="0"/>
              </a:rPr>
              <a: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And afterward David's heart struck him, because he had cut off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 corner of Saul's robe. </a:t>
            </a: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He said to his men, “The LORD forbid that I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should do this thing to my lord, the LORD's anointed, to put out my hand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against him, seeing he is the LORD’s anointed.”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So David persuaded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his men with these words and did not permit them to attack Saul.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Saul rose up and left the cave and went on his way. (vs. 1-7) </a:t>
            </a:r>
            <a:endParaRPr lang="en-US" sz="2600" spc="-10" dirty="0" smtClean="0">
              <a:solidFill>
                <a:srgbClr val="000000"/>
              </a:solidFill>
              <a:latin typeface="Candara" charset="0"/>
              <a:ea typeface="ＭＳ Ｐゴシック" charset="0"/>
              <a:cs typeface="MS PGothic" charset="0"/>
            </a:endParaRP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 all </a:t>
            </a:r>
            <a:r>
              <a:rPr lang="en-US" sz="2600" b="1" i="0" dirty="0" smtClean="0">
                <a:solidFill>
                  <a:srgbClr val="000000"/>
                </a:solidFill>
                <a:latin typeface="Candara" charset="0"/>
                <a:ea typeface="ＭＳ Ｐゴシック" charset="0"/>
                <a:cs typeface="Candara" charset="0"/>
              </a:rPr>
              <a:t>perfect opportunities </a:t>
            </a:r>
            <a:r>
              <a:rPr lang="en-US" sz="2600" b="1" i="0" dirty="0">
                <a:solidFill>
                  <a:srgbClr val="000000"/>
                </a:solidFill>
                <a:latin typeface="Candara" charset="0"/>
                <a:ea typeface="ＭＳ Ｐゴシック" charset="0"/>
                <a:cs typeface="Candara" charset="0"/>
              </a:rPr>
              <a:t>are </a:t>
            </a:r>
            <a:r>
              <a:rPr lang="en-US" sz="2600" b="1" i="0" dirty="0" smtClean="0">
                <a:solidFill>
                  <a:srgbClr val="000000"/>
                </a:solidFill>
                <a:latin typeface="Candara" charset="0"/>
                <a:ea typeface="ＭＳ Ｐゴシック" charset="0"/>
                <a:cs typeface="Candara" charset="0"/>
              </a:rPr>
              <a:t>God-sent—we are to first discern them through fearing the LORD </a:t>
            </a:r>
            <a:r>
              <a:rPr lang="en-US" sz="2600" b="1" i="0" dirty="0">
                <a:solidFill>
                  <a:srgbClr val="000000"/>
                </a:solidFill>
                <a:latin typeface="Candara" charset="0"/>
                <a:ea typeface="ＭＳ Ｐゴシック" charset="0"/>
                <a:cs typeface="Candara" charset="0"/>
              </a:rPr>
              <a:t>before jumping </a:t>
            </a:r>
            <a:r>
              <a:rPr lang="en-US" sz="2600" b="1" i="0" dirty="0" smtClean="0">
                <a:solidFill>
                  <a:srgbClr val="000000"/>
                </a:solidFill>
                <a:latin typeface="Candara" charset="0"/>
                <a:ea typeface="ＭＳ Ｐゴシック" charset="0"/>
                <a:cs typeface="Candara" charset="0"/>
              </a:rPr>
              <a:t>into action.</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a:t>
            </a:r>
            <a:r>
              <a:rPr lang="en-US" sz="2600" b="1" i="0" dirty="0" smtClean="0">
                <a:solidFill>
                  <a:srgbClr val="000000"/>
                </a:solidFill>
                <a:latin typeface="Candara" charset="0"/>
                <a:ea typeface="ＭＳ Ｐゴシック" charset="0"/>
                <a:cs typeface="Candara" charset="0"/>
              </a:rPr>
              <a:t>ell-meaning </a:t>
            </a:r>
            <a:r>
              <a:rPr lang="en-US" sz="2600" b="1" i="0" dirty="0">
                <a:solidFill>
                  <a:srgbClr val="000000"/>
                </a:solidFill>
                <a:latin typeface="Candara" charset="0"/>
                <a:ea typeface="ＭＳ Ｐゴシック" charset="0"/>
                <a:cs typeface="Candara" charset="0"/>
              </a:rPr>
              <a:t>advices </a:t>
            </a:r>
            <a:r>
              <a:rPr lang="en-US" sz="2600" b="1" dirty="0" smtClean="0">
                <a:solidFill>
                  <a:srgbClr val="000000"/>
                </a:solidFill>
                <a:latin typeface="Candara" charset="0"/>
                <a:ea typeface="ＭＳ Ｐゴシック" charset="0"/>
                <a:cs typeface="Candara" charset="0"/>
              </a:rPr>
              <a:t>can </a:t>
            </a:r>
            <a:r>
              <a:rPr lang="en-US" sz="2600" b="1" i="0" dirty="0" smtClean="0">
                <a:solidFill>
                  <a:srgbClr val="000000"/>
                </a:solidFill>
                <a:latin typeface="Candara" charset="0"/>
                <a:ea typeface="ＭＳ Ｐゴシック" charset="0"/>
                <a:cs typeface="Candara" charset="0"/>
              </a:rPr>
              <a:t>mislead us—we are to seek first God’s guidance.</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End does NOT justify </a:t>
            </a:r>
            <a:r>
              <a:rPr lang="en-US" sz="2600" b="1" i="0" dirty="0" smtClean="0">
                <a:solidFill>
                  <a:srgbClr val="000000"/>
                </a:solidFill>
                <a:latin typeface="Candara" charset="0"/>
                <a:ea typeface="ＭＳ Ｐゴシック" charset="0"/>
                <a:cs typeface="Candara" charset="0"/>
              </a:rPr>
              <a:t>means—David trusted in </a:t>
            </a:r>
            <a:r>
              <a:rPr lang="en-US" sz="2600" b="1" i="0" dirty="0">
                <a:solidFill>
                  <a:srgbClr val="000000"/>
                </a:solidFill>
                <a:latin typeface="Candara" charset="0"/>
                <a:ea typeface="ＭＳ Ｐゴシック" charset="0"/>
                <a:cs typeface="Candara" charset="0"/>
              </a:rPr>
              <a:t>God’s </a:t>
            </a:r>
            <a:r>
              <a:rPr lang="en-US" sz="2600" b="1" i="0" dirty="0" smtClean="0">
                <a:solidFill>
                  <a:srgbClr val="000000"/>
                </a:solidFill>
                <a:latin typeface="Candara" charset="0"/>
                <a:ea typeface="ＭＳ Ｐゴシック" charset="0"/>
                <a:cs typeface="Candara" charset="0"/>
              </a:rPr>
              <a:t>promise and God’s way, </a:t>
            </a:r>
            <a:r>
              <a:rPr lang="en-US" sz="2600" b="1" i="0" dirty="0">
                <a:solidFill>
                  <a:srgbClr val="000000"/>
                </a:solidFill>
                <a:latin typeface="Candara" charset="0"/>
                <a:ea typeface="ＭＳ Ｐゴシック" charset="0"/>
                <a:cs typeface="Candara" charset="0"/>
              </a:rPr>
              <a:t>waiting </a:t>
            </a:r>
            <a:r>
              <a:rPr lang="en-US" sz="2600" b="1" i="0" dirty="0" smtClean="0">
                <a:solidFill>
                  <a:srgbClr val="000000"/>
                </a:solidFill>
                <a:latin typeface="Candara" charset="0"/>
                <a:ea typeface="ＭＳ Ｐゴシック" charset="0"/>
                <a:cs typeface="Candara" charset="0"/>
              </a:rPr>
              <a:t>patiently for God to make him king—not men (unlike Jacob).</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36323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#2: In sparing </a:t>
            </a:r>
            <a:r>
              <a:rPr lang="en-US" sz="2800" b="1" i="0" spc="-10" dirty="0">
                <a:solidFill>
                  <a:srgbClr val="000000"/>
                </a:solidFill>
                <a:latin typeface="Candara" charset="0"/>
                <a:ea typeface="ＭＳ Ｐゴシック" charset="0"/>
                <a:cs typeface="MS PGothic" charset="0"/>
              </a:rPr>
              <a:t>Saul’s </a:t>
            </a:r>
            <a:r>
              <a:rPr lang="en-US" sz="2800" b="1" i="0" spc="-10" dirty="0" smtClean="0">
                <a:solidFill>
                  <a:srgbClr val="000000"/>
                </a:solidFill>
                <a:latin typeface="Candara" charset="0"/>
                <a:ea typeface="ＭＳ Ｐゴシック" charset="0"/>
                <a:cs typeface="MS PGothic" charset="0"/>
              </a:rPr>
              <a:t>life, David’s </a:t>
            </a:r>
            <a:r>
              <a:rPr lang="en-US" sz="2800" b="1" i="0" spc="-10" dirty="0">
                <a:solidFill>
                  <a:srgbClr val="000000"/>
                </a:solidFill>
                <a:latin typeface="Candara" charset="0"/>
                <a:ea typeface="ＭＳ Ｐゴシック" charset="0"/>
                <a:cs typeface="MS PGothic" charset="0"/>
              </a:rPr>
              <a:t>love for his enemy was </a:t>
            </a:r>
            <a:r>
              <a:rPr lang="en-US" sz="2800" b="1" i="0" spc="-10" dirty="0" smtClean="0">
                <a:solidFill>
                  <a:srgbClr val="000000"/>
                </a:solidFill>
                <a:latin typeface="Candara" charset="0"/>
                <a:ea typeface="ＭＳ Ｐゴシック" charset="0"/>
                <a:cs typeface="MS PGothic" charset="0"/>
              </a:rPr>
              <a:t>revealed —</a:t>
            </a:r>
            <a:r>
              <a:rPr lang="en-US" sz="2800" b="1" i="0" spc="-10" dirty="0" smtClean="0">
                <a:solidFill>
                  <a:srgbClr val="FF0000"/>
                </a:solidFill>
                <a:latin typeface="Candara" charset="0"/>
                <a:ea typeface="ＭＳ Ｐゴシック" charset="0"/>
                <a:cs typeface="MS PGothic" charset="0"/>
              </a:rPr>
              <a:t>REPAYING </a:t>
            </a:r>
            <a:r>
              <a:rPr lang="en-US" sz="2800" b="1" i="0" spc="-10" dirty="0">
                <a:solidFill>
                  <a:srgbClr val="FF0000"/>
                </a:solidFill>
                <a:latin typeface="Candara" charset="0"/>
                <a:ea typeface="ＭＳ Ｐゴシック" charset="0"/>
                <a:cs typeface="MS PGothic" charset="0"/>
              </a:rPr>
              <a:t>GOOD FOR EVIL, LEAVING VENGEANCE TO </a:t>
            </a:r>
            <a:r>
              <a:rPr lang="en-US" sz="2800" b="1" i="0" spc="-10" dirty="0" smtClean="0">
                <a:solidFill>
                  <a:srgbClr val="FF0000"/>
                </a:solidFill>
                <a:latin typeface="Candara" charset="0"/>
                <a:ea typeface="ＭＳ Ｐゴシック" charset="0"/>
                <a:cs typeface="MS PGothic" charset="0"/>
              </a:rPr>
              <a:t>GOD.</a:t>
            </a:r>
            <a:r>
              <a:rPr lang="en-US" sz="2800" b="1" i="0" spc="-10" dirty="0" smtClean="0">
                <a:solidFill>
                  <a:srgbClr val="000000"/>
                </a:solidFill>
                <a:latin typeface="Candara" charset="0"/>
                <a:ea typeface="ＭＳ Ｐゴシック" charset="0"/>
                <a:cs typeface="MS PGothic" charset="0"/>
              </a:rPr>
              <a: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Afterward David also arose and went out of the cave, </a:t>
            </a:r>
            <a:br>
              <a:rPr lang="en-US" sz="2600" spc="-10" dirty="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and </a:t>
            </a:r>
            <a:r>
              <a:rPr lang="en-US" sz="2600" spc="-10" dirty="0">
                <a:solidFill>
                  <a:srgbClr val="000000"/>
                </a:solidFill>
                <a:latin typeface="Candara" charset="0"/>
                <a:ea typeface="ＭＳ Ｐゴシック" charset="0"/>
                <a:cs typeface="MS PGothic" charset="0"/>
              </a:rPr>
              <a:t>called after Saul, “My lord the king!” And when Saul looked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behind him, David bowed with his face to the earth and paid homage.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And David said to Saul, “Why do you listen to the words of men who say,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‘Behold, David seeks your harm’? </a:t>
            </a: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Behold, this day your eyes have seen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how the LORD gave you today into my hand in the cave. And some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told me to kill you, but I spared you. I said, ‘I will not put out my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hand against my lord, for he is the LORD's anointed.’ </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259810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#2: In sparing </a:t>
            </a:r>
            <a:r>
              <a:rPr lang="en-US" sz="2800" b="1" i="0" spc="-10" dirty="0">
                <a:solidFill>
                  <a:srgbClr val="000000"/>
                </a:solidFill>
                <a:latin typeface="Candara" charset="0"/>
                <a:ea typeface="ＭＳ Ｐゴシック" charset="0"/>
                <a:cs typeface="MS PGothic" charset="0"/>
              </a:rPr>
              <a:t>Saul’s </a:t>
            </a:r>
            <a:r>
              <a:rPr lang="en-US" sz="2800" b="1" i="0" spc="-10" dirty="0" smtClean="0">
                <a:solidFill>
                  <a:srgbClr val="000000"/>
                </a:solidFill>
                <a:latin typeface="Candara" charset="0"/>
                <a:ea typeface="ＭＳ Ｐゴシック" charset="0"/>
                <a:cs typeface="MS PGothic" charset="0"/>
              </a:rPr>
              <a:t>life, David’s </a:t>
            </a:r>
            <a:r>
              <a:rPr lang="en-US" sz="2800" b="1" i="0" spc="-10" dirty="0">
                <a:solidFill>
                  <a:srgbClr val="000000"/>
                </a:solidFill>
                <a:latin typeface="Candara" charset="0"/>
                <a:ea typeface="ＭＳ Ｐゴシック" charset="0"/>
                <a:cs typeface="MS PGothic" charset="0"/>
              </a:rPr>
              <a:t>love for his enemy was </a:t>
            </a:r>
            <a:r>
              <a:rPr lang="en-US" sz="2800" b="1" i="0" spc="-10" dirty="0" smtClean="0">
                <a:solidFill>
                  <a:srgbClr val="000000"/>
                </a:solidFill>
                <a:latin typeface="Candara" charset="0"/>
                <a:ea typeface="ＭＳ Ｐゴシック" charset="0"/>
                <a:cs typeface="MS PGothic" charset="0"/>
              </a:rPr>
              <a:t>revealed —</a:t>
            </a:r>
            <a:r>
              <a:rPr lang="en-US" sz="2800" b="1" i="0" spc="-10" dirty="0" smtClean="0">
                <a:solidFill>
                  <a:srgbClr val="FF0000"/>
                </a:solidFill>
                <a:latin typeface="Candara" charset="0"/>
                <a:ea typeface="ＭＳ Ｐゴシック" charset="0"/>
                <a:cs typeface="MS PGothic" charset="0"/>
              </a:rPr>
              <a:t>REPAYING </a:t>
            </a:r>
            <a:r>
              <a:rPr lang="en-US" sz="2800" b="1" i="0" spc="-10" dirty="0">
                <a:solidFill>
                  <a:srgbClr val="FF0000"/>
                </a:solidFill>
                <a:latin typeface="Candara" charset="0"/>
                <a:ea typeface="ＭＳ Ｐゴシック" charset="0"/>
                <a:cs typeface="MS PGothic" charset="0"/>
              </a:rPr>
              <a:t>GOOD FOR EVIL, LEAVING VENGEANCE TO </a:t>
            </a:r>
            <a:r>
              <a:rPr lang="en-US" sz="2800" b="1" i="0" spc="-10" dirty="0" smtClean="0">
                <a:solidFill>
                  <a:srgbClr val="FF0000"/>
                </a:solidFill>
                <a:latin typeface="Candara" charset="0"/>
                <a:ea typeface="ＭＳ Ｐゴシック" charset="0"/>
                <a:cs typeface="MS PGothic" charset="0"/>
              </a:rPr>
              <a:t>GOD.</a:t>
            </a:r>
            <a:r>
              <a:rPr lang="en-US" sz="2800" b="1" i="0" spc="-10" dirty="0" smtClean="0">
                <a:solidFill>
                  <a:srgbClr val="000000"/>
                </a:solidFill>
                <a:latin typeface="Candara" charset="0"/>
                <a:ea typeface="ＭＳ Ｐゴシック" charset="0"/>
                <a:cs typeface="MS PGothic" charset="0"/>
              </a:rPr>
              <a: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See, my father, see the corner of your robe in my hand. For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by the fact that I cut off the corner of your robe and did not kill you,</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 may know and see that there is no wrong or treason in my hands.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 have not sinned against you, though you hunt my life to take it.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May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LORD judge between me and you, may the LORD avenge me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against you, but my hand shall not be against you. (vs. 8-12) </a:t>
            </a:r>
            <a:endParaRPr lang="en-US" sz="2600" spc="-10" dirty="0" smtClean="0">
              <a:solidFill>
                <a:srgbClr val="000000"/>
              </a:solidFill>
              <a:latin typeface="Candara" charset="0"/>
              <a:ea typeface="ＭＳ Ｐゴシック" charset="0"/>
              <a:cs typeface="MS PGothic" charset="0"/>
            </a:endParaRP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Loving our enemies does NOT mean that we “like” them but we do good to </a:t>
            </a:r>
            <a:r>
              <a:rPr lang="en-US" sz="2600" b="1" i="0" dirty="0" smtClean="0">
                <a:solidFill>
                  <a:srgbClr val="000000"/>
                </a:solidFill>
                <a:latin typeface="Candara" charset="0"/>
                <a:ea typeface="ＭＳ Ｐゴシック" charset="0"/>
                <a:cs typeface="Candara" charset="0"/>
              </a:rPr>
              <a:t>those who hate us </a:t>
            </a:r>
            <a:r>
              <a:rPr lang="en-US" sz="2600" b="1" i="0" dirty="0">
                <a:solidFill>
                  <a:srgbClr val="000000"/>
                </a:solidFill>
                <a:latin typeface="Candara" charset="0"/>
                <a:ea typeface="ＭＳ Ｐゴシック" charset="0"/>
                <a:cs typeface="Candara" charset="0"/>
              </a:rPr>
              <a:t>despite our </a:t>
            </a:r>
            <a:r>
              <a:rPr lang="en-US" sz="2600" b="1" i="0" dirty="0" smtClean="0">
                <a:solidFill>
                  <a:srgbClr val="000000"/>
                </a:solidFill>
                <a:latin typeface="Candara" charset="0"/>
                <a:ea typeface="ＭＳ Ｐゴシック" charset="0"/>
                <a:cs typeface="Candara" charset="0"/>
              </a:rPr>
              <a:t>feelings (Luke 6:27-33).</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It </a:t>
            </a:r>
            <a:r>
              <a:rPr lang="en-US" sz="2600" b="1" i="0" dirty="0" smtClean="0">
                <a:solidFill>
                  <a:srgbClr val="000000"/>
                </a:solidFill>
                <a:latin typeface="Candara" charset="0"/>
                <a:ea typeface="ＭＳ Ｐゴシック" charset="0"/>
                <a:cs typeface="Candara" charset="0"/>
              </a:rPr>
              <a:t>also means </a:t>
            </a:r>
            <a:r>
              <a:rPr lang="en-US" sz="2600" b="1" i="0" dirty="0">
                <a:solidFill>
                  <a:srgbClr val="000000"/>
                </a:solidFill>
                <a:latin typeface="Candara" charset="0"/>
                <a:ea typeface="ＭＳ Ｐゴシック" charset="0"/>
                <a:cs typeface="Candara" charset="0"/>
              </a:rPr>
              <a:t>that we choose to be kind to them in our attitude </a:t>
            </a:r>
            <a:r>
              <a:rPr lang="en-US" sz="2600" b="1" i="0" dirty="0" smtClean="0">
                <a:solidFill>
                  <a:srgbClr val="000000"/>
                </a:solidFill>
                <a:latin typeface="Candara" charset="0"/>
                <a:ea typeface="ＭＳ Ｐゴシック" charset="0"/>
                <a:cs typeface="Candara" charset="0"/>
              </a:rPr>
              <a:t>&amp; speech</a:t>
            </a:r>
            <a:r>
              <a:rPr lang="en-US" sz="2600" b="1" i="0" dirty="0">
                <a:solidFill>
                  <a:srgbClr val="000000"/>
                </a:solidFill>
                <a:latin typeface="Candara" charset="0"/>
                <a:ea typeface="ＭＳ Ｐゴシック" charset="0"/>
                <a:cs typeface="Candara" charset="0"/>
              </a:rPr>
              <a:t>.</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It means to leave vindication and vengeance to God’s hands rather than taking matters into our own hands to avenge </a:t>
            </a:r>
            <a:r>
              <a:rPr lang="en-US" sz="2600" b="1" i="0" dirty="0" smtClean="0">
                <a:solidFill>
                  <a:srgbClr val="000000"/>
                </a:solidFill>
                <a:latin typeface="Candara" charset="0"/>
                <a:ea typeface="ＭＳ Ｐゴシック" charset="0"/>
                <a:cs typeface="Candara" charset="0"/>
              </a:rPr>
              <a:t>ourselves</a:t>
            </a:r>
            <a:r>
              <a:rPr lang="en-US" sz="2600" b="1" i="0" dirty="0">
                <a:solidFill>
                  <a:srgbClr val="000000"/>
                </a:solidFill>
                <a:latin typeface="Candara" charset="0"/>
                <a:ea typeface="ＭＳ Ｐゴシック" charset="0"/>
                <a:cs typeface="Candara" charset="0"/>
              </a:rPr>
              <a:t>.</a:t>
            </a: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616926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#3: </a:t>
            </a:r>
            <a:r>
              <a:rPr lang="en-US" sz="2800" b="1" i="0" spc="-10" dirty="0">
                <a:solidFill>
                  <a:srgbClr val="000000"/>
                </a:solidFill>
                <a:latin typeface="Candara" charset="0"/>
                <a:ea typeface="ＭＳ Ｐゴシック" charset="0"/>
                <a:cs typeface="MS PGothic" charset="0"/>
              </a:rPr>
              <a:t>In Saul’s response to David, his regret was </a:t>
            </a:r>
            <a:r>
              <a:rPr lang="en-US" sz="2800" b="1" i="0" spc="-10" dirty="0" smtClean="0">
                <a:solidFill>
                  <a:srgbClr val="000000"/>
                </a:solidFill>
                <a:latin typeface="Candara" charset="0"/>
                <a:ea typeface="ＭＳ Ｐゴシック" charset="0"/>
                <a:cs typeface="MS PGothic" charset="0"/>
              </a:rPr>
              <a:t>not enough—</a:t>
            </a:r>
            <a:r>
              <a:rPr lang="en-US" sz="2800" b="1" i="0" spc="-10" dirty="0" smtClean="0">
                <a:solidFill>
                  <a:srgbClr val="FF0000"/>
                </a:solidFill>
                <a:latin typeface="Candara" charset="0"/>
                <a:ea typeface="ＭＳ Ｐゴシック" charset="0"/>
                <a:cs typeface="MS PGothic" charset="0"/>
              </a:rPr>
              <a:t>true repentance </a:t>
            </a:r>
            <a:r>
              <a:rPr lang="en-US" sz="2800" b="1" i="0" spc="-10" dirty="0">
                <a:solidFill>
                  <a:srgbClr val="FF0000"/>
                </a:solidFill>
                <a:latin typeface="Candara" charset="0"/>
                <a:ea typeface="ＭＳ Ｐゴシック" charset="0"/>
                <a:cs typeface="MS PGothic" charset="0"/>
              </a:rPr>
              <a:t>requires CHANGE OF ONE’S CENTER BEYOND </a:t>
            </a:r>
            <a:r>
              <a:rPr lang="en-US" sz="2800" b="1" i="0" spc="-10" dirty="0" smtClean="0">
                <a:solidFill>
                  <a:srgbClr val="FF0000"/>
                </a:solidFill>
                <a:latin typeface="Candara" charset="0"/>
                <a:ea typeface="ＭＳ Ｐゴシック" charset="0"/>
                <a:cs typeface="MS PGothic" charset="0"/>
              </a:rPr>
              <a:t>REGRET.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16</a:t>
            </a:r>
            <a:r>
              <a:rPr lang="en-US" sz="2600" spc="-10" dirty="0">
                <a:solidFill>
                  <a:srgbClr val="000000"/>
                </a:solidFill>
                <a:latin typeface="Candara" charset="0"/>
                <a:ea typeface="ＭＳ Ｐゴシック" charset="0"/>
                <a:cs typeface="MS PGothic" charset="0"/>
              </a:rPr>
              <a:t> As soon as David had finished speaking these words to Saul,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Saul said, “Is this your voice, my son David?” And Saul lifted up his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voice and wept. </a:t>
            </a:r>
            <a:r>
              <a:rPr lang="en-US" sz="2600" spc="-10" baseline="30000" dirty="0">
                <a:solidFill>
                  <a:srgbClr val="000000"/>
                </a:solidFill>
                <a:latin typeface="Candara" charset="0"/>
                <a:ea typeface="ＭＳ Ｐゴシック" charset="0"/>
                <a:cs typeface="MS PGothic" charset="0"/>
              </a:rPr>
              <a:t>17</a:t>
            </a:r>
            <a:r>
              <a:rPr lang="en-US" sz="2600" spc="-10" dirty="0">
                <a:solidFill>
                  <a:srgbClr val="000000"/>
                </a:solidFill>
                <a:latin typeface="Candara" charset="0"/>
                <a:ea typeface="ＭＳ Ｐゴシック" charset="0"/>
                <a:cs typeface="MS PGothic" charset="0"/>
              </a:rPr>
              <a:t> He said to David, “You are more righteous than I,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for you have repaid me good, whereas I have repaid you evil. </a:t>
            </a:r>
            <a:r>
              <a:rPr lang="en-US" sz="2600" spc="-10" baseline="30000" dirty="0">
                <a:solidFill>
                  <a:srgbClr val="000000"/>
                </a:solidFill>
                <a:latin typeface="Candara" charset="0"/>
                <a:ea typeface="ＭＳ Ｐゴシック" charset="0"/>
                <a:cs typeface="MS PGothic" charset="0"/>
              </a:rPr>
              <a:t>18</a:t>
            </a:r>
            <a:r>
              <a:rPr lang="en-US" sz="2600" spc="-10" dirty="0">
                <a:solidFill>
                  <a:srgbClr val="000000"/>
                </a:solidFill>
                <a:latin typeface="Candara" charset="0"/>
                <a:ea typeface="ＭＳ Ｐゴシック" charset="0"/>
                <a:cs typeface="MS PGothic" charset="0"/>
              </a:rPr>
              <a:t> And you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have declared this day how you have dealt well with me, in that you did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not kill me when the LORD put me into your hands. </a:t>
            </a:r>
            <a:r>
              <a:rPr lang="en-US" sz="2600" spc="-10" baseline="30000" dirty="0">
                <a:solidFill>
                  <a:srgbClr val="000000"/>
                </a:solidFill>
                <a:latin typeface="Candara" charset="0"/>
                <a:ea typeface="ＭＳ Ｐゴシック" charset="0"/>
                <a:cs typeface="MS PGothic" charset="0"/>
              </a:rPr>
              <a:t>19</a:t>
            </a:r>
            <a:r>
              <a:rPr lang="en-US" sz="2600" spc="-10" dirty="0">
                <a:solidFill>
                  <a:srgbClr val="000000"/>
                </a:solidFill>
                <a:latin typeface="Candara" charset="0"/>
                <a:ea typeface="ＭＳ Ｐゴシック" charset="0"/>
                <a:cs typeface="MS PGothic" charset="0"/>
              </a:rPr>
              <a:t> For if a man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finds his enemy, will he let him go away safe? So may the LORD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reward you with good for what you have done to me this day. </a:t>
            </a:r>
            <a:endParaRPr lang="en-US" sz="2600" b="1" i="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993620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533400"/>
            <a:ext cx="12192000" cy="457200"/>
          </a:xfrm>
        </p:spPr>
        <p:txBody>
          <a:bodyPr/>
          <a:lstStyle/>
          <a:p>
            <a:r>
              <a:rPr lang="en-US" sz="3200" b="1" spc="-60" dirty="0">
                <a:latin typeface="Candara" charset="0"/>
                <a:ea typeface="MS PGothic" charset="0"/>
                <a:cs typeface="Arial" charset="0"/>
              </a:rPr>
              <a:t>FOUR LESSONS FROM THE STORY OF DAVID’S </a:t>
            </a:r>
            <a:r>
              <a:rPr lang="en-US" sz="3200" b="1" spc="-60" dirty="0" smtClean="0">
                <a:latin typeface="Candara" charset="0"/>
                <a:ea typeface="MS PGothic" charset="0"/>
                <a:cs typeface="Arial" charset="0"/>
              </a:rPr>
              <a:t>VICTORY </a:t>
            </a:r>
            <a:r>
              <a:rPr lang="en-US" sz="3200" b="1" spc="-60" dirty="0">
                <a:latin typeface="Candara" charset="0"/>
                <a:ea typeface="MS PGothic" charset="0"/>
                <a:cs typeface="Arial" charset="0"/>
              </a:rPr>
              <a:t>IN ENGEDI </a:t>
            </a:r>
          </a:p>
        </p:txBody>
      </p:sp>
      <p:sp>
        <p:nvSpPr>
          <p:cNvPr id="5" name="Rectangle 3"/>
          <p:cNvSpPr txBox="1">
            <a:spLocks noChangeArrowheads="1"/>
          </p:cNvSpPr>
          <p:nvPr/>
        </p:nvSpPr>
        <p:spPr bwMode="auto">
          <a:xfrm>
            <a:off x="283071" y="1066800"/>
            <a:ext cx="11654930" cy="57281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8788" indent="-458788">
              <a:spcBef>
                <a:spcPct val="0"/>
              </a:spcBef>
            </a:pPr>
            <a:r>
              <a:rPr lang="en-US" sz="2800" b="1" i="0" spc="-10" dirty="0" smtClean="0">
                <a:solidFill>
                  <a:srgbClr val="000000"/>
                </a:solidFill>
                <a:latin typeface="Candara" charset="0"/>
                <a:ea typeface="ＭＳ Ｐゴシック" charset="0"/>
                <a:cs typeface="MS PGothic" charset="0"/>
              </a:rPr>
              <a:t>Lesson #3: </a:t>
            </a:r>
            <a:r>
              <a:rPr lang="en-US" sz="2800" b="1" i="0" spc="-10" dirty="0">
                <a:solidFill>
                  <a:srgbClr val="000000"/>
                </a:solidFill>
                <a:latin typeface="Candara" charset="0"/>
                <a:ea typeface="ＭＳ Ｐゴシック" charset="0"/>
                <a:cs typeface="MS PGothic" charset="0"/>
              </a:rPr>
              <a:t>In Saul’s response to David, his regret was </a:t>
            </a:r>
            <a:r>
              <a:rPr lang="en-US" sz="2800" b="1" i="0" spc="-10" dirty="0" smtClean="0">
                <a:solidFill>
                  <a:srgbClr val="000000"/>
                </a:solidFill>
                <a:latin typeface="Candara" charset="0"/>
                <a:ea typeface="ＭＳ Ｐゴシック" charset="0"/>
                <a:cs typeface="MS PGothic" charset="0"/>
              </a:rPr>
              <a:t>not enough—</a:t>
            </a:r>
            <a:r>
              <a:rPr lang="en-US" sz="2800" b="1" i="0" spc="-10" dirty="0" smtClean="0">
                <a:solidFill>
                  <a:srgbClr val="FF0000"/>
                </a:solidFill>
                <a:latin typeface="Candara" charset="0"/>
                <a:ea typeface="ＭＳ Ｐゴシック" charset="0"/>
                <a:cs typeface="MS PGothic" charset="0"/>
              </a:rPr>
              <a:t>true repentance </a:t>
            </a:r>
            <a:r>
              <a:rPr lang="en-US" sz="2800" b="1" i="0" spc="-10" dirty="0">
                <a:solidFill>
                  <a:srgbClr val="FF0000"/>
                </a:solidFill>
                <a:latin typeface="Candara" charset="0"/>
                <a:ea typeface="ＭＳ Ｐゴシック" charset="0"/>
                <a:cs typeface="MS PGothic" charset="0"/>
              </a:rPr>
              <a:t>requires CHANGE OF ONE’S CENTER BEYOND </a:t>
            </a:r>
            <a:r>
              <a:rPr lang="en-US" sz="2800" b="1" i="0" spc="-10" dirty="0" smtClean="0">
                <a:solidFill>
                  <a:srgbClr val="FF0000"/>
                </a:solidFill>
                <a:latin typeface="Candara" charset="0"/>
                <a:ea typeface="ＭＳ Ｐゴシック" charset="0"/>
                <a:cs typeface="MS PGothic" charset="0"/>
              </a:rPr>
              <a:t>REGRET. </a:t>
            </a:r>
          </a:p>
          <a:p>
            <a:pPr marL="458788" indent="-458788">
              <a:spcBef>
                <a:spcPct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20</a:t>
            </a:r>
            <a:r>
              <a:rPr lang="en-US" sz="2600" spc="-10" dirty="0">
                <a:solidFill>
                  <a:srgbClr val="000000"/>
                </a:solidFill>
                <a:latin typeface="Candara" charset="0"/>
                <a:ea typeface="ＭＳ Ｐゴシック" charset="0"/>
                <a:cs typeface="MS PGothic" charset="0"/>
              </a:rPr>
              <a:t> And now, behold, I know that you shall surely be king,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that the kingdom of Israel shall be established in your hand. </a:t>
            </a:r>
            <a:r>
              <a:rPr lang="en-US" sz="2600" spc="-10" baseline="30000" dirty="0">
                <a:solidFill>
                  <a:srgbClr val="000000"/>
                </a:solidFill>
                <a:latin typeface="Candara" charset="0"/>
                <a:ea typeface="ＭＳ Ｐゴシック" charset="0"/>
                <a:cs typeface="MS PGothic" charset="0"/>
              </a:rPr>
              <a:t>21</a:t>
            </a:r>
            <a:r>
              <a:rPr lang="en-US" sz="2600" spc="-10" dirty="0">
                <a:solidFill>
                  <a:srgbClr val="000000"/>
                </a:solidFill>
                <a:latin typeface="Candara" charset="0"/>
                <a:ea typeface="ＭＳ Ｐゴシック" charset="0"/>
                <a:cs typeface="MS PGothic" charset="0"/>
              </a:rPr>
              <a:t> Swear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to me therefore by the LORD that you will not cut off my offspring after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me, and that you will not destroy my name out of my father's house.” </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22</a:t>
            </a:r>
            <a:r>
              <a:rPr lang="en-US" sz="2600" spc="-10" dirty="0">
                <a:solidFill>
                  <a:srgbClr val="000000"/>
                </a:solidFill>
                <a:latin typeface="Candara" charset="0"/>
                <a:ea typeface="ＭＳ Ｐゴシック" charset="0"/>
                <a:cs typeface="MS PGothic" charset="0"/>
              </a:rPr>
              <a:t> And David swore this to Saul. Then Saul went home, but </a:t>
            </a:r>
            <a:r>
              <a:rPr lang="en-US" sz="2600" spc="-10" dirty="0" smtClean="0">
                <a:solidFill>
                  <a:srgbClr val="000000"/>
                </a:solidFill>
                <a:latin typeface="Candara" charset="0"/>
                <a:ea typeface="ＭＳ Ｐゴシック" charset="0"/>
                <a:cs typeface="MS PGothic" charset="0"/>
              </a:rPr>
              <a:t>David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and </a:t>
            </a:r>
            <a:r>
              <a:rPr lang="en-US" sz="2600" spc="-10" dirty="0">
                <a:solidFill>
                  <a:srgbClr val="000000"/>
                </a:solidFill>
                <a:latin typeface="Candara" charset="0"/>
                <a:ea typeface="ＭＳ Ｐゴシック" charset="0"/>
                <a:cs typeface="MS PGothic" charset="0"/>
              </a:rPr>
              <a:t>his men went up to the stronghold. (vs. 16-22</a:t>
            </a:r>
            <a:r>
              <a:rPr lang="en-US" sz="2600" spc="-10" dirty="0" smtClean="0">
                <a:solidFill>
                  <a:srgbClr val="000000"/>
                </a:solidFill>
                <a:latin typeface="Candara" charset="0"/>
                <a:ea typeface="ＭＳ Ｐゴシック" charset="0"/>
                <a:cs typeface="MS PGothic" charset="0"/>
              </a:rPr>
              <a:t>)</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Responding to David’s </a:t>
            </a:r>
            <a:r>
              <a:rPr lang="en-US" sz="2600" b="1" i="0" dirty="0" smtClean="0">
                <a:solidFill>
                  <a:srgbClr val="000000"/>
                </a:solidFill>
                <a:latin typeface="Candara" charset="0"/>
                <a:ea typeface="ＭＳ Ｐゴシック" charset="0"/>
                <a:cs typeface="Candara" charset="0"/>
              </a:rPr>
              <a:t>kindness, </a:t>
            </a:r>
            <a:r>
              <a:rPr lang="en-US" sz="2600" b="1" i="0" dirty="0">
                <a:solidFill>
                  <a:srgbClr val="000000"/>
                </a:solidFill>
                <a:latin typeface="Candara" charset="0"/>
                <a:ea typeface="ＭＳ Ｐゴシック" charset="0"/>
                <a:cs typeface="Candara" charset="0"/>
              </a:rPr>
              <a:t>Saul </a:t>
            </a:r>
            <a:r>
              <a:rPr lang="en-US" sz="2600" b="1" i="0" dirty="0" smtClean="0">
                <a:solidFill>
                  <a:srgbClr val="000000"/>
                </a:solidFill>
                <a:latin typeface="Candara" charset="0"/>
                <a:ea typeface="ＭＳ Ｐゴシック" charset="0"/>
                <a:cs typeface="Candara" charset="0"/>
              </a:rPr>
              <a:t>wept regretfully</a:t>
            </a:r>
            <a:r>
              <a:rPr lang="en-US" sz="2600" b="1" i="0" dirty="0">
                <a:solidFill>
                  <a:srgbClr val="000000"/>
                </a:solidFill>
                <a:latin typeface="Candara" charset="0"/>
                <a:ea typeface="ＭＳ Ｐゴシック" charset="0"/>
                <a:cs typeface="Candara" charset="0"/>
              </a:rPr>
              <a:t>, realizing </a:t>
            </a:r>
            <a:r>
              <a:rPr lang="en-US" sz="2600" b="1" i="0" dirty="0" smtClean="0">
                <a:solidFill>
                  <a:srgbClr val="000000"/>
                </a:solidFill>
                <a:latin typeface="Candara" charset="0"/>
                <a:ea typeface="ＭＳ Ｐゴシック" charset="0"/>
                <a:cs typeface="Candara" charset="0"/>
              </a:rPr>
              <a:t>his fault.</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Saul’s </a:t>
            </a:r>
            <a:r>
              <a:rPr lang="en-US" sz="2600" b="1" i="0" dirty="0" smtClean="0">
                <a:solidFill>
                  <a:srgbClr val="000000"/>
                </a:solidFill>
                <a:latin typeface="Candara" charset="0"/>
                <a:ea typeface="ＭＳ Ｐゴシック" charset="0"/>
                <a:cs typeface="Candara" charset="0"/>
              </a:rPr>
              <a:t>regret </a:t>
            </a:r>
            <a:r>
              <a:rPr lang="en-US" sz="2600" b="1" i="0" dirty="0">
                <a:solidFill>
                  <a:srgbClr val="000000"/>
                </a:solidFill>
                <a:latin typeface="Candara" charset="0"/>
                <a:ea typeface="ＭＳ Ｐゴシック" charset="0"/>
                <a:cs typeface="Candara" charset="0"/>
              </a:rPr>
              <a:t>and acknowledgement of David as soon-to-be-king </a:t>
            </a:r>
            <a:r>
              <a:rPr lang="en-US" sz="2600" b="1" i="0" dirty="0" smtClean="0">
                <a:solidFill>
                  <a:srgbClr val="000000"/>
                </a:solidFill>
                <a:latin typeface="Candara" charset="0"/>
                <a:ea typeface="ＭＳ Ｐゴシック" charset="0"/>
                <a:cs typeface="Candara" charset="0"/>
              </a:rPr>
              <a:t>seemed to be genuine </a:t>
            </a:r>
            <a:r>
              <a:rPr lang="en-US" sz="2600" b="1" i="0" dirty="0">
                <a:solidFill>
                  <a:srgbClr val="000000"/>
                </a:solidFill>
                <a:latin typeface="Candara" charset="0"/>
                <a:ea typeface="ＭＳ Ｐゴシック" charset="0"/>
                <a:cs typeface="Candara" charset="0"/>
              </a:rPr>
              <a:t>as well</a:t>
            </a:r>
            <a:r>
              <a:rPr lang="en-US" sz="2600" b="1" i="0" dirty="0" smtClean="0">
                <a:solidFill>
                  <a:srgbClr val="000000"/>
                </a:solidFill>
                <a:latin typeface="Candara" charset="0"/>
                <a:ea typeface="ＭＳ Ｐゴシック" charset="0"/>
                <a:cs typeface="Candara" charset="0"/>
              </a:rPr>
              <a:t>. But, King Saul would soon again hunt David to kill him.</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Why? Regret </a:t>
            </a:r>
            <a:r>
              <a:rPr lang="en-US" sz="2600" b="1" i="0" dirty="0">
                <a:solidFill>
                  <a:srgbClr val="000000"/>
                </a:solidFill>
                <a:latin typeface="Candara" charset="0"/>
                <a:ea typeface="ＭＳ Ｐゴシック" charset="0"/>
                <a:cs typeface="Candara" charset="0"/>
              </a:rPr>
              <a:t>are not same as </a:t>
            </a:r>
            <a:r>
              <a:rPr lang="en-US" sz="2600" b="1" i="0" dirty="0" smtClean="0">
                <a:solidFill>
                  <a:srgbClr val="000000"/>
                </a:solidFill>
                <a:latin typeface="Candara" charset="0"/>
                <a:ea typeface="ＭＳ Ｐゴシック" charset="0"/>
                <a:cs typeface="Candara" charset="0"/>
              </a:rPr>
              <a:t>repentance—true repentance </a:t>
            </a:r>
            <a:r>
              <a:rPr lang="en-US" sz="2600" b="1" i="0" dirty="0">
                <a:solidFill>
                  <a:srgbClr val="000000"/>
                </a:solidFill>
                <a:latin typeface="Candara" charset="0"/>
                <a:ea typeface="ＭＳ Ｐゴシック" charset="0"/>
                <a:cs typeface="Candara" charset="0"/>
              </a:rPr>
              <a:t>requires a change of </a:t>
            </a:r>
            <a:r>
              <a:rPr lang="en-US" sz="2600" b="1" i="0" dirty="0" smtClean="0">
                <a:solidFill>
                  <a:srgbClr val="000000"/>
                </a:solidFill>
                <a:latin typeface="Candara" charset="0"/>
                <a:ea typeface="ＭＳ Ｐゴシック" charset="0"/>
                <a:cs typeface="Candara" charset="0"/>
              </a:rPr>
              <a:t>direction </a:t>
            </a:r>
            <a:r>
              <a:rPr lang="en-US" sz="2600" b="1" i="0" dirty="0">
                <a:solidFill>
                  <a:srgbClr val="000000"/>
                </a:solidFill>
                <a:latin typeface="Candara" charset="0"/>
                <a:ea typeface="ＭＳ Ｐゴシック" charset="0"/>
                <a:cs typeface="Candara" charset="0"/>
              </a:rPr>
              <a:t>(</a:t>
            </a:r>
            <a:r>
              <a:rPr lang="en-US" sz="2600" b="1" i="0" dirty="0" smtClean="0">
                <a:solidFill>
                  <a:srgbClr val="000000"/>
                </a:solidFill>
                <a:latin typeface="Candara" charset="0"/>
                <a:ea typeface="ＭＳ Ｐゴシック" charset="0"/>
                <a:cs typeface="Candara" charset="0"/>
              </a:rPr>
              <a:t>from self </a:t>
            </a:r>
            <a:r>
              <a:rPr lang="en-US" sz="2600" b="1" i="0" dirty="0">
                <a:solidFill>
                  <a:srgbClr val="000000"/>
                </a:solidFill>
                <a:latin typeface="Candara" charset="0"/>
                <a:ea typeface="ＭＳ Ｐゴシック" charset="0"/>
                <a:cs typeface="Candara" charset="0"/>
              </a:rPr>
              <a:t>to </a:t>
            </a:r>
            <a:r>
              <a:rPr lang="en-US" sz="2600" b="1" i="0" dirty="0" smtClean="0">
                <a:solidFill>
                  <a:srgbClr val="000000"/>
                </a:solidFill>
                <a:latin typeface="Candara" charset="0"/>
                <a:ea typeface="ＭＳ Ｐゴシック" charset="0"/>
                <a:cs typeface="Candara" charset="0"/>
              </a:rPr>
              <a:t>God), </a:t>
            </a:r>
            <a:r>
              <a:rPr lang="en-US" sz="2600" b="1" i="0" dirty="0">
                <a:solidFill>
                  <a:srgbClr val="000000"/>
                </a:solidFill>
                <a:latin typeface="Candara" charset="0"/>
                <a:ea typeface="ＭＳ Ｐゴシック" charset="0"/>
                <a:cs typeface="Candara" charset="0"/>
              </a:rPr>
              <a:t>shifting our center to GOD.</a:t>
            </a:r>
          </a:p>
        </p:txBody>
      </p:sp>
    </p:spTree>
    <p:extLst>
      <p:ext uri="{BB962C8B-B14F-4D97-AF65-F5344CB8AC3E}">
        <p14:creationId xmlns:p14="http://schemas.microsoft.com/office/powerpoint/2010/main" val="128866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53857</TotalTime>
  <Words>642</Words>
  <Application>Microsoft Macintosh PowerPoint</Application>
  <PresentationFormat>Widescreen</PresentationFormat>
  <Paragraphs>83</Paragraphs>
  <Slides>14</Slides>
  <Notes>12</Notes>
  <HiddenSlides>0</HiddenSlides>
  <MMClips>0</MMClips>
  <ScaleCrop>false</ScaleCrop>
  <HeadingPairs>
    <vt:vector size="6" baseType="variant">
      <vt:variant>
        <vt:lpstr>Fonts Used</vt:lpstr>
      </vt:variant>
      <vt:variant>
        <vt:i4>9</vt:i4>
      </vt:variant>
      <vt:variant>
        <vt:lpstr>Theme</vt:lpstr>
      </vt:variant>
      <vt:variant>
        <vt:i4>22</vt:i4>
      </vt:variant>
      <vt:variant>
        <vt:lpstr>Slide Titles</vt:lpstr>
      </vt:variant>
      <vt:variant>
        <vt:i4>14</vt:i4>
      </vt:variant>
    </vt:vector>
  </HeadingPairs>
  <TitlesOfParts>
    <vt:vector size="45" baseType="lpstr">
      <vt:lpstr>Arial</vt:lpstr>
      <vt:lpstr>Calibri</vt:lpstr>
      <vt:lpstr>Calibri Light</vt:lpstr>
      <vt:lpstr>Candara</vt:lpstr>
      <vt:lpstr>Eras Bold ITC</vt:lpstr>
      <vt:lpstr>Eras Medium ITC</vt:lpstr>
      <vt:lpstr>MS PGothic</vt:lpstr>
      <vt:lpstr>ＭＳ Ｐゴシック</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2_Normal</vt:lpstr>
      <vt:lpstr>PowerPoint Presentation</vt:lpstr>
      <vt:lpstr>Victory in Engedi</vt:lpstr>
      <vt:lpstr>PRELIMINARY OBSERVATIONS &amp; QUESTIONS ON THE STORY OF DAVID’S VICTORY IN ENGEDI</vt:lpstr>
      <vt:lpstr>FOUR LESSONS FROM THE STORY OF DAVID’S VICTORY IN ENGEDI </vt:lpstr>
      <vt:lpstr>FOUR LESSONS FROM THE STORY OF DAVID’S VICTORY IN ENGEDI </vt:lpstr>
      <vt:lpstr>FOUR LESSONS FROM THE STORY OF DAVID’S VICTORY IN ENGEDI </vt:lpstr>
      <vt:lpstr>FOUR LESSONS FROM THE STORY OF DAVID’S VICTORY IN ENGEDI </vt:lpstr>
      <vt:lpstr>FOUR LESSONS FROM THE STORY OF DAVID’S VICTORY IN ENGEDI </vt:lpstr>
      <vt:lpstr>FOUR LESSONS FROM THE STORY OF DAVID’S VICTORY IN ENGEDI </vt:lpstr>
      <vt:lpstr>FOUR LESSONS FROM THE STORY OF DAVID’S VICTORY IN ENGEDI </vt:lpstr>
      <vt:lpstr>PowerPoint Presentation</vt:lpstr>
      <vt:lpstr>RECAP &amp; APPLICATION: FOUR LESSONS FROM DAVID’S VICTORY IN ENGIDI</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3376</cp:revision>
  <cp:lastPrinted>2017-05-07T16:05:29Z</cp:lastPrinted>
  <dcterms:created xsi:type="dcterms:W3CDTF">2007-10-20T20:09:35Z</dcterms:created>
  <dcterms:modified xsi:type="dcterms:W3CDTF">2017-05-08T21:23:04Z</dcterms:modified>
  <cp:category/>
</cp:coreProperties>
</file>