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95" r:id="rId14"/>
    <p:sldMasterId id="2147484207" r:id="rId15"/>
    <p:sldMasterId id="2147484231" r:id="rId16"/>
    <p:sldMasterId id="2147484267" r:id="rId17"/>
    <p:sldMasterId id="2147484327" r:id="rId18"/>
    <p:sldMasterId id="2147484339" r:id="rId19"/>
    <p:sldMasterId id="2147484351" r:id="rId20"/>
    <p:sldMasterId id="2147484363" r:id="rId21"/>
    <p:sldMasterId id="2147484375" r:id="rId22"/>
  </p:sldMasterIdLst>
  <p:notesMasterIdLst>
    <p:notesMasterId r:id="rId35"/>
  </p:notesMasterIdLst>
  <p:handoutMasterIdLst>
    <p:handoutMasterId r:id="rId36"/>
  </p:handoutMasterIdLst>
  <p:sldIdLst>
    <p:sldId id="281" r:id="rId23"/>
    <p:sldId id="807" r:id="rId24"/>
    <p:sldId id="734" r:id="rId25"/>
    <p:sldId id="812" r:id="rId26"/>
    <p:sldId id="808" r:id="rId27"/>
    <p:sldId id="737" r:id="rId28"/>
    <p:sldId id="809" r:id="rId29"/>
    <p:sldId id="810" r:id="rId30"/>
    <p:sldId id="811" r:id="rId31"/>
    <p:sldId id="795" r:id="rId32"/>
    <p:sldId id="730" r:id="rId33"/>
    <p:sldId id="283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6600"/>
    <a:srgbClr val="FFFF00"/>
    <a:srgbClr val="CC3300"/>
    <a:srgbClr val="8000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 autoAdjust="0"/>
    <p:restoredTop sz="92818"/>
  </p:normalViewPr>
  <p:slideViewPr>
    <p:cSldViewPr>
      <p:cViewPr>
        <p:scale>
          <a:sx n="81" d="100"/>
          <a:sy n="81" d="100"/>
        </p:scale>
        <p:origin x="1040" y="856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94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7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5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3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0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2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6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8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8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6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6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6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24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24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1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1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15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701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31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844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930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6454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21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055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451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8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8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62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485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700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00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425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0452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428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792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7837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5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3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3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7231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530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70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936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051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51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703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994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556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3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44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37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FIVE PRACTICAL WAYS TO HONOR YOUR MOTHER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3071" y="1219200"/>
            <a:ext cx="11654930" cy="55757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Express your gratitude for her love, sacrifice, and giving in big and small ways. </a:t>
            </a:r>
            <a:endParaRPr lang="en-US" sz="2800" b="1" i="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Show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respect and care for your mom in her love language.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Forgive her for past failures and shortcomings with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you—especially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during your childhood/adolescence years.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Obey her wishes if you can, not because you have to but because you want to please your mom.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8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Return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her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sacrifice for you “with gladness”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the role reversal </a:t>
            </a:r>
            <a:r>
              <a:rPr lang="en-US" sz="28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of caregiving with </a:t>
            </a:r>
            <a:r>
              <a:rPr lang="en-US" sz="28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your aging (or sick) mom. </a:t>
            </a:r>
          </a:p>
          <a:p>
            <a:pPr marL="0" indent="0">
              <a:spcBef>
                <a:spcPct val="0"/>
              </a:spcBef>
              <a:buNone/>
            </a:pP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US" sz="24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3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559565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one biblical truth or insight of this message hit home for you concerning honoring your mom? How will you apply it today?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specific actions can you apply from the five practical ways of honoring your mom?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your first step toward honoring your mom by being a good son/daughter?</a:t>
            </a:r>
          </a:p>
        </p:txBody>
      </p:sp>
    </p:spTree>
    <p:extLst>
      <p:ext uri="{BB962C8B-B14F-4D97-AF65-F5344CB8AC3E}">
        <p14:creationId xmlns:p14="http://schemas.microsoft.com/office/powerpoint/2010/main" val="17980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303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Honoring Your Mother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Mother’s Day Message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Ephesians 6:1-3</a:t>
            </a:r>
          </a:p>
          <a:p>
            <a:pPr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May 14, 2017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997" y="609600"/>
            <a:ext cx="11404003" cy="3810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WHAT DOES THE WORD “MOTHER” MEAN TO YOU?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744" y="1143000"/>
            <a:ext cx="11573656" cy="565467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b="1" dirty="0">
                <a:latin typeface="Candara" charset="0"/>
                <a:cs typeface="MS PGothic" charset="0"/>
              </a:rPr>
              <a:t> </a:t>
            </a:r>
            <a:r>
              <a:rPr lang="mr-IN" b="1" dirty="0" smtClean="0">
                <a:latin typeface="Candara" charset="0"/>
                <a:cs typeface="MS PGothic" charset="0"/>
              </a:rPr>
              <a:t>M-O-T-H-E-R </a:t>
            </a:r>
            <a:endParaRPr lang="en-US" b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"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M" </a:t>
            </a:r>
            <a:r>
              <a:rPr lang="en-US" sz="2800" b="1" dirty="0">
                <a:latin typeface="Candara" charset="0"/>
                <a:cs typeface="MS PGothic" charset="0"/>
              </a:rPr>
              <a:t>is for the million things she gave me</a:t>
            </a:r>
            <a:r>
              <a:rPr lang="en-US" sz="2800" b="1" dirty="0" smtClean="0">
                <a:latin typeface="Candara" charset="0"/>
                <a:cs typeface="MS PGothic" charset="0"/>
              </a:rPr>
              <a:t>,</a:t>
            </a:r>
            <a:endParaRPr lang="en-US" sz="1200" b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"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O" </a:t>
            </a:r>
            <a:r>
              <a:rPr lang="en-US" sz="2800" b="1" dirty="0">
                <a:latin typeface="Candara" charset="0"/>
                <a:cs typeface="MS PGothic" charset="0"/>
              </a:rPr>
              <a:t>means only that she's growing old</a:t>
            </a:r>
            <a:r>
              <a:rPr lang="en-US" sz="2800" b="1" dirty="0" smtClean="0">
                <a:latin typeface="Candara" charset="0"/>
                <a:cs typeface="MS PGothic" charset="0"/>
              </a:rPr>
              <a:t>,</a:t>
            </a:r>
            <a:endParaRPr lang="en-US" sz="1200" b="1" dirty="0">
              <a:latin typeface="Candara" charset="0"/>
              <a:cs typeface="MS PGothic" charset="0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"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T" </a:t>
            </a:r>
            <a:r>
              <a:rPr lang="en-US" sz="2800" b="1" dirty="0">
                <a:latin typeface="Candara" charset="0"/>
                <a:cs typeface="MS PGothic" charset="0"/>
              </a:rPr>
              <a:t>is for the tears she shed to save me</a:t>
            </a:r>
            <a:r>
              <a:rPr lang="en-US" sz="2800" b="1" dirty="0" smtClean="0">
                <a:latin typeface="Candara" charset="0"/>
                <a:cs typeface="MS PGothic" charset="0"/>
              </a:rPr>
              <a:t>,</a:t>
            </a:r>
            <a:endParaRPr lang="en-US" sz="1200" b="1" dirty="0">
              <a:latin typeface="Candara" charset="0"/>
              <a:cs typeface="MS PGothic" charset="0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"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H" </a:t>
            </a:r>
            <a:r>
              <a:rPr lang="en-US" sz="2800" b="1" dirty="0">
                <a:latin typeface="Candara" charset="0"/>
                <a:cs typeface="MS PGothic" charset="0"/>
              </a:rPr>
              <a:t>is for her heart of purest gold</a:t>
            </a:r>
            <a:r>
              <a:rPr lang="en-US" sz="2800" b="1" dirty="0" smtClean="0">
                <a:latin typeface="Candara" charset="0"/>
                <a:cs typeface="MS PGothic" charset="0"/>
              </a:rPr>
              <a:t>;</a:t>
            </a:r>
            <a:endParaRPr lang="en-US" sz="1200" b="1" dirty="0">
              <a:latin typeface="Candara" charset="0"/>
              <a:cs typeface="MS PGothic" charset="0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"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E" </a:t>
            </a:r>
            <a:r>
              <a:rPr lang="en-US" sz="2800" b="1" dirty="0" smtClean="0">
                <a:latin typeface="Candara" charset="0"/>
                <a:cs typeface="MS PGothic" charset="0"/>
              </a:rPr>
              <a:t>is </a:t>
            </a:r>
            <a:r>
              <a:rPr lang="en-US" sz="2800" b="1" dirty="0">
                <a:latin typeface="Candara" charset="0"/>
                <a:cs typeface="MS PGothic" charset="0"/>
              </a:rPr>
              <a:t>for her eyes, with love-light shining</a:t>
            </a:r>
            <a:r>
              <a:rPr lang="en-US" sz="2800" b="1" dirty="0" smtClean="0">
                <a:latin typeface="Candara" charset="0"/>
                <a:cs typeface="MS PGothic" charset="0"/>
              </a:rPr>
              <a:t>,</a:t>
            </a:r>
            <a:endParaRPr lang="en-US" sz="1200" b="1" dirty="0">
              <a:latin typeface="Candara" charset="0"/>
              <a:cs typeface="MS PGothic" charset="0"/>
            </a:endParaRP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"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R" </a:t>
            </a:r>
            <a:r>
              <a:rPr lang="en-US" sz="2800" b="1" dirty="0">
                <a:latin typeface="Candara" charset="0"/>
                <a:cs typeface="MS PGothic" charset="0"/>
              </a:rPr>
              <a:t>means right, and right she'll always </a:t>
            </a:r>
            <a:r>
              <a:rPr lang="en-US" sz="2800" b="1" dirty="0" smtClean="0">
                <a:latin typeface="Candara" charset="0"/>
                <a:cs typeface="MS PGothic" charset="0"/>
              </a:rPr>
              <a:t>be,</a:t>
            </a:r>
          </a:p>
          <a:p>
            <a:pPr marL="0" indent="0" algn="ctr">
              <a:spcBef>
                <a:spcPts val="1000"/>
              </a:spcBef>
              <a:buNone/>
            </a:pPr>
            <a:endParaRPr lang="en-US" sz="800" b="1" dirty="0">
              <a:latin typeface="Candara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Put </a:t>
            </a:r>
            <a:r>
              <a:rPr lang="en-US" sz="2800" b="1" dirty="0">
                <a:latin typeface="Candara" charset="0"/>
                <a:cs typeface="MS PGothic" charset="0"/>
              </a:rPr>
              <a:t>them all together, they spell "MOTHER</a:t>
            </a:r>
            <a:r>
              <a:rPr lang="en-US" sz="2800" b="1" dirty="0" smtClean="0">
                <a:latin typeface="Candara" charset="0"/>
                <a:cs typeface="MS PGothic" charset="0"/>
              </a:rPr>
              <a:t>,”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A </a:t>
            </a:r>
            <a:r>
              <a:rPr lang="en-US" sz="2800" b="1" dirty="0">
                <a:latin typeface="Candara" charset="0"/>
                <a:cs typeface="MS PGothic" charset="0"/>
              </a:rPr>
              <a:t>word that means the world to me. </a:t>
            </a:r>
            <a:endParaRPr lang="en-US" sz="2800" b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latin typeface="Candara" charset="0"/>
                <a:cs typeface="MS PGothic" charset="0"/>
              </a:rPr>
              <a:t>Howard </a:t>
            </a:r>
            <a:r>
              <a:rPr lang="en-US" sz="2800" b="1" dirty="0">
                <a:latin typeface="Candara" charset="0"/>
                <a:cs typeface="MS PGothic" charset="0"/>
              </a:rPr>
              <a:t>Johnson </a:t>
            </a:r>
            <a:r>
              <a:rPr lang="en-US" sz="2800" b="1" dirty="0" smtClean="0">
                <a:latin typeface="Candara" charset="0"/>
                <a:cs typeface="MS PGothic" charset="0"/>
              </a:rPr>
              <a:t>[1915]</a:t>
            </a:r>
            <a:endParaRPr lang="en-US" sz="2800" b="1" dirty="0">
              <a:solidFill>
                <a:srgbClr val="FF0000"/>
              </a:solidFill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997" y="533400"/>
            <a:ext cx="11404003" cy="9906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TO WHOM DO THESE TWO </a:t>
            </a:r>
            <a:r>
              <a:rPr lang="en-US" sz="3200" b="1" dirty="0" smtClean="0">
                <a:latin typeface="Candara" charset="0"/>
                <a:cs typeface="MS PGothic" charset="0"/>
              </a:rPr>
              <a:t>COMMANDS</a:t>
            </a:r>
            <a:br>
              <a:rPr lang="en-US" sz="3200" b="1" dirty="0" smtClean="0">
                <a:latin typeface="Candara" charset="0"/>
                <a:cs typeface="MS PGothic" charset="0"/>
              </a:rPr>
            </a:br>
            <a:r>
              <a:rPr lang="en-US" sz="3200" b="1" dirty="0" smtClean="0">
                <a:latin typeface="Candara" charset="0"/>
                <a:cs typeface="MS PGothic" charset="0"/>
              </a:rPr>
              <a:t>—“</a:t>
            </a:r>
            <a:r>
              <a:rPr lang="en-US" sz="3200" b="1" dirty="0">
                <a:latin typeface="Candara" charset="0"/>
                <a:cs typeface="MS PGothic" charset="0"/>
              </a:rPr>
              <a:t>OBEY” </a:t>
            </a:r>
            <a:r>
              <a:rPr lang="en-US" sz="3200" b="1" dirty="0" smtClean="0">
                <a:latin typeface="Candara" charset="0"/>
                <a:cs typeface="MS PGothic" charset="0"/>
              </a:rPr>
              <a:t>AND </a:t>
            </a:r>
            <a:r>
              <a:rPr lang="en-US" sz="3200" b="1" dirty="0">
                <a:latin typeface="Candara" charset="0"/>
                <a:cs typeface="MS PGothic" charset="0"/>
              </a:rPr>
              <a:t>“HONOR”—APPLY?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744" y="1676400"/>
            <a:ext cx="11573656" cy="51816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en-US" sz="1200" b="1" i="1" kern="1200" spc="-10" baseline="30000" dirty="0" smtClean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b="1" i="1" kern="1200" spc="-10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1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Children, 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/>
            </a:r>
            <a:b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obey 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your 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parents</a:t>
            </a:r>
            <a:b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in the Lord, 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for 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this is right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.</a:t>
            </a:r>
            <a:b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2800" b="1" i="1" kern="1200" spc="-10" baseline="30000" dirty="0">
                <a:solidFill>
                  <a:srgbClr val="000000"/>
                </a:solidFill>
                <a:latin typeface="Candara" charset="0"/>
                <a:cs typeface="MS PGothic" charset="0"/>
              </a:rPr>
              <a:t>2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 “Honor 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your father 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and mother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” </a:t>
            </a:r>
            <a:b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(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this is the first 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commandment 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with a promise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),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 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/>
            </a:r>
            <a:b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800" b="1" i="1" kern="1200" spc="-10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3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 “that it may 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go 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well 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with 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you and that 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/>
            </a:r>
            <a:b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you </a:t>
            </a:r>
            <a:r>
              <a:rPr lang="en-US" sz="2800" b="1" i="1" kern="1200" spc="-10" dirty="0">
                <a:solidFill>
                  <a:srgbClr val="000000"/>
                </a:solidFill>
                <a:latin typeface="Candara" charset="0"/>
                <a:cs typeface="MS PGothic" charset="0"/>
              </a:rPr>
              <a:t>may live long in the land.” </a:t>
            </a: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/>
            </a:r>
            <a:b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</a:br>
            <a:r>
              <a:rPr lang="en-US" sz="2800" b="1" i="1" kern="1200" spc="-1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Ephesians 6:1-3</a:t>
            </a:r>
            <a:endParaRPr lang="en-US" sz="2800" b="1" i="1" kern="1200" spc="-10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>
              <a:spcBef>
                <a:spcPct val="0"/>
              </a:spcBef>
            </a:pPr>
            <a:endParaRPr lang="en-US" sz="800" b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6997" y="533400"/>
            <a:ext cx="11404003" cy="9906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TO WHOM DO THESE TWO </a:t>
            </a:r>
            <a:r>
              <a:rPr lang="en-US" sz="3200" b="1" dirty="0" smtClean="0">
                <a:latin typeface="Candara" charset="0"/>
                <a:cs typeface="MS PGothic" charset="0"/>
              </a:rPr>
              <a:t>COMMANDS</a:t>
            </a:r>
            <a:br>
              <a:rPr lang="en-US" sz="3200" b="1" dirty="0" smtClean="0">
                <a:latin typeface="Candara" charset="0"/>
                <a:cs typeface="MS PGothic" charset="0"/>
              </a:rPr>
            </a:br>
            <a:r>
              <a:rPr lang="en-US" sz="3200" b="1" dirty="0" smtClean="0">
                <a:latin typeface="Candara" charset="0"/>
                <a:cs typeface="MS PGothic" charset="0"/>
              </a:rPr>
              <a:t>—“</a:t>
            </a:r>
            <a:r>
              <a:rPr lang="en-US" sz="3200" b="1" dirty="0">
                <a:latin typeface="Candara" charset="0"/>
                <a:cs typeface="MS PGothic" charset="0"/>
              </a:rPr>
              <a:t>OBEY” </a:t>
            </a:r>
            <a:r>
              <a:rPr lang="en-US" sz="3200" b="1" dirty="0" smtClean="0">
                <a:latin typeface="Candara" charset="0"/>
                <a:cs typeface="MS PGothic" charset="0"/>
              </a:rPr>
              <a:t>AND </a:t>
            </a:r>
            <a:r>
              <a:rPr lang="en-US" sz="3200" b="1" dirty="0">
                <a:latin typeface="Candara" charset="0"/>
                <a:cs typeface="MS PGothic" charset="0"/>
              </a:rPr>
              <a:t>“HONOR”—APPLY?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744" y="1676400"/>
            <a:ext cx="11573656" cy="5121279"/>
          </a:xfrm>
        </p:spPr>
        <p:txBody>
          <a:bodyPr/>
          <a:lstStyle/>
          <a:p>
            <a:pPr marL="515938" indent="-515938">
              <a:spcBef>
                <a:spcPct val="0"/>
              </a:spcBef>
            </a:pP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OBEY: </a:t>
            </a:r>
            <a:r>
              <a:rPr lang="en-US" sz="2800" b="1" dirty="0">
                <a:latin typeface="Candara" charset="0"/>
                <a:cs typeface="MS PGothic" charset="0"/>
              </a:rPr>
              <a:t>this command is for all minor children who are still under their parents’ authority.</a:t>
            </a:r>
          </a:p>
          <a:p>
            <a:pPr marL="515938" indent="-515938">
              <a:spcBef>
                <a:spcPct val="0"/>
              </a:spcBef>
            </a:pPr>
            <a:endParaRPr lang="en-US" sz="1800" b="1" dirty="0">
              <a:latin typeface="Candara" charset="0"/>
              <a:cs typeface="MS PGothic" charset="0"/>
            </a:endParaRPr>
          </a:p>
          <a:p>
            <a:pPr marL="515938" indent="-515938">
              <a:spcBef>
                <a:spcPct val="0"/>
              </a:spcBef>
            </a:pP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HONOR: </a:t>
            </a:r>
            <a:r>
              <a:rPr lang="en-US" sz="2800" b="1" dirty="0">
                <a:latin typeface="Candara" charset="0"/>
                <a:cs typeface="MS PGothic" charset="0"/>
              </a:rPr>
              <a:t>this command is for ALL CHILDREN—minor and </a:t>
            </a:r>
            <a:r>
              <a:rPr lang="en-US" sz="2800" b="1" dirty="0" smtClean="0">
                <a:latin typeface="Candara" charset="0"/>
                <a:cs typeface="MS PGothic" charset="0"/>
              </a:rPr>
              <a:t>adult children who </a:t>
            </a:r>
            <a:r>
              <a:rPr lang="en-US" sz="2800" b="1" dirty="0">
                <a:latin typeface="Candara" charset="0"/>
                <a:cs typeface="MS PGothic" charset="0"/>
              </a:rPr>
              <a:t>have mothers and fathers.</a:t>
            </a:r>
          </a:p>
          <a:p>
            <a:pPr marL="515938" indent="-515938">
              <a:spcBef>
                <a:spcPct val="0"/>
              </a:spcBef>
            </a:pPr>
            <a:endParaRPr lang="en-US" sz="1800" b="1" dirty="0">
              <a:latin typeface="Candara" charset="0"/>
              <a:cs typeface="MS PGothic" charset="0"/>
            </a:endParaRPr>
          </a:p>
          <a:p>
            <a:pPr marL="515938" indent="-515938">
              <a:spcBef>
                <a:spcPct val="0"/>
              </a:spcBef>
            </a:pP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REASONS </a:t>
            </a:r>
            <a:r>
              <a:rPr lang="en-US" sz="2800" b="1" dirty="0" smtClean="0">
                <a:latin typeface="Candara" charset="0"/>
                <a:cs typeface="MS PGothic" charset="0"/>
              </a:rPr>
              <a:t>for honoring your mother: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RIGHT in God’s eyes (v. 1).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PLEASES the Lord (Col. 3:20; 1 Tim. 5:4).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the first commandment with A PROMISE OF BLESSING (</a:t>
            </a:r>
            <a:r>
              <a:rPr lang="en-US" sz="2600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v. 2) </a:t>
            </a:r>
            <a:endParaRPr lang="en-US" sz="2600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AN EVIDENCE/FRUIT of living under God’s grace and blessings (</a:t>
            </a:r>
            <a:r>
              <a:rPr lang="en-US" sz="2600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v. 3</a:t>
            </a:r>
            <a:r>
              <a:rPr lang="en-US" sz="26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).</a:t>
            </a:r>
          </a:p>
          <a:p>
            <a:pPr>
              <a:spcBef>
                <a:spcPct val="0"/>
              </a:spcBef>
            </a:pPr>
            <a:endParaRPr lang="en-US" sz="800" b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DOES IT MEAN TO HONOR YOUR MOTHER?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3071" y="1295400"/>
            <a:ext cx="11654930" cy="54995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means to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SHOW HER YOUR RESPECT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regardless of merited </a:t>
            </a: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reasons—rather, primarily because of your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respect for God and His authority.</a:t>
            </a:r>
          </a:p>
          <a:p>
            <a:pPr marL="458788" indent="-458788">
              <a:spcBef>
                <a:spcPct val="0"/>
              </a:spcBef>
            </a:pPr>
            <a:endParaRPr lang="en-US" sz="1400" b="1" i="0" spc="-1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16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“‘Honor your father and your mother,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as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LORD your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God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commanded you,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that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your days may be long, and that it may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go </a:t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well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with you in the land that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LORD</a:t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your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God is giving you.”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Deuteronomy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5:16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This respect is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not earned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respect only but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also respect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for God’s placement of her as an extension of His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authority and care. 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Nevertheless, we are to willingly respect our moms’ respectable qualities and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heritage as well.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DOES IT MEAN TO HONOR YOUR MOTHER?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3071" y="1295400"/>
            <a:ext cx="11654930" cy="54995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lvl="0" indent="-458788">
              <a:spcBef>
                <a:spcPct val="0"/>
              </a:spcBef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means to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MAKE HER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GLAD </a:t>
            </a: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by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being a good </a:t>
            </a: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son/daughter to your mother.</a:t>
            </a:r>
            <a:endParaRPr lang="en-US" sz="2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800" b="1" i="0" spc="-1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The father of the righteous will greatly rejoice;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he who fathers a wise son will be glad in him.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25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Let your father and mother be glad;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  let her who bore you rejoice.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Proverbs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22:24-25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 wise son makes a glad father,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   but a foolish son is a sorrow to his mother.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Proverbs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10:1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Note that our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BEING a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wise son/daughter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is fundamental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honoring her.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Making her glad ought to be without any strings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attached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[true honoring]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DOES IT MEAN TO HONOR YOUR MOTHER?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3071" y="1295400"/>
            <a:ext cx="11654930" cy="54995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means to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ESTEEM HER FOR WHO SHE IS IN </a:t>
            </a:r>
            <a:r>
              <a:rPr lang="en-US" sz="2800" b="1" i="0" spc="-1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YOUR LIFE</a:t>
            </a: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—rather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than despising or neglecting </a:t>
            </a: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her.</a:t>
            </a:r>
            <a:endParaRPr lang="en-US" sz="2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1400" b="1" i="0" spc="-1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22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Listen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to your father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who </a:t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gave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you life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,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 do not despise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/>
            </a:r>
            <a:b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your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mother when she is old.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Proverbs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22:22</a:t>
            </a: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spc="-1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Valuing our moms regardless of their external and internal benefits for us is to genuinely honor our moms.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This means that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way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we treat our moms in all circumstances shows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whether or not we truly honor </a:t>
            </a: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her according to God’s command.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457200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DOES IT MEAN TO HONOR YOUR MOTHER?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3071" y="1295400"/>
            <a:ext cx="11654930" cy="54995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8788" indent="-458788">
              <a:spcBef>
                <a:spcPct val="0"/>
              </a:spcBef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It means to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TAKE CARE OF YOUR MOTHER </a:t>
            </a:r>
            <a:r>
              <a:rPr lang="en-US" sz="2800" b="1" i="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in her old age (or in serious sickness).</a:t>
            </a:r>
            <a:endParaRPr lang="en-US" sz="2800" b="1" i="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458788" indent="-458788">
              <a:spcBef>
                <a:spcPct val="0"/>
              </a:spcBef>
            </a:pPr>
            <a:endParaRPr lang="en-US" sz="1400" b="1" i="0" spc="-1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spc="-1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But if a widow has children or grandchildren, let them first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learn to show godliness to their own household and to make some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return to their parents, for this is pleasing in the sight of God . . .  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8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But if anyone does not provide for his relatives, and especially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for members of his household, he has denied the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faith and is worse than an unbeliever.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 Timothy 5:4, </a:t>
            </a:r>
            <a:r>
              <a:rPr lang="en-US" sz="2600" spc="-1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8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Cultural differences are inevitable in applying this; nevertheless, the attitude and intentions for honoring moms are an universal principle.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How we treat our aging moms will be “caught” by our children as well.</a:t>
            </a:r>
            <a:endParaRPr lang="en-US" sz="2600" b="1" i="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600" spc="-10" dirty="0">
              <a:solidFill>
                <a:srgbClr val="000000"/>
              </a:solidFill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54261</TotalTime>
  <Words>504</Words>
  <Application>Microsoft Macintosh PowerPoint</Application>
  <PresentationFormat>Widescreen</PresentationFormat>
  <Paragraphs>76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12</vt:i4>
      </vt:variant>
    </vt:vector>
  </HeadingPairs>
  <TitlesOfParts>
    <vt:vector size="43" baseType="lpstr">
      <vt:lpstr>Calibri</vt:lpstr>
      <vt:lpstr>Calibri Light</vt:lpstr>
      <vt:lpstr>Candara</vt:lpstr>
      <vt:lpstr>Eras Bold ITC</vt:lpstr>
      <vt:lpstr>Eras Medium ITC</vt:lpstr>
      <vt:lpstr>MS PGothic</vt:lpstr>
      <vt:lpstr>ＭＳ Ｐゴシック</vt:lpstr>
      <vt:lpstr>Wingdings</vt:lpstr>
      <vt:lpstr>Arial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2_Normal</vt:lpstr>
      <vt:lpstr>PowerPoint Presentation</vt:lpstr>
      <vt:lpstr>Honoring Your Mother</vt:lpstr>
      <vt:lpstr>WHAT DOES THE WORD “MOTHER” MEAN TO YOU?</vt:lpstr>
      <vt:lpstr>TO WHOM DO THESE TWO COMMANDS —“OBEY” AND “HONOR”—APPLY?</vt:lpstr>
      <vt:lpstr>TO WHOM DO THESE TWO COMMANDS —“OBEY” AND “HONOR”—APPLY?</vt:lpstr>
      <vt:lpstr>WHAT DOES IT MEAN TO HONOR YOUR MOTHER?</vt:lpstr>
      <vt:lpstr>WHAT DOES IT MEAN TO HONOR YOUR MOTHER?</vt:lpstr>
      <vt:lpstr>WHAT DOES IT MEAN TO HONOR YOUR MOTHER?</vt:lpstr>
      <vt:lpstr>WHAT DOES IT MEAN TO HONOR YOUR MOTHER?</vt:lpstr>
      <vt:lpstr>FIVE PRACTICAL WAYS TO HONOR YOUR MOTHER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3392</cp:revision>
  <cp:lastPrinted>2017-05-07T16:05:29Z</cp:lastPrinted>
  <dcterms:created xsi:type="dcterms:W3CDTF">2007-10-20T20:09:35Z</dcterms:created>
  <dcterms:modified xsi:type="dcterms:W3CDTF">2017-05-14T21:03:21Z</dcterms:modified>
  <cp:category/>
</cp:coreProperties>
</file>