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4111" r:id="rId8"/>
    <p:sldMasterId id="2147484123" r:id="rId9"/>
    <p:sldMasterId id="2147484135" r:id="rId10"/>
    <p:sldMasterId id="2147484159" r:id="rId11"/>
    <p:sldMasterId id="2147484171" r:id="rId12"/>
    <p:sldMasterId id="2147484195" r:id="rId13"/>
    <p:sldMasterId id="2147484207" r:id="rId14"/>
    <p:sldMasterId id="2147484231" r:id="rId15"/>
    <p:sldMasterId id="2147484267" r:id="rId16"/>
    <p:sldMasterId id="2147484327" r:id="rId17"/>
    <p:sldMasterId id="2147484339" r:id="rId18"/>
    <p:sldMasterId id="2147484351" r:id="rId19"/>
    <p:sldMasterId id="2147484363" r:id="rId20"/>
    <p:sldMasterId id="2147484399" r:id="rId21"/>
    <p:sldMasterId id="2147484411" r:id="rId22"/>
    <p:sldMasterId id="2147484423" r:id="rId23"/>
  </p:sldMasterIdLst>
  <p:notesMasterIdLst>
    <p:notesMasterId r:id="rId40"/>
  </p:notesMasterIdLst>
  <p:handoutMasterIdLst>
    <p:handoutMasterId r:id="rId41"/>
  </p:handoutMasterIdLst>
  <p:sldIdLst>
    <p:sldId id="281" r:id="rId24"/>
    <p:sldId id="930" r:id="rId25"/>
    <p:sldId id="932" r:id="rId26"/>
    <p:sldId id="931" r:id="rId27"/>
    <p:sldId id="964" r:id="rId28"/>
    <p:sldId id="958" r:id="rId29"/>
    <p:sldId id="960" r:id="rId30"/>
    <p:sldId id="961" r:id="rId31"/>
    <p:sldId id="962" r:id="rId32"/>
    <p:sldId id="963" r:id="rId33"/>
    <p:sldId id="940" r:id="rId34"/>
    <p:sldId id="941" r:id="rId35"/>
    <p:sldId id="942" r:id="rId36"/>
    <p:sldId id="943" r:id="rId37"/>
    <p:sldId id="944" r:id="rId38"/>
    <p:sldId id="945" r:id="rId39"/>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6600"/>
    <a:srgbClr val="FFFF00"/>
    <a:srgbClr val="CC3300"/>
    <a:srgbClr val="800000"/>
    <a:srgbClr val="CC99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06" autoAdjust="0"/>
    <p:restoredTop sz="93094"/>
  </p:normalViewPr>
  <p:slideViewPr>
    <p:cSldViewPr>
      <p:cViewPr>
        <p:scale>
          <a:sx n="82" d="100"/>
          <a:sy n="82" d="100"/>
        </p:scale>
        <p:origin x="1296" y="832"/>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 Target="slides/slide1.xml"/><Relationship Id="rId25" Type="http://schemas.openxmlformats.org/officeDocument/2006/relationships/slide" Target="slides/slide2.xml"/><Relationship Id="rId26" Type="http://schemas.openxmlformats.org/officeDocument/2006/relationships/slide" Target="slides/slide3.xml"/><Relationship Id="rId27" Type="http://schemas.openxmlformats.org/officeDocument/2006/relationships/slide" Target="slides/slide4.xml"/><Relationship Id="rId28" Type="http://schemas.openxmlformats.org/officeDocument/2006/relationships/slide" Target="slides/slide5.xml"/><Relationship Id="rId29" Type="http://schemas.openxmlformats.org/officeDocument/2006/relationships/slide" Target="slides/slide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7.xml"/><Relationship Id="rId31" Type="http://schemas.openxmlformats.org/officeDocument/2006/relationships/slide" Target="slides/slide8.xml"/><Relationship Id="rId32" Type="http://schemas.openxmlformats.org/officeDocument/2006/relationships/slide" Target="slides/slide9.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0.xml"/><Relationship Id="rId34" Type="http://schemas.openxmlformats.org/officeDocument/2006/relationships/slide" Target="slides/slide11.xml"/><Relationship Id="rId35" Type="http://schemas.openxmlformats.org/officeDocument/2006/relationships/slide" Target="slides/slide12.xml"/><Relationship Id="rId36" Type="http://schemas.openxmlformats.org/officeDocument/2006/relationships/slide" Target="slides/slide13.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7" Type="http://schemas.openxmlformats.org/officeDocument/2006/relationships/slide" Target="slides/slide14.xml"/><Relationship Id="rId38" Type="http://schemas.openxmlformats.org/officeDocument/2006/relationships/slide" Target="slides/slide15.xml"/><Relationship Id="rId39" Type="http://schemas.openxmlformats.org/officeDocument/2006/relationships/slide" Target="slides/slide16.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8/8/17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8/8/17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3538"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extLst>
      <p:ext uri="{BB962C8B-B14F-4D97-AF65-F5344CB8AC3E}">
        <p14:creationId xmlns:p14="http://schemas.microsoft.com/office/powerpoint/2010/main" val="1150287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632433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027299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930228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804067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742404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535875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800074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472704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183620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559809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944369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790133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819931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9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5256612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3619830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6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292347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14369569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4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4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5477468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40976802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596020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1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5754312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41943422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92831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6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6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40772800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6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57076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91804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4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73314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730896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6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6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092957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864239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192051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9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9562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05877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82021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24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24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667818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540584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67689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95431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244748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622388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62334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304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980939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367821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072386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434746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18985262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67698791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0464276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55904277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00273854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878950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1411922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1255413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0026958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4834740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3724269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04610443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36231079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2850965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450656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1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051680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98378000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03891966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16081032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18285407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96837539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33303453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450958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085049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371793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658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881095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494165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179936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73199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336945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721163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955201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0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6947529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067831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8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3952701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61517316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2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2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84071844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7499302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83556454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3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02700215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82654055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61798451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8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8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33137518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1757306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3144485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154590700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87327600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98663425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38980452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92168428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8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06876792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6217837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3592520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3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3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91572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143217530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38292708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10121936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19778051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50675518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57440703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65866994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88737556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23508398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743204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7410737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504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8/8/17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8/8/17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8/8/17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8/8/17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8/8/17</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8/8/17</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8/8/17</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8/8/17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8/8/17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8/8/17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8/8/17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8/8/17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8/8/17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8/8/17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8/8/17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8/8/17</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8/8/17</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8/8/17</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8/8/17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8/8/17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8/8/17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8/8/17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1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059747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849534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8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3658414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2679856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6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6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4075729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2368048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1778289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3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6566484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3220935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2353870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8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8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6177043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3.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1.jpe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3.jpe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3.jpe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1.jpe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3.jpe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3" Type="http://schemas.openxmlformats.org/officeDocument/2006/relationships/image" Target="../media/image3.jpeg"/><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3" Type="http://schemas.openxmlformats.org/officeDocument/2006/relationships/image" Target="../media/image3.jpeg"/><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3" Type="http://schemas.openxmlformats.org/officeDocument/2006/relationships/image" Target="../media/image3.jpeg"/><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1.xml"/><Relationship Id="rId12" Type="http://schemas.openxmlformats.org/officeDocument/2006/relationships/theme" Target="../theme/theme21.xml"/><Relationship Id="rId13" Type="http://schemas.openxmlformats.org/officeDocument/2006/relationships/image" Target="../media/image3.jpeg"/><Relationship Id="rId1" Type="http://schemas.openxmlformats.org/officeDocument/2006/relationships/slideLayout" Target="../slideLayouts/slideLayout221.xml"/><Relationship Id="rId2" Type="http://schemas.openxmlformats.org/officeDocument/2006/relationships/slideLayout" Target="../slideLayouts/slideLayout222.xml"/><Relationship Id="rId3" Type="http://schemas.openxmlformats.org/officeDocument/2006/relationships/slideLayout" Target="../slideLayouts/slideLayout223.xml"/><Relationship Id="rId4" Type="http://schemas.openxmlformats.org/officeDocument/2006/relationships/slideLayout" Target="../slideLayouts/slideLayout224.xml"/><Relationship Id="rId5" Type="http://schemas.openxmlformats.org/officeDocument/2006/relationships/slideLayout" Target="../slideLayouts/slideLayout225.xml"/><Relationship Id="rId6" Type="http://schemas.openxmlformats.org/officeDocument/2006/relationships/slideLayout" Target="../slideLayouts/slideLayout226.xml"/><Relationship Id="rId7" Type="http://schemas.openxmlformats.org/officeDocument/2006/relationships/slideLayout" Target="../slideLayouts/slideLayout227.xml"/><Relationship Id="rId8" Type="http://schemas.openxmlformats.org/officeDocument/2006/relationships/slideLayout" Target="../slideLayouts/slideLayout228.xml"/><Relationship Id="rId9" Type="http://schemas.openxmlformats.org/officeDocument/2006/relationships/slideLayout" Target="../slideLayouts/slideLayout229.xml"/><Relationship Id="rId10"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2.xml"/><Relationship Id="rId12" Type="http://schemas.openxmlformats.org/officeDocument/2006/relationships/theme" Target="../theme/theme22.xml"/><Relationship Id="rId13" Type="http://schemas.openxmlformats.org/officeDocument/2006/relationships/image" Target="../media/image4.jpeg"/><Relationship Id="rId1" Type="http://schemas.openxmlformats.org/officeDocument/2006/relationships/slideLayout" Target="../slideLayouts/slideLayout232.xml"/><Relationship Id="rId2" Type="http://schemas.openxmlformats.org/officeDocument/2006/relationships/slideLayout" Target="../slideLayouts/slideLayout233.xml"/><Relationship Id="rId3" Type="http://schemas.openxmlformats.org/officeDocument/2006/relationships/slideLayout" Target="../slideLayouts/slideLayout234.xml"/><Relationship Id="rId4" Type="http://schemas.openxmlformats.org/officeDocument/2006/relationships/slideLayout" Target="../slideLayouts/slideLayout235.xml"/><Relationship Id="rId5" Type="http://schemas.openxmlformats.org/officeDocument/2006/relationships/slideLayout" Target="../slideLayouts/slideLayout236.xml"/><Relationship Id="rId6" Type="http://schemas.openxmlformats.org/officeDocument/2006/relationships/slideLayout" Target="../slideLayouts/slideLayout237.xml"/><Relationship Id="rId7" Type="http://schemas.openxmlformats.org/officeDocument/2006/relationships/slideLayout" Target="../slideLayouts/slideLayout238.xml"/><Relationship Id="rId8" Type="http://schemas.openxmlformats.org/officeDocument/2006/relationships/slideLayout" Target="../slideLayouts/slideLayout239.xml"/><Relationship Id="rId9" Type="http://schemas.openxmlformats.org/officeDocument/2006/relationships/slideLayout" Target="../slideLayouts/slideLayout240.xml"/><Relationship Id="rId10" Type="http://schemas.openxmlformats.org/officeDocument/2006/relationships/slideLayout" Target="../slideLayouts/slideLayout241.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3.xml"/><Relationship Id="rId12" Type="http://schemas.openxmlformats.org/officeDocument/2006/relationships/theme" Target="../theme/theme23.xml"/><Relationship Id="rId1" Type="http://schemas.openxmlformats.org/officeDocument/2006/relationships/slideLayout" Target="../slideLayouts/slideLayout243.xml"/><Relationship Id="rId2" Type="http://schemas.openxmlformats.org/officeDocument/2006/relationships/slideLayout" Target="../slideLayouts/slideLayout244.xml"/><Relationship Id="rId3" Type="http://schemas.openxmlformats.org/officeDocument/2006/relationships/slideLayout" Target="../slideLayouts/slideLayout245.xml"/><Relationship Id="rId4" Type="http://schemas.openxmlformats.org/officeDocument/2006/relationships/slideLayout" Target="../slideLayouts/slideLayout246.xml"/><Relationship Id="rId5" Type="http://schemas.openxmlformats.org/officeDocument/2006/relationships/slideLayout" Target="../slideLayouts/slideLayout247.xml"/><Relationship Id="rId6" Type="http://schemas.openxmlformats.org/officeDocument/2006/relationships/slideLayout" Target="../slideLayouts/slideLayout248.xml"/><Relationship Id="rId7" Type="http://schemas.openxmlformats.org/officeDocument/2006/relationships/slideLayout" Target="../slideLayouts/slideLayout249.xml"/><Relationship Id="rId8" Type="http://schemas.openxmlformats.org/officeDocument/2006/relationships/slideLayout" Target="../slideLayouts/slideLayout250.xml"/><Relationship Id="rId9" Type="http://schemas.openxmlformats.org/officeDocument/2006/relationships/slideLayout" Target="../slideLayouts/slideLayout251.xml"/><Relationship Id="rId10" Type="http://schemas.openxmlformats.org/officeDocument/2006/relationships/slideLayout" Target="../slideLayouts/slideLayout25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3.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3.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3.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404759969"/>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2174240"/>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8758294"/>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46708073"/>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046256294"/>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2744327"/>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smtClean="0">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smtClean="0">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smtClean="0">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044573662"/>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07742732"/>
      </p:ext>
    </p:extLst>
  </p:cSld>
  <p:clrMap bg1="lt1" tx1="dk1" bg2="lt2" tx2="dk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3"/>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4198474501"/>
      </p:ext>
    </p:extLst>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112602483"/>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645347976"/>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8/8/17</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extLst>
      <p:ext uri="{BB962C8B-B14F-4D97-AF65-F5344CB8AC3E}">
        <p14:creationId xmlns:p14="http://schemas.microsoft.com/office/powerpoint/2010/main" val="715955093"/>
      </p:ext>
    </p:extLst>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8/8/17</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59365354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3.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3.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381000"/>
            <a:ext cx="12192000" cy="457200"/>
          </a:xfrm>
        </p:spPr>
        <p:txBody>
          <a:bodyPr/>
          <a:lstStyle/>
          <a:p>
            <a:r>
              <a:rPr lang="en-US" sz="3200" b="1" spc="-60" dirty="0">
                <a:latin typeface="Candara" charset="0"/>
                <a:ea typeface="MS PGothic" charset="0"/>
                <a:cs typeface="Arial" charset="0"/>
              </a:rPr>
              <a:t>THREE STORIES OF DAVID’S LEADERSHIP </a:t>
            </a:r>
            <a:r>
              <a:rPr lang="en-US" sz="3200" b="1" spc="-60" dirty="0" smtClean="0">
                <a:latin typeface="Candara" charset="0"/>
                <a:ea typeface="MS PGothic" charset="0"/>
                <a:cs typeface="Arial" charset="0"/>
              </a:rPr>
              <a:t>AS GOD’S SERVANT-KING</a:t>
            </a:r>
            <a:endParaRPr lang="en-US" sz="3200" b="1" spc="-60" dirty="0">
              <a:latin typeface="Candara" charset="0"/>
              <a:ea typeface="MS PGothic" charset="0"/>
              <a:cs typeface="Arial" charset="0"/>
            </a:endParaRPr>
          </a:p>
        </p:txBody>
      </p:sp>
      <p:sp>
        <p:nvSpPr>
          <p:cNvPr id="5" name="Rectangle 3"/>
          <p:cNvSpPr txBox="1">
            <a:spLocks noChangeArrowheads="1"/>
          </p:cNvSpPr>
          <p:nvPr/>
        </p:nvSpPr>
        <p:spPr bwMode="auto">
          <a:xfrm>
            <a:off x="283071" y="945396"/>
            <a:ext cx="11743614" cy="591260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spc="-10" dirty="0">
                <a:solidFill>
                  <a:srgbClr val="FF0000"/>
                </a:solidFill>
                <a:latin typeface="Candara" charset="0"/>
                <a:ea typeface="ＭＳ Ｐゴシック" charset="0"/>
                <a:cs typeface="MS PGothic" charset="0"/>
              </a:rPr>
              <a:t>Defeating the Philistines: </a:t>
            </a:r>
            <a:r>
              <a:rPr lang="en-US" sz="2800" b="1" i="0" spc="-10" dirty="0">
                <a:solidFill>
                  <a:srgbClr val="000000"/>
                </a:solidFill>
                <a:latin typeface="Candara" charset="0"/>
                <a:ea typeface="ＭＳ Ｐゴシック" charset="0"/>
                <a:cs typeface="MS PGothic" charset="0"/>
              </a:rPr>
              <a:t>Turning the tide with them (5:17-25)</a:t>
            </a:r>
          </a:p>
          <a:p>
            <a:pPr marL="0" indent="0">
              <a:spcBef>
                <a:spcPct val="0"/>
              </a:spcBef>
              <a:buNone/>
            </a:pPr>
            <a:endParaRPr lang="en-US" sz="800" b="1" i="0" spc="-10" dirty="0">
              <a:solidFill>
                <a:srgbClr val="000000"/>
              </a:solidFill>
              <a:latin typeface="Candara" charset="0"/>
              <a:ea typeface="ＭＳ Ｐゴシック" charset="0"/>
              <a:cs typeface="MS PGothic" charset="0"/>
            </a:endParaRPr>
          </a:p>
          <a:p>
            <a:pPr marL="0" indent="0" algn="ctr">
              <a:spcBef>
                <a:spcPts val="0"/>
              </a:spcBef>
              <a:buFontTx/>
              <a:buNone/>
            </a:pPr>
            <a:r>
              <a:rPr lang="en-US" sz="2500" spc="-10" baseline="30000" dirty="0" smtClean="0">
                <a:solidFill>
                  <a:srgbClr val="000000"/>
                </a:solidFill>
                <a:latin typeface="Candara" charset="0"/>
                <a:ea typeface="ＭＳ Ｐゴシック" charset="0"/>
                <a:cs typeface="MS PGothic" charset="0"/>
              </a:rPr>
              <a:t>22</a:t>
            </a:r>
            <a:r>
              <a:rPr lang="en-US" sz="2500" spc="-10" dirty="0">
                <a:solidFill>
                  <a:srgbClr val="000000"/>
                </a:solidFill>
                <a:latin typeface="Candara" charset="0"/>
                <a:ea typeface="ＭＳ Ｐゴシック" charset="0"/>
                <a:cs typeface="MS PGothic" charset="0"/>
              </a:rPr>
              <a:t> And the Philistines came up yet again and spread out </a:t>
            </a:r>
            <a:br>
              <a:rPr lang="en-US" sz="2500" spc="-10" dirty="0">
                <a:solidFill>
                  <a:srgbClr val="000000"/>
                </a:solidFill>
                <a:latin typeface="Candara" charset="0"/>
                <a:ea typeface="ＭＳ Ｐゴシック" charset="0"/>
                <a:cs typeface="MS PGothic" charset="0"/>
              </a:rPr>
            </a:br>
            <a:r>
              <a:rPr lang="en-US" sz="2500" spc="-10" dirty="0">
                <a:solidFill>
                  <a:srgbClr val="000000"/>
                </a:solidFill>
                <a:latin typeface="Candara" charset="0"/>
                <a:ea typeface="ＭＳ Ｐゴシック" charset="0"/>
                <a:cs typeface="MS PGothic" charset="0"/>
              </a:rPr>
              <a:t>in the Valley of </a:t>
            </a:r>
            <a:r>
              <a:rPr lang="en-US" sz="2500" spc="-10" dirty="0" err="1">
                <a:solidFill>
                  <a:srgbClr val="000000"/>
                </a:solidFill>
                <a:latin typeface="Candara" charset="0"/>
                <a:ea typeface="ＭＳ Ｐゴシック" charset="0"/>
                <a:cs typeface="MS PGothic" charset="0"/>
              </a:rPr>
              <a:t>Rephaim</a:t>
            </a:r>
            <a:r>
              <a:rPr lang="en-US" sz="2500" spc="-10" dirty="0" smtClean="0">
                <a:solidFill>
                  <a:srgbClr val="000000"/>
                </a:solidFill>
                <a:latin typeface="Candara" charset="0"/>
                <a:ea typeface="ＭＳ Ｐゴシック" charset="0"/>
                <a:cs typeface="MS PGothic" charset="0"/>
              </a:rPr>
              <a:t>. </a:t>
            </a:r>
            <a:r>
              <a:rPr lang="en-US" sz="2500" spc="-10" baseline="30000" dirty="0" smtClean="0">
                <a:solidFill>
                  <a:srgbClr val="000000"/>
                </a:solidFill>
                <a:latin typeface="Candara" charset="0"/>
                <a:ea typeface="ＭＳ Ｐゴシック" charset="0"/>
                <a:cs typeface="MS PGothic" charset="0"/>
              </a:rPr>
              <a:t>23</a:t>
            </a:r>
            <a:r>
              <a:rPr lang="en-US" sz="2500" spc="-10" dirty="0">
                <a:solidFill>
                  <a:srgbClr val="000000"/>
                </a:solidFill>
                <a:latin typeface="Candara" charset="0"/>
                <a:ea typeface="ＭＳ Ｐゴシック" charset="0"/>
                <a:cs typeface="MS PGothic" charset="0"/>
              </a:rPr>
              <a:t> And when David inquired of the LORD,</a:t>
            </a:r>
            <a:br>
              <a:rPr lang="en-US" sz="2500" spc="-10" dirty="0">
                <a:solidFill>
                  <a:srgbClr val="000000"/>
                </a:solidFill>
                <a:latin typeface="Candara" charset="0"/>
                <a:ea typeface="ＭＳ Ｐゴシック" charset="0"/>
                <a:cs typeface="MS PGothic" charset="0"/>
              </a:rPr>
            </a:br>
            <a:r>
              <a:rPr lang="en-US" sz="2500" spc="-10" dirty="0">
                <a:solidFill>
                  <a:srgbClr val="000000"/>
                </a:solidFill>
                <a:latin typeface="Candara" charset="0"/>
                <a:ea typeface="ＭＳ Ｐゴシック" charset="0"/>
                <a:cs typeface="MS PGothic" charset="0"/>
              </a:rPr>
              <a:t> he said, “You shall not go up; go around to their rear, and come against</a:t>
            </a:r>
            <a:br>
              <a:rPr lang="en-US" sz="2500" spc="-10" dirty="0">
                <a:solidFill>
                  <a:srgbClr val="000000"/>
                </a:solidFill>
                <a:latin typeface="Candara" charset="0"/>
                <a:ea typeface="ＭＳ Ｐゴシック" charset="0"/>
                <a:cs typeface="MS PGothic" charset="0"/>
              </a:rPr>
            </a:br>
            <a:r>
              <a:rPr lang="en-US" sz="2500" spc="-10" dirty="0">
                <a:solidFill>
                  <a:srgbClr val="000000"/>
                </a:solidFill>
                <a:latin typeface="Candara" charset="0"/>
                <a:ea typeface="ＭＳ Ｐゴシック" charset="0"/>
                <a:cs typeface="MS PGothic" charset="0"/>
              </a:rPr>
              <a:t> them opposite the balsam trees. </a:t>
            </a:r>
            <a:r>
              <a:rPr lang="en-US" sz="2500" spc="-10" baseline="30000" dirty="0">
                <a:solidFill>
                  <a:srgbClr val="000000"/>
                </a:solidFill>
                <a:latin typeface="Candara" charset="0"/>
                <a:ea typeface="ＭＳ Ｐゴシック" charset="0"/>
                <a:cs typeface="MS PGothic" charset="0"/>
              </a:rPr>
              <a:t>24</a:t>
            </a:r>
            <a:r>
              <a:rPr lang="en-US" sz="2500" spc="-10" dirty="0">
                <a:solidFill>
                  <a:srgbClr val="000000"/>
                </a:solidFill>
                <a:latin typeface="Candara" charset="0"/>
                <a:ea typeface="ＭＳ Ｐゴシック" charset="0"/>
                <a:cs typeface="MS PGothic" charset="0"/>
              </a:rPr>
              <a:t> And when you hear the sound of </a:t>
            </a:r>
            <a:br>
              <a:rPr lang="en-US" sz="2500" spc="-10" dirty="0">
                <a:solidFill>
                  <a:srgbClr val="000000"/>
                </a:solidFill>
                <a:latin typeface="Candara" charset="0"/>
                <a:ea typeface="ＭＳ Ｐゴシック" charset="0"/>
                <a:cs typeface="MS PGothic" charset="0"/>
              </a:rPr>
            </a:br>
            <a:r>
              <a:rPr lang="en-US" sz="2500" spc="-10" dirty="0">
                <a:solidFill>
                  <a:srgbClr val="000000"/>
                </a:solidFill>
                <a:latin typeface="Candara" charset="0"/>
                <a:ea typeface="ＭＳ Ｐゴシック" charset="0"/>
                <a:cs typeface="MS PGothic" charset="0"/>
              </a:rPr>
              <a:t>marching in the tops of the balsam trees, then rouse yourself, for then </a:t>
            </a:r>
            <a:br>
              <a:rPr lang="en-US" sz="2500" spc="-10" dirty="0">
                <a:solidFill>
                  <a:srgbClr val="000000"/>
                </a:solidFill>
                <a:latin typeface="Candara" charset="0"/>
                <a:ea typeface="ＭＳ Ｐゴシック" charset="0"/>
                <a:cs typeface="MS PGothic" charset="0"/>
              </a:rPr>
            </a:br>
            <a:r>
              <a:rPr lang="en-US" sz="2500" spc="-10" dirty="0">
                <a:solidFill>
                  <a:srgbClr val="000000"/>
                </a:solidFill>
                <a:latin typeface="Candara" charset="0"/>
                <a:ea typeface="ＭＳ Ｐゴシック" charset="0"/>
                <a:cs typeface="MS PGothic" charset="0"/>
              </a:rPr>
              <a:t>the LORD has gone out before you to strike down the army of the </a:t>
            </a:r>
            <a:br>
              <a:rPr lang="en-US" sz="2500" spc="-10" dirty="0">
                <a:solidFill>
                  <a:srgbClr val="000000"/>
                </a:solidFill>
                <a:latin typeface="Candara" charset="0"/>
                <a:ea typeface="ＭＳ Ｐゴシック" charset="0"/>
                <a:cs typeface="MS PGothic" charset="0"/>
              </a:rPr>
            </a:br>
            <a:r>
              <a:rPr lang="en-US" sz="2500" spc="-10" dirty="0">
                <a:solidFill>
                  <a:srgbClr val="000000"/>
                </a:solidFill>
                <a:latin typeface="Candara" charset="0"/>
                <a:ea typeface="ＭＳ Ｐゴシック" charset="0"/>
                <a:cs typeface="MS PGothic" charset="0"/>
              </a:rPr>
              <a:t>Philistines.” </a:t>
            </a:r>
            <a:r>
              <a:rPr lang="en-US" sz="2500" spc="-10" baseline="30000" dirty="0">
                <a:solidFill>
                  <a:srgbClr val="000000"/>
                </a:solidFill>
                <a:latin typeface="Candara" charset="0"/>
                <a:ea typeface="ＭＳ Ｐゴシック" charset="0"/>
                <a:cs typeface="MS PGothic" charset="0"/>
              </a:rPr>
              <a:t>25</a:t>
            </a:r>
            <a:r>
              <a:rPr lang="en-US" sz="2500" spc="-10" dirty="0">
                <a:solidFill>
                  <a:srgbClr val="000000"/>
                </a:solidFill>
                <a:latin typeface="Candara" charset="0"/>
                <a:ea typeface="ＭＳ Ｐゴシック" charset="0"/>
                <a:cs typeface="MS PGothic" charset="0"/>
              </a:rPr>
              <a:t> And David did as the LORD commanded him, and </a:t>
            </a:r>
            <a:br>
              <a:rPr lang="en-US" sz="2500" spc="-10" dirty="0">
                <a:solidFill>
                  <a:srgbClr val="000000"/>
                </a:solidFill>
                <a:latin typeface="Candara" charset="0"/>
                <a:ea typeface="ＭＳ Ｐゴシック" charset="0"/>
                <a:cs typeface="MS PGothic" charset="0"/>
              </a:rPr>
            </a:br>
            <a:r>
              <a:rPr lang="en-US" sz="2500" spc="-10" dirty="0">
                <a:solidFill>
                  <a:srgbClr val="000000"/>
                </a:solidFill>
                <a:latin typeface="Candara" charset="0"/>
                <a:ea typeface="ＭＳ Ｐゴシック" charset="0"/>
                <a:cs typeface="MS PGothic" charset="0"/>
              </a:rPr>
              <a:t>struck down the Philistines from </a:t>
            </a:r>
            <a:r>
              <a:rPr lang="en-US" sz="2500" spc="-10" dirty="0" err="1">
                <a:solidFill>
                  <a:srgbClr val="000000"/>
                </a:solidFill>
                <a:latin typeface="Candara" charset="0"/>
                <a:ea typeface="ＭＳ Ｐゴシック" charset="0"/>
                <a:cs typeface="MS PGothic" charset="0"/>
              </a:rPr>
              <a:t>Geba</a:t>
            </a:r>
            <a:r>
              <a:rPr lang="en-US" sz="2500" spc="-10" dirty="0">
                <a:solidFill>
                  <a:srgbClr val="000000"/>
                </a:solidFill>
                <a:latin typeface="Candara" charset="0"/>
                <a:ea typeface="ＭＳ Ｐゴシック" charset="0"/>
                <a:cs typeface="MS PGothic" charset="0"/>
              </a:rPr>
              <a:t> to Gezer. (5:17-25</a:t>
            </a:r>
            <a:r>
              <a:rPr lang="en-US" sz="2500" spc="-10" dirty="0" smtClean="0">
                <a:solidFill>
                  <a:srgbClr val="000000"/>
                </a:solidFill>
                <a:latin typeface="Candara" charset="0"/>
                <a:ea typeface="ＭＳ Ｐゴシック" charset="0"/>
                <a:cs typeface="MS PGothic" charset="0"/>
              </a:rPr>
              <a:t>)</a:t>
            </a:r>
          </a:p>
          <a:p>
            <a:pPr marL="0" indent="0" algn="ctr">
              <a:spcBef>
                <a:spcPts val="0"/>
              </a:spcBef>
              <a:buFontTx/>
              <a:buNone/>
            </a:pPr>
            <a:r>
              <a:rPr lang="en-US" sz="800" spc="-10" dirty="0" smtClean="0">
                <a:solidFill>
                  <a:srgbClr val="000000"/>
                </a:solidFill>
                <a:latin typeface="Candara" charset="0"/>
                <a:ea typeface="ＭＳ Ｐゴシック" charset="0"/>
                <a:cs typeface="MS PGothic" charset="0"/>
              </a:rPr>
              <a:t> </a:t>
            </a: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The Philistines left David alone thus far; but now that he became king over all Israel, they felt that David was a real threat to them; so, the war began.</a:t>
            </a: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David, once again, turns to God first, seeking God’s guidance before action.</a:t>
            </a:r>
            <a:endParaRPr lang="en-US" sz="2600" b="1" i="0" dirty="0">
              <a:solidFill>
                <a:srgbClr val="000000"/>
              </a:solidFill>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The LORD was with David, so David had an overwhelming victory that turned the tide with the Philistines from this point on.</a:t>
            </a:r>
            <a:endParaRPr lang="en-US" sz="2600" b="1" i="0" dirty="0">
              <a:solidFill>
                <a:srgbClr val="000000"/>
              </a:solidFill>
              <a:latin typeface="Candara" charset="0"/>
              <a:ea typeface="ＭＳ Ｐゴシック" charset="0"/>
              <a:cs typeface="Candara" charset="0"/>
            </a:endParaRPr>
          </a:p>
          <a:p>
            <a:pPr marL="0" indent="0" algn="ctr">
              <a:spcBef>
                <a:spcPts val="0"/>
              </a:spcBef>
              <a:buFontTx/>
              <a:buNone/>
            </a:pPr>
            <a:endParaRPr lang="en-US" sz="26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167796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61993" y="504779"/>
            <a:ext cx="12130006" cy="439118"/>
          </a:xfrm>
        </p:spPr>
        <p:txBody>
          <a:bodyPr/>
          <a:lstStyle/>
          <a:p>
            <a:r>
              <a:rPr lang="en-US" sz="3200" b="1" spc="-60" dirty="0">
                <a:latin typeface="Candara" charset="0"/>
                <a:ea typeface="MS PGothic" charset="0"/>
                <a:cs typeface="Arial" charset="0"/>
              </a:rPr>
              <a:t>THREE LESSONS FROM DAVID’S LEADERSHIP AS </a:t>
            </a:r>
            <a:r>
              <a:rPr lang="en-US" sz="3200" b="1" spc="-60" dirty="0" smtClean="0">
                <a:latin typeface="Candara" charset="0"/>
                <a:ea typeface="MS PGothic" charset="0"/>
                <a:cs typeface="Arial" charset="0"/>
              </a:rPr>
              <a:t>A SERVANT-KING</a:t>
            </a:r>
            <a:endParaRPr lang="en-US" sz="3200" b="1" spc="-60" dirty="0">
              <a:latin typeface="Candara" charset="0"/>
              <a:ea typeface="MS PGothic" charset="0"/>
              <a:cs typeface="Arial" charset="0"/>
            </a:endParaRPr>
          </a:p>
        </p:txBody>
      </p:sp>
      <p:sp>
        <p:nvSpPr>
          <p:cNvPr id="5" name="Rectangle 3"/>
          <p:cNvSpPr txBox="1">
            <a:spLocks noChangeArrowheads="1"/>
          </p:cNvSpPr>
          <p:nvPr/>
        </p:nvSpPr>
        <p:spPr bwMode="auto">
          <a:xfrm>
            <a:off x="362607" y="1061885"/>
            <a:ext cx="11619186" cy="5733054"/>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dirty="0" smtClean="0">
                <a:solidFill>
                  <a:srgbClr val="000000"/>
                </a:solidFill>
                <a:latin typeface="Candara" charset="0"/>
                <a:ea typeface="ＭＳ Ｐゴシック" charset="0"/>
                <a:cs typeface="MS PGothic" charset="0"/>
              </a:rPr>
              <a:t>Lesson #1: The first mark of David’s leadership was that </a:t>
            </a:r>
            <a:r>
              <a:rPr lang="en-US" sz="2800" b="1" i="0" dirty="0" smtClean="0">
                <a:latin typeface="Candara" charset="0"/>
                <a:ea typeface="ＭＳ Ｐゴシック" charset="0"/>
                <a:cs typeface="MS PGothic" charset="0"/>
              </a:rPr>
              <a:t>he was </a:t>
            </a:r>
            <a:r>
              <a:rPr lang="en-US" sz="2800" b="1" i="0" dirty="0" smtClean="0">
                <a:solidFill>
                  <a:srgbClr val="FF0000"/>
                </a:solidFill>
                <a:latin typeface="Candara" charset="0"/>
                <a:ea typeface="ＭＳ Ｐゴシック" charset="0"/>
                <a:cs typeface="MS PGothic" charset="0"/>
              </a:rPr>
              <a:t>a servant to God first—with the fear of the LORD and for God’s glory.   </a:t>
            </a:r>
            <a:endParaRPr lang="en-US" sz="1000" b="1" i="0" spc="-10" dirty="0" smtClean="0">
              <a:solidFill>
                <a:srgbClr val="FF0000"/>
              </a:solidFill>
              <a:latin typeface="Candara" charset="0"/>
              <a:ea typeface="ＭＳ Ｐゴシック" charset="0"/>
              <a:cs typeface="MS PGothic" charset="0"/>
            </a:endParaRPr>
          </a:p>
          <a:p>
            <a:pPr marL="0" indent="0" algn="ctr">
              <a:spcBef>
                <a:spcPts val="0"/>
              </a:spcBef>
              <a:buFontTx/>
              <a:buNone/>
            </a:pPr>
            <a:endParaRPr lang="en-US" sz="1000" spc="-10" dirty="0" smtClean="0">
              <a:solidFill>
                <a:srgbClr val="000000"/>
              </a:solidFill>
              <a:latin typeface="Candara" charset="0"/>
              <a:ea typeface="ＭＳ Ｐゴシック" charset="0"/>
              <a:cs typeface="MS PGothic" charset="0"/>
            </a:endParaRPr>
          </a:p>
          <a:p>
            <a:pPr marL="0" indent="0" algn="ctr">
              <a:spcBef>
                <a:spcPts val="0"/>
              </a:spcBef>
              <a:buFontTx/>
              <a:buNone/>
            </a:pPr>
            <a:r>
              <a:rPr lang="en-US" sz="2500" spc="-10" dirty="0">
                <a:solidFill>
                  <a:srgbClr val="000000"/>
                </a:solidFill>
                <a:latin typeface="Candara" charset="0"/>
                <a:ea typeface="ＭＳ Ｐゴシック" charset="0"/>
                <a:cs typeface="MS PGothic" charset="0"/>
              </a:rPr>
              <a:t> </a:t>
            </a:r>
            <a:r>
              <a:rPr lang="en-US" sz="2600" spc="-10" baseline="30000" dirty="0">
                <a:solidFill>
                  <a:srgbClr val="000000"/>
                </a:solidFill>
                <a:latin typeface="Candara" charset="0"/>
                <a:ea typeface="ＭＳ Ｐゴシック" charset="0"/>
                <a:cs typeface="MS PGothic" charset="0"/>
              </a:rPr>
              <a:t>12</a:t>
            </a:r>
            <a:r>
              <a:rPr lang="en-US" sz="2600" spc="-10" dirty="0">
                <a:solidFill>
                  <a:srgbClr val="000000"/>
                </a:solidFill>
                <a:latin typeface="Candara" charset="0"/>
                <a:ea typeface="ＭＳ Ｐゴシック" charset="0"/>
                <a:cs typeface="MS PGothic" charset="0"/>
              </a:rPr>
              <a:t> And David </a:t>
            </a:r>
            <a:r>
              <a:rPr lang="en-US" sz="2600" spc="-10" dirty="0">
                <a:solidFill>
                  <a:srgbClr val="FF0000"/>
                </a:solidFill>
                <a:latin typeface="Candara" charset="0"/>
                <a:ea typeface="ＭＳ Ｐゴシック" charset="0"/>
                <a:cs typeface="MS PGothic" charset="0"/>
              </a:rPr>
              <a:t>knew </a:t>
            </a:r>
            <a:r>
              <a:rPr lang="en-US" sz="2600" spc="-10" dirty="0" smtClean="0">
                <a:solidFill>
                  <a:srgbClr val="FF0000"/>
                </a:solidFill>
                <a:latin typeface="Candara" charset="0"/>
                <a:ea typeface="ＭＳ Ｐゴシック" charset="0"/>
                <a:cs typeface="MS PGothic" charset="0"/>
              </a:rPr>
              <a:t>that the</a:t>
            </a:r>
            <a:r>
              <a:rPr lang="en-US" sz="2600" spc="-10" dirty="0">
                <a:solidFill>
                  <a:srgbClr val="FF0000"/>
                </a:solidFill>
                <a:latin typeface="Candara" charset="0"/>
                <a:ea typeface="ＭＳ Ｐゴシック" charset="0"/>
                <a:cs typeface="MS PGothic" charset="0"/>
              </a:rPr>
              <a:t> LORD had </a:t>
            </a:r>
            <a:r>
              <a:rPr lang="en-US" sz="2600" spc="-10" dirty="0" smtClean="0">
                <a:solidFill>
                  <a:srgbClr val="FF0000"/>
                </a:solidFill>
                <a:latin typeface="Candara" charset="0"/>
                <a:ea typeface="ＭＳ Ｐゴシック" charset="0"/>
                <a:cs typeface="MS PGothic" charset="0"/>
              </a:rPr>
              <a:t/>
            </a:r>
            <a:br>
              <a:rPr lang="en-US" sz="2600" spc="-10" dirty="0" smtClean="0">
                <a:solidFill>
                  <a:srgbClr val="FF0000"/>
                </a:solidFill>
                <a:latin typeface="Candara" charset="0"/>
                <a:ea typeface="ＭＳ Ｐゴシック" charset="0"/>
                <a:cs typeface="MS PGothic" charset="0"/>
              </a:rPr>
            </a:br>
            <a:r>
              <a:rPr lang="en-US" sz="2600" spc="-10" dirty="0" smtClean="0">
                <a:solidFill>
                  <a:srgbClr val="FF0000"/>
                </a:solidFill>
                <a:latin typeface="Candara" charset="0"/>
                <a:ea typeface="ＭＳ Ｐゴシック" charset="0"/>
                <a:cs typeface="MS PGothic" charset="0"/>
              </a:rPr>
              <a:t>established </a:t>
            </a:r>
            <a:r>
              <a:rPr lang="en-US" sz="2600" spc="-10" dirty="0">
                <a:solidFill>
                  <a:srgbClr val="FF0000"/>
                </a:solidFill>
                <a:latin typeface="Candara" charset="0"/>
                <a:ea typeface="ＭＳ Ｐゴシック" charset="0"/>
                <a:cs typeface="MS PGothic" charset="0"/>
              </a:rPr>
              <a:t>him </a:t>
            </a:r>
            <a:r>
              <a:rPr lang="en-US" sz="2600" spc="-10" dirty="0" smtClean="0">
                <a:solidFill>
                  <a:srgbClr val="FF0000"/>
                </a:solidFill>
                <a:latin typeface="Candara" charset="0"/>
                <a:ea typeface="ＭＳ Ｐゴシック" charset="0"/>
                <a:cs typeface="MS PGothic" charset="0"/>
              </a:rPr>
              <a:t>king </a:t>
            </a:r>
            <a:r>
              <a:rPr lang="en-US" sz="2600" spc="-10" dirty="0">
                <a:solidFill>
                  <a:srgbClr val="FF0000"/>
                </a:solidFill>
                <a:latin typeface="Candara" charset="0"/>
                <a:ea typeface="ＭＳ Ｐゴシック" charset="0"/>
                <a:cs typeface="MS PGothic" charset="0"/>
              </a:rPr>
              <a:t>over Israel</a:t>
            </a:r>
            <a:r>
              <a:rPr lang="en-US" sz="2600" spc="-10" dirty="0">
                <a:solidFill>
                  <a:srgbClr val="000000"/>
                </a:solidFill>
                <a:latin typeface="Candara" charset="0"/>
                <a:ea typeface="ＭＳ Ｐゴシック" charset="0"/>
                <a:cs typeface="MS PGothic" charset="0"/>
              </a:rPr>
              <a:t>, and that </a:t>
            </a:r>
            <a:r>
              <a:rPr lang="en-US" sz="2600" spc="-10" dirty="0" smtClean="0">
                <a:solidFill>
                  <a:srgbClr val="000000"/>
                </a:solidFill>
                <a:latin typeface="Candara" charset="0"/>
                <a:ea typeface="ＭＳ Ｐゴシック" charset="0"/>
                <a:cs typeface="MS PGothic" charset="0"/>
              </a:rPr>
              <a:t>he </a:t>
            </a:r>
            <a:r>
              <a:rPr lang="en-US" sz="2600" spc="-10" dirty="0">
                <a:solidFill>
                  <a:srgbClr val="000000"/>
                </a:solidFill>
                <a:latin typeface="Candara" charset="0"/>
                <a:ea typeface="ＭＳ Ｐゴシック" charset="0"/>
                <a:cs typeface="MS PGothic" charset="0"/>
              </a:rPr>
              <a:t>had exalted </a:t>
            </a:r>
            <a:r>
              <a:rPr lang="en-US" sz="2600" spc="-10" dirty="0" smtClean="0">
                <a:solidFill>
                  <a:srgbClr val="000000"/>
                </a:solidFill>
                <a:latin typeface="Candara" charset="0"/>
                <a:ea typeface="ＭＳ Ｐゴシック" charset="0"/>
                <a:cs typeface="MS PGothic" charset="0"/>
              </a:rPr>
              <a:t/>
            </a:r>
            <a:br>
              <a:rPr lang="en-US" sz="2600" spc="-10" dirty="0" smtClean="0">
                <a:solidFill>
                  <a:srgbClr val="000000"/>
                </a:solidFill>
                <a:latin typeface="Candara" charset="0"/>
                <a:ea typeface="ＭＳ Ｐゴシック" charset="0"/>
                <a:cs typeface="MS PGothic" charset="0"/>
              </a:rPr>
            </a:br>
            <a:r>
              <a:rPr lang="en-US" sz="2600" spc="-10" dirty="0" smtClean="0">
                <a:solidFill>
                  <a:srgbClr val="000000"/>
                </a:solidFill>
                <a:latin typeface="Candara" charset="0"/>
                <a:ea typeface="ＭＳ Ｐゴシック" charset="0"/>
                <a:cs typeface="MS PGothic" charset="0"/>
              </a:rPr>
              <a:t>his </a:t>
            </a:r>
            <a:r>
              <a:rPr lang="en-US" sz="2600" spc="-10" dirty="0">
                <a:solidFill>
                  <a:srgbClr val="000000"/>
                </a:solidFill>
                <a:latin typeface="Candara" charset="0"/>
                <a:ea typeface="ＭＳ Ｐゴシック" charset="0"/>
                <a:cs typeface="MS PGothic" charset="0"/>
              </a:rPr>
              <a:t>kingdom </a:t>
            </a:r>
            <a:r>
              <a:rPr lang="en-US" sz="2600" spc="-10" dirty="0" smtClean="0">
                <a:solidFill>
                  <a:srgbClr val="000000"/>
                </a:solidFill>
                <a:latin typeface="Candara" charset="0"/>
                <a:ea typeface="ＭＳ Ｐゴシック" charset="0"/>
                <a:cs typeface="MS PGothic" charset="0"/>
              </a:rPr>
              <a:t>for </a:t>
            </a:r>
            <a:r>
              <a:rPr lang="en-US" sz="2600" spc="-10" dirty="0">
                <a:solidFill>
                  <a:srgbClr val="000000"/>
                </a:solidFill>
                <a:latin typeface="Candara" charset="0"/>
                <a:ea typeface="ＭＳ Ｐゴシック" charset="0"/>
                <a:cs typeface="MS PGothic" charset="0"/>
              </a:rPr>
              <a:t>the sake of </a:t>
            </a:r>
            <a:r>
              <a:rPr lang="en-US" sz="2600" spc="-10" dirty="0" smtClean="0">
                <a:solidFill>
                  <a:srgbClr val="000000"/>
                </a:solidFill>
                <a:latin typeface="Candara" charset="0"/>
                <a:ea typeface="ＭＳ Ｐゴシック" charset="0"/>
                <a:cs typeface="MS PGothic" charset="0"/>
              </a:rPr>
              <a:t>his </a:t>
            </a:r>
            <a:r>
              <a:rPr lang="en-US" sz="2600" spc="-10" dirty="0">
                <a:solidFill>
                  <a:srgbClr val="000000"/>
                </a:solidFill>
                <a:latin typeface="Candara" charset="0"/>
                <a:ea typeface="ＭＳ Ｐゴシック" charset="0"/>
                <a:cs typeface="MS PGothic" charset="0"/>
              </a:rPr>
              <a:t>people Israel. </a:t>
            </a:r>
            <a:r>
              <a:rPr lang="en-US" sz="2600" spc="-10" dirty="0" smtClean="0">
                <a:solidFill>
                  <a:srgbClr val="000000"/>
                </a:solidFill>
                <a:latin typeface="Candara" charset="0"/>
                <a:ea typeface="ＭＳ Ｐゴシック" charset="0"/>
                <a:cs typeface="MS PGothic" charset="0"/>
              </a:rPr>
              <a:t/>
            </a:r>
            <a:br>
              <a:rPr lang="en-US" sz="2600" spc="-10" dirty="0" smtClean="0">
                <a:solidFill>
                  <a:srgbClr val="000000"/>
                </a:solidFill>
                <a:latin typeface="Candara" charset="0"/>
                <a:ea typeface="ＭＳ Ｐゴシック" charset="0"/>
                <a:cs typeface="MS PGothic" charset="0"/>
              </a:rPr>
            </a:br>
            <a:r>
              <a:rPr lang="en-US" sz="2600" spc="-10" dirty="0" smtClean="0">
                <a:solidFill>
                  <a:srgbClr val="000000"/>
                </a:solidFill>
                <a:latin typeface="Candara" charset="0"/>
                <a:ea typeface="ＭＳ Ｐゴシック" charset="0"/>
                <a:cs typeface="MS PGothic" charset="0"/>
              </a:rPr>
              <a:t>2 Samuel 5:12</a:t>
            </a:r>
            <a:endParaRPr lang="en-US" sz="2600" spc="-10" dirty="0">
              <a:solidFill>
                <a:srgbClr val="000000"/>
              </a:solidFill>
              <a:latin typeface="Candara" charset="0"/>
              <a:ea typeface="ＭＳ Ｐゴシック" charset="0"/>
              <a:cs typeface="MS PGothic" charset="0"/>
            </a:endParaRPr>
          </a:p>
          <a:p>
            <a:pPr marL="0" indent="0" algn="ctr">
              <a:spcBef>
                <a:spcPts val="0"/>
              </a:spcBef>
              <a:buFontTx/>
              <a:buNone/>
            </a:pPr>
            <a:endParaRPr lang="en-US" sz="800" spc="-10" dirty="0">
              <a:solidFill>
                <a:srgbClr val="000000"/>
              </a:solidFill>
              <a:latin typeface="Candara" charset="0"/>
              <a:ea typeface="ＭＳ Ｐゴシック" charset="0"/>
              <a:cs typeface="MS PGothic" charset="0"/>
            </a:endParaRP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David’s secret is in this: he saw and trusted in God’s sovereign providence, which meant his chief end and purpose was to glorify God.</a:t>
            </a: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Even for us, this principle of leadership applies today: as Christ-followers, we are to be a servant to God first as our chief end and purpose.</a:t>
            </a: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If then and only then, we will see the sovereign providence of God in our mundane everyday life when things may not happen fast enough or when we feel like we must help God in accomplishing our goals. </a:t>
            </a:r>
            <a:endParaRPr lang="en-US" sz="2600" b="1" i="0" dirty="0">
              <a:solidFill>
                <a:srgbClr val="000000"/>
              </a:solidFill>
              <a:latin typeface="Candara" charset="0"/>
              <a:ea typeface="ＭＳ Ｐゴシック" charset="0"/>
              <a:cs typeface="Candara" charset="0"/>
            </a:endParaRPr>
          </a:p>
          <a:p>
            <a:pPr marL="0" indent="0" algn="ctr">
              <a:spcBef>
                <a:spcPts val="0"/>
              </a:spcBef>
              <a:buFontTx/>
              <a:buNone/>
            </a:pPr>
            <a:endParaRPr lang="en-US" sz="2600" spc="-10" dirty="0" smtClean="0">
              <a:solidFill>
                <a:srgbClr val="000000"/>
              </a:solidFill>
              <a:latin typeface="Candara" charset="0"/>
              <a:ea typeface="ＭＳ Ｐゴシック" charset="0"/>
              <a:cs typeface="MS PGothic" charset="0"/>
            </a:endParaRPr>
          </a:p>
          <a:p>
            <a:pPr marL="0" indent="0" algn="ctr">
              <a:spcBef>
                <a:spcPts val="0"/>
              </a:spcBef>
              <a:buFontTx/>
              <a:buNone/>
            </a:pPr>
            <a:endParaRPr lang="en-US" sz="14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172414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77492" y="504779"/>
            <a:ext cx="12114508" cy="439118"/>
          </a:xfrm>
        </p:spPr>
        <p:txBody>
          <a:bodyPr/>
          <a:lstStyle/>
          <a:p>
            <a:r>
              <a:rPr lang="en-US" sz="3200" b="1" spc="-60" dirty="0">
                <a:latin typeface="Candara" charset="0"/>
                <a:ea typeface="MS PGothic" charset="0"/>
                <a:cs typeface="Arial" charset="0"/>
              </a:rPr>
              <a:t>THREE </a:t>
            </a:r>
            <a:r>
              <a:rPr lang="en-US" sz="3200" b="1" spc="-60" dirty="0" smtClean="0">
                <a:latin typeface="Candara" charset="0"/>
                <a:ea typeface="MS PGothic" charset="0"/>
                <a:cs typeface="Arial" charset="0"/>
              </a:rPr>
              <a:t>LESSONS </a:t>
            </a:r>
            <a:r>
              <a:rPr lang="en-US" sz="3200" b="1" spc="-60" dirty="0">
                <a:latin typeface="Candara" charset="0"/>
                <a:ea typeface="MS PGothic" charset="0"/>
                <a:cs typeface="Arial" charset="0"/>
              </a:rPr>
              <a:t>FROM DAVID’S LEADERSHIP AS A SERVANT-KING</a:t>
            </a:r>
          </a:p>
        </p:txBody>
      </p:sp>
      <p:sp>
        <p:nvSpPr>
          <p:cNvPr id="5" name="Rectangle 3"/>
          <p:cNvSpPr txBox="1">
            <a:spLocks noChangeArrowheads="1"/>
          </p:cNvSpPr>
          <p:nvPr/>
        </p:nvSpPr>
        <p:spPr bwMode="auto">
          <a:xfrm>
            <a:off x="362607" y="1061885"/>
            <a:ext cx="11664078" cy="5733054"/>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dirty="0" smtClean="0">
                <a:solidFill>
                  <a:srgbClr val="000000"/>
                </a:solidFill>
                <a:latin typeface="Candara" charset="0"/>
                <a:ea typeface="ＭＳ Ｐゴシック" charset="0"/>
                <a:cs typeface="MS PGothic" charset="0"/>
              </a:rPr>
              <a:t>Lesson #2: </a:t>
            </a:r>
            <a:r>
              <a:rPr lang="en-US" sz="2800" b="1" i="0" dirty="0">
                <a:solidFill>
                  <a:srgbClr val="000000"/>
                </a:solidFill>
                <a:latin typeface="Candara" charset="0"/>
                <a:ea typeface="ＭＳ Ｐゴシック" charset="0"/>
                <a:cs typeface="MS PGothic" charset="0"/>
              </a:rPr>
              <a:t>The </a:t>
            </a:r>
            <a:r>
              <a:rPr lang="en-US" sz="2800" b="1" i="0" dirty="0" smtClean="0">
                <a:solidFill>
                  <a:srgbClr val="000000"/>
                </a:solidFill>
                <a:latin typeface="Candara" charset="0"/>
                <a:ea typeface="ＭＳ Ｐゴシック" charset="0"/>
                <a:cs typeface="MS PGothic" charset="0"/>
              </a:rPr>
              <a:t>second mark </a:t>
            </a:r>
            <a:r>
              <a:rPr lang="en-US" sz="2800" b="1" i="0" dirty="0">
                <a:solidFill>
                  <a:srgbClr val="000000"/>
                </a:solidFill>
                <a:latin typeface="Candara" charset="0"/>
                <a:ea typeface="ＭＳ Ｐゴシック" charset="0"/>
                <a:cs typeface="MS PGothic" charset="0"/>
              </a:rPr>
              <a:t>of David’s leadership was that </a:t>
            </a:r>
            <a:r>
              <a:rPr lang="en-US" sz="2800" b="1" i="0" dirty="0">
                <a:latin typeface="Candara" charset="0"/>
                <a:ea typeface="ＭＳ Ｐゴシック" charset="0"/>
                <a:cs typeface="MS PGothic" charset="0"/>
              </a:rPr>
              <a:t>he </a:t>
            </a:r>
            <a:r>
              <a:rPr lang="en-US" sz="2800" b="1" i="0" dirty="0" smtClean="0">
                <a:solidFill>
                  <a:srgbClr val="FF0000"/>
                </a:solidFill>
                <a:latin typeface="Candara" charset="0"/>
                <a:ea typeface="ＭＳ Ｐゴシック" charset="0"/>
                <a:cs typeface="MS PGothic" charset="0"/>
              </a:rPr>
              <a:t>sought the good of his people as the shepherd and leader of God’ people Israe</a:t>
            </a:r>
            <a:r>
              <a:rPr lang="en-US" sz="2800" b="1" i="0" dirty="0">
                <a:solidFill>
                  <a:srgbClr val="FF0000"/>
                </a:solidFill>
                <a:latin typeface="Candara" charset="0"/>
                <a:ea typeface="ＭＳ Ｐゴシック" charset="0"/>
                <a:cs typeface="MS PGothic" charset="0"/>
              </a:rPr>
              <a:t>l</a:t>
            </a:r>
            <a:r>
              <a:rPr lang="en-US" sz="2800" b="1" i="0" dirty="0" smtClean="0">
                <a:solidFill>
                  <a:srgbClr val="FF0000"/>
                </a:solidFill>
                <a:latin typeface="Candara" charset="0"/>
                <a:ea typeface="ＭＳ Ｐゴシック" charset="0"/>
                <a:cs typeface="MS PGothic" charset="0"/>
              </a:rPr>
              <a:t>.   </a:t>
            </a:r>
            <a:endParaRPr lang="en-US" sz="1050" b="1" i="0" spc="-10" dirty="0">
              <a:solidFill>
                <a:srgbClr val="FF0000"/>
              </a:solidFill>
              <a:latin typeface="Candara" charset="0"/>
              <a:ea typeface="ＭＳ Ｐゴシック" charset="0"/>
              <a:cs typeface="MS PGothic" charset="0"/>
            </a:endParaRPr>
          </a:p>
          <a:p>
            <a:pPr marL="0" indent="0" algn="ctr">
              <a:spcBef>
                <a:spcPts val="0"/>
              </a:spcBef>
              <a:buFontTx/>
              <a:buNone/>
            </a:pPr>
            <a:endParaRPr lang="en-US" sz="1050" spc="-10" dirty="0">
              <a:solidFill>
                <a:srgbClr val="000000"/>
              </a:solidFill>
              <a:latin typeface="Candara" charset="0"/>
              <a:ea typeface="ＭＳ Ｐゴシック" charset="0"/>
              <a:cs typeface="MS PGothic" charset="0"/>
            </a:endParaRPr>
          </a:p>
          <a:p>
            <a:pPr marL="0" indent="0" algn="ctr">
              <a:spcBef>
                <a:spcPts val="0"/>
              </a:spcBef>
              <a:buFontTx/>
              <a:buNone/>
            </a:pPr>
            <a:r>
              <a:rPr lang="en-US" sz="2800" spc="-10" dirty="0">
                <a:solidFill>
                  <a:srgbClr val="000000"/>
                </a:solidFill>
                <a:latin typeface="Candara" charset="0"/>
                <a:ea typeface="ＭＳ Ｐゴシック" charset="0"/>
                <a:cs typeface="MS PGothic" charset="0"/>
              </a:rPr>
              <a:t> </a:t>
            </a:r>
            <a:r>
              <a:rPr lang="en-US" sz="2600" spc="-10" baseline="30000" dirty="0">
                <a:solidFill>
                  <a:srgbClr val="000000"/>
                </a:solidFill>
                <a:latin typeface="Candara" charset="0"/>
                <a:ea typeface="ＭＳ Ｐゴシック" charset="0"/>
                <a:cs typeface="MS PGothic" charset="0"/>
              </a:rPr>
              <a:t>12</a:t>
            </a:r>
            <a:r>
              <a:rPr lang="en-US" sz="2600" spc="-10" dirty="0">
                <a:solidFill>
                  <a:srgbClr val="000000"/>
                </a:solidFill>
                <a:latin typeface="Candara" charset="0"/>
                <a:ea typeface="ＭＳ Ｐゴシック" charset="0"/>
                <a:cs typeface="MS PGothic" charset="0"/>
              </a:rPr>
              <a:t> And David knew that </a:t>
            </a:r>
            <a:r>
              <a:rPr lang="en-US" sz="2600" spc="-10" dirty="0">
                <a:latin typeface="Candara" charset="0"/>
                <a:ea typeface="ＭＳ Ｐゴシック" charset="0"/>
                <a:cs typeface="MS PGothic" charset="0"/>
              </a:rPr>
              <a:t>the LORD had </a:t>
            </a:r>
            <a:br>
              <a:rPr lang="en-US" sz="2600" spc="-10" dirty="0">
                <a:latin typeface="Candara" charset="0"/>
                <a:ea typeface="ＭＳ Ｐゴシック" charset="0"/>
                <a:cs typeface="MS PGothic" charset="0"/>
              </a:rPr>
            </a:br>
            <a:r>
              <a:rPr lang="en-US" sz="2600" spc="-10" dirty="0">
                <a:latin typeface="Candara" charset="0"/>
                <a:ea typeface="ＭＳ Ｐゴシック" charset="0"/>
                <a:cs typeface="MS PGothic" charset="0"/>
              </a:rPr>
              <a:t>established him king over Israel, </a:t>
            </a:r>
            <a:r>
              <a:rPr lang="en-US" sz="2600" spc="-10" dirty="0">
                <a:solidFill>
                  <a:srgbClr val="000000"/>
                </a:solidFill>
                <a:latin typeface="Candara" charset="0"/>
                <a:ea typeface="ＭＳ Ｐゴシック" charset="0"/>
                <a:cs typeface="MS PGothic" charset="0"/>
              </a:rPr>
              <a:t>and that </a:t>
            </a:r>
            <a:r>
              <a:rPr lang="en-US" sz="2600" spc="-10" dirty="0">
                <a:solidFill>
                  <a:srgbClr val="FF0000"/>
                </a:solidFill>
                <a:latin typeface="Candara" charset="0"/>
                <a:ea typeface="ＭＳ Ｐゴシック" charset="0"/>
                <a:cs typeface="MS PGothic" charset="0"/>
              </a:rPr>
              <a:t>he had exalted </a:t>
            </a:r>
            <a:br>
              <a:rPr lang="en-US" sz="2600" spc="-10" dirty="0">
                <a:solidFill>
                  <a:srgbClr val="FF0000"/>
                </a:solidFill>
                <a:latin typeface="Candara" charset="0"/>
                <a:ea typeface="ＭＳ Ｐゴシック" charset="0"/>
                <a:cs typeface="MS PGothic" charset="0"/>
              </a:rPr>
            </a:br>
            <a:r>
              <a:rPr lang="en-US" sz="2600" spc="-10" dirty="0">
                <a:solidFill>
                  <a:srgbClr val="FF0000"/>
                </a:solidFill>
                <a:latin typeface="Candara" charset="0"/>
                <a:ea typeface="ＭＳ Ｐゴシック" charset="0"/>
                <a:cs typeface="MS PGothic" charset="0"/>
              </a:rPr>
              <a:t>his kingdom for the sake of his people Israel. </a:t>
            </a:r>
            <a:br>
              <a:rPr lang="en-US" sz="2600" spc="-10" dirty="0">
                <a:solidFill>
                  <a:srgbClr val="FF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2 Samuel 5:12</a:t>
            </a:r>
          </a:p>
          <a:p>
            <a:pPr marL="0" indent="0" algn="ctr">
              <a:spcBef>
                <a:spcPts val="0"/>
              </a:spcBef>
              <a:buFontTx/>
              <a:buNone/>
            </a:pPr>
            <a:endParaRPr lang="en-US" sz="800" spc="-10" dirty="0">
              <a:solidFill>
                <a:srgbClr val="000000"/>
              </a:solidFill>
              <a:latin typeface="Candara" charset="0"/>
              <a:ea typeface="ＭＳ Ｐゴシック" charset="0"/>
              <a:cs typeface="MS PGothic" charset="0"/>
            </a:endParaRP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Seeking the good of his people emerged out of his identity as “a shepherd and leader of God’s people Israel” as God’s calling of him to leadership. </a:t>
            </a:r>
            <a:endParaRPr lang="en-US" sz="2600" b="1" i="0" dirty="0">
              <a:solidFill>
                <a:srgbClr val="000000"/>
              </a:solidFill>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It wasn’t a mere political strategy of David—it was his integrity in God’s calling of him as the leader of God’s people.</a:t>
            </a: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We too ought to see this as our integrity in our leadership and service for God’s calling and assignment. </a:t>
            </a:r>
            <a:endParaRPr lang="en-US" sz="2600" b="1" i="0" dirty="0">
              <a:solidFill>
                <a:srgbClr val="000000"/>
              </a:solidFill>
              <a:latin typeface="Candara" charset="0"/>
              <a:ea typeface="ＭＳ Ｐゴシック" charset="0"/>
              <a:cs typeface="Candara" charset="0"/>
            </a:endParaRPr>
          </a:p>
          <a:p>
            <a:pPr marL="0" indent="0" algn="ctr">
              <a:spcBef>
                <a:spcPts val="0"/>
              </a:spcBef>
              <a:buFontTx/>
              <a:buNone/>
            </a:pPr>
            <a:endParaRPr lang="en-US" sz="2600" spc="-10" dirty="0" smtClean="0">
              <a:solidFill>
                <a:srgbClr val="000000"/>
              </a:solidFill>
              <a:latin typeface="Candara" charset="0"/>
              <a:ea typeface="ＭＳ Ｐゴシック" charset="0"/>
              <a:cs typeface="MS PGothic" charset="0"/>
            </a:endParaRPr>
          </a:p>
          <a:p>
            <a:pPr marL="0" indent="0" algn="ctr">
              <a:spcBef>
                <a:spcPts val="0"/>
              </a:spcBef>
              <a:buFontTx/>
              <a:buNone/>
            </a:pPr>
            <a:endParaRPr lang="en-US" sz="14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6190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61993" y="504779"/>
            <a:ext cx="12130006" cy="439118"/>
          </a:xfrm>
        </p:spPr>
        <p:txBody>
          <a:bodyPr/>
          <a:lstStyle/>
          <a:p>
            <a:r>
              <a:rPr lang="en-US" sz="3200" b="1" spc="-60" dirty="0">
                <a:latin typeface="Candara" charset="0"/>
                <a:ea typeface="MS PGothic" charset="0"/>
                <a:cs typeface="Arial" charset="0"/>
              </a:rPr>
              <a:t>THREE LESSONS FROM DAVID’S LEADERSHIP AS A SERVANT-KING</a:t>
            </a:r>
          </a:p>
        </p:txBody>
      </p:sp>
      <p:sp>
        <p:nvSpPr>
          <p:cNvPr id="5" name="Rectangle 3"/>
          <p:cNvSpPr txBox="1">
            <a:spLocks noChangeArrowheads="1"/>
          </p:cNvSpPr>
          <p:nvPr/>
        </p:nvSpPr>
        <p:spPr bwMode="auto">
          <a:xfrm>
            <a:off x="362607" y="1061885"/>
            <a:ext cx="11619186" cy="5733054"/>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dirty="0" smtClean="0">
                <a:solidFill>
                  <a:srgbClr val="000000"/>
                </a:solidFill>
                <a:latin typeface="Candara" charset="0"/>
                <a:ea typeface="ＭＳ Ｐゴシック" charset="0"/>
                <a:cs typeface="MS PGothic" charset="0"/>
              </a:rPr>
              <a:t>Lesson #3: </a:t>
            </a:r>
            <a:r>
              <a:rPr lang="en-US" sz="2800" b="1" i="0" dirty="0">
                <a:solidFill>
                  <a:srgbClr val="000000"/>
                </a:solidFill>
                <a:latin typeface="Candara" charset="0"/>
                <a:ea typeface="ＭＳ Ｐゴシック" charset="0"/>
                <a:cs typeface="MS PGothic" charset="0"/>
              </a:rPr>
              <a:t>The </a:t>
            </a:r>
            <a:r>
              <a:rPr lang="en-US" sz="2800" b="1" i="0" dirty="0" smtClean="0">
                <a:solidFill>
                  <a:srgbClr val="000000"/>
                </a:solidFill>
                <a:latin typeface="Candara" charset="0"/>
                <a:ea typeface="ＭＳ Ｐゴシック" charset="0"/>
                <a:cs typeface="MS PGothic" charset="0"/>
              </a:rPr>
              <a:t>third </a:t>
            </a:r>
            <a:r>
              <a:rPr lang="en-US" sz="2800" b="1" i="0" dirty="0">
                <a:solidFill>
                  <a:srgbClr val="000000"/>
                </a:solidFill>
                <a:latin typeface="Candara" charset="0"/>
                <a:ea typeface="ＭＳ Ｐゴシック" charset="0"/>
                <a:cs typeface="MS PGothic" charset="0"/>
              </a:rPr>
              <a:t>mark of David’s leadership was that </a:t>
            </a:r>
            <a:r>
              <a:rPr lang="en-US" sz="2800" b="1" i="0" dirty="0" smtClean="0">
                <a:solidFill>
                  <a:srgbClr val="FF0000"/>
                </a:solidFill>
                <a:latin typeface="Candara" charset="0"/>
                <a:ea typeface="ＭＳ Ｐゴシック" charset="0"/>
                <a:cs typeface="MS PGothic" charset="0"/>
              </a:rPr>
              <a:t>he experienced God’s favor and of the blessing as a fruit of God-centered leadership.  </a:t>
            </a:r>
            <a:endParaRPr lang="en-US" sz="1000" b="1" i="0" spc="-10" dirty="0" smtClean="0">
              <a:solidFill>
                <a:srgbClr val="FF0000"/>
              </a:solidFill>
              <a:latin typeface="Candara" charset="0"/>
              <a:ea typeface="ＭＳ Ｐゴシック" charset="0"/>
              <a:cs typeface="MS PGothic" charset="0"/>
            </a:endParaRPr>
          </a:p>
          <a:p>
            <a:pPr marL="0" indent="0" algn="ctr">
              <a:spcBef>
                <a:spcPts val="0"/>
              </a:spcBef>
              <a:buFontTx/>
              <a:buNone/>
            </a:pPr>
            <a:endParaRPr lang="en-US" sz="1000" spc="-10" dirty="0" smtClean="0">
              <a:solidFill>
                <a:srgbClr val="000000"/>
              </a:solidFill>
              <a:latin typeface="Candara" charset="0"/>
              <a:ea typeface="ＭＳ Ｐゴシック" charset="0"/>
              <a:cs typeface="MS PGothic" charset="0"/>
            </a:endParaRPr>
          </a:p>
          <a:p>
            <a:pPr marL="0" indent="0" algn="ctr">
              <a:spcBef>
                <a:spcPts val="0"/>
              </a:spcBef>
              <a:buNone/>
            </a:pPr>
            <a:r>
              <a:rPr lang="en-US" sz="2600" spc="-10" baseline="30000" dirty="0">
                <a:solidFill>
                  <a:srgbClr val="000000"/>
                </a:solidFill>
                <a:latin typeface="Candara" charset="0"/>
                <a:ea typeface="ＭＳ Ｐゴシック" charset="0"/>
                <a:cs typeface="MS PGothic" charset="0"/>
              </a:rPr>
              <a:t>10</a:t>
            </a:r>
            <a:r>
              <a:rPr lang="en-US" sz="2600" spc="-10" dirty="0">
                <a:solidFill>
                  <a:srgbClr val="000000"/>
                </a:solidFill>
                <a:latin typeface="Candara" charset="0"/>
                <a:ea typeface="ＭＳ Ｐゴシック" charset="0"/>
                <a:cs typeface="MS PGothic" charset="0"/>
              </a:rPr>
              <a:t> And David became greater and greater, </a:t>
            </a:r>
            <a:r>
              <a:rPr lang="en-US" sz="2600" spc="-10" dirty="0" smtClean="0">
                <a:solidFill>
                  <a:srgbClr val="000000"/>
                </a:solidFill>
                <a:latin typeface="Candara" charset="0"/>
                <a:ea typeface="ＭＳ Ｐゴシック" charset="0"/>
                <a:cs typeface="MS PGothic" charset="0"/>
              </a:rPr>
              <a:t/>
            </a:r>
            <a:br>
              <a:rPr lang="en-US" sz="2600" spc="-10" dirty="0" smtClean="0">
                <a:solidFill>
                  <a:srgbClr val="000000"/>
                </a:solidFill>
                <a:latin typeface="Candara" charset="0"/>
                <a:ea typeface="ＭＳ Ｐゴシック" charset="0"/>
                <a:cs typeface="MS PGothic" charset="0"/>
              </a:rPr>
            </a:br>
            <a:r>
              <a:rPr lang="en-US" sz="2600" spc="-10" dirty="0" smtClean="0">
                <a:solidFill>
                  <a:srgbClr val="000000"/>
                </a:solidFill>
                <a:latin typeface="Candara" charset="0"/>
                <a:ea typeface="ＭＳ Ｐゴシック" charset="0"/>
                <a:cs typeface="MS PGothic" charset="0"/>
              </a:rPr>
              <a:t>for the</a:t>
            </a:r>
            <a:r>
              <a:rPr lang="en-US" sz="2600" spc="-10" dirty="0">
                <a:solidFill>
                  <a:srgbClr val="000000"/>
                </a:solidFill>
                <a:latin typeface="Candara" charset="0"/>
                <a:ea typeface="ＭＳ Ｐゴシック" charset="0"/>
                <a:cs typeface="MS PGothic" charset="0"/>
              </a:rPr>
              <a:t> LORD, the God of hosts, was with him. </a:t>
            </a:r>
            <a:r>
              <a:rPr lang="en-US" sz="2600" spc="-10" dirty="0" smtClean="0">
                <a:solidFill>
                  <a:srgbClr val="000000"/>
                </a:solidFill>
                <a:latin typeface="Candara" charset="0"/>
                <a:ea typeface="ＭＳ Ｐゴシック" charset="0"/>
                <a:cs typeface="MS PGothic" charset="0"/>
              </a:rPr>
              <a:t/>
            </a:r>
            <a:br>
              <a:rPr lang="en-US" sz="2600" spc="-10" dirty="0" smtClean="0">
                <a:solidFill>
                  <a:srgbClr val="000000"/>
                </a:solidFill>
                <a:latin typeface="Candara" charset="0"/>
                <a:ea typeface="ＭＳ Ｐゴシック" charset="0"/>
                <a:cs typeface="MS PGothic" charset="0"/>
              </a:rPr>
            </a:br>
            <a:r>
              <a:rPr lang="en-US" sz="2600" spc="-10" dirty="0" smtClean="0">
                <a:solidFill>
                  <a:srgbClr val="000000"/>
                </a:solidFill>
                <a:latin typeface="Candara" charset="0"/>
                <a:ea typeface="ＭＳ Ｐゴシック" charset="0"/>
                <a:cs typeface="MS PGothic" charset="0"/>
              </a:rPr>
              <a:t>2 Samuel 2:10</a:t>
            </a:r>
            <a:endParaRPr lang="en-US" sz="2600" spc="-10" dirty="0">
              <a:solidFill>
                <a:srgbClr val="000000"/>
              </a:solidFill>
              <a:latin typeface="Candara" charset="0"/>
              <a:ea typeface="ＭＳ Ｐゴシック" charset="0"/>
              <a:cs typeface="MS PGothic" charset="0"/>
            </a:endParaRPr>
          </a:p>
          <a:p>
            <a:pPr marL="0" indent="0" algn="ctr">
              <a:spcBef>
                <a:spcPts val="0"/>
              </a:spcBef>
              <a:buFontTx/>
              <a:buNone/>
            </a:pPr>
            <a:endParaRPr lang="en-US" sz="1200" spc="-10" dirty="0">
              <a:solidFill>
                <a:srgbClr val="000000"/>
              </a:solidFill>
              <a:latin typeface="Candara" charset="0"/>
              <a:ea typeface="ＭＳ Ｐゴシック" charset="0"/>
              <a:cs typeface="MS PGothic" charset="0"/>
            </a:endParaRP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This blessing on David’s leadership was NOT the first thing but the last thing as a fruit of God-centered leadership.</a:t>
            </a: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God made him greater and greater with God’s favor and blessing.</a:t>
            </a: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This is also what happens to us Christ-followers when we seek first the Kingdom of God and leave the results to God’s sovereign hand.</a:t>
            </a:r>
            <a:endParaRPr lang="en-US" sz="2600" b="1" i="0" dirty="0">
              <a:solidFill>
                <a:srgbClr val="000000"/>
              </a:solidFill>
              <a:latin typeface="Candara" charset="0"/>
              <a:ea typeface="ＭＳ Ｐゴシック" charset="0"/>
              <a:cs typeface="Candara" charset="0"/>
            </a:endParaRPr>
          </a:p>
          <a:p>
            <a:pPr marL="0" indent="0" algn="ctr">
              <a:spcBef>
                <a:spcPts val="0"/>
              </a:spcBef>
              <a:buFontTx/>
              <a:buNone/>
            </a:pPr>
            <a:endParaRPr lang="en-US" sz="2600" spc="-10" dirty="0" smtClean="0">
              <a:solidFill>
                <a:srgbClr val="000000"/>
              </a:solidFill>
              <a:latin typeface="Candara" charset="0"/>
              <a:ea typeface="ＭＳ Ｐゴシック" charset="0"/>
              <a:cs typeface="MS PGothic" charset="0"/>
            </a:endParaRPr>
          </a:p>
          <a:p>
            <a:pPr marL="0" indent="0" algn="ctr">
              <a:spcBef>
                <a:spcPts val="0"/>
              </a:spcBef>
              <a:buFontTx/>
              <a:buNone/>
            </a:pPr>
            <a:endParaRPr lang="en-US" sz="14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594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304799" y="457200"/>
            <a:ext cx="11644393" cy="6400801"/>
          </a:xfrm>
        </p:spPr>
        <p:txBody>
          <a:bodyPr/>
          <a:lstStyle/>
          <a:p>
            <a:pPr marL="0" indent="0" algn="just">
              <a:spcBef>
                <a:spcPts val="0"/>
              </a:spcBef>
              <a:buNone/>
            </a:pPr>
            <a:r>
              <a:rPr lang="en-US" sz="3000" b="1" dirty="0">
                <a:solidFill>
                  <a:srgbClr val="800000"/>
                </a:solidFill>
                <a:latin typeface="Candara" charset="0"/>
                <a:cs typeface="Arial" charset="0"/>
              </a:rPr>
              <a:t>When Jesus Is King</a:t>
            </a:r>
          </a:p>
          <a:p>
            <a:pPr marL="0" indent="0" algn="just">
              <a:spcBef>
                <a:spcPts val="0"/>
              </a:spcBef>
              <a:buNone/>
            </a:pPr>
            <a:r>
              <a:rPr lang="en-US" sz="2650" b="1" dirty="0" smtClean="0">
                <a:latin typeface="Candara"/>
                <a:cs typeface="Candara"/>
              </a:rPr>
              <a:t>What </a:t>
            </a:r>
            <a:r>
              <a:rPr lang="en-US" sz="2650" b="1" dirty="0">
                <a:latin typeface="Candara"/>
                <a:cs typeface="Candara"/>
              </a:rPr>
              <a:t>happens when Jesus is King? Look at our text for a moment: what happened when David was king? The conquest [of Jerusalem] which had baffled the Israelites through their whole history became amazingly easy when David was king. One of the first evidences of the enthronement of Jesus Christ in our lives will be that deeply entrenched habits of evil will be put under subjection to our risen Lord, who will inhabit that temple of the Holy Spirit</a:t>
            </a:r>
            <a:r>
              <a:rPr lang="en-US" sz="2650" b="1">
                <a:latin typeface="Candara"/>
                <a:cs typeface="Candara"/>
              </a:rPr>
              <a:t>, </a:t>
            </a:r>
            <a:r>
              <a:rPr lang="en-US" sz="2650" b="1" smtClean="0">
                <a:latin typeface="Candara"/>
                <a:cs typeface="Candara"/>
              </a:rPr>
              <a:t>your </a:t>
            </a:r>
            <a:r>
              <a:rPr lang="en-US" sz="2650" b="1" dirty="0">
                <a:latin typeface="Candara"/>
                <a:cs typeface="Candara"/>
              </a:rPr>
              <a:t>body and mind. That stronghold of sin which has defied our best efforts, that which has caused us many a heartache and many a tear and many a feeling of remorse and frustration, that which has almost made us give up the fight altogether – how wonderful, when Jesus becomes King it is put under His feet. He comes into our lives to establish His kingdom, and to inaugurate it by giving us the first taste of deliverance and victory over the power of inbred sin. </a:t>
            </a:r>
          </a:p>
          <a:p>
            <a:pPr marL="0" indent="0" algn="r">
              <a:spcBef>
                <a:spcPts val="0"/>
              </a:spcBef>
              <a:buNone/>
            </a:pPr>
            <a:r>
              <a:rPr lang="en-US" sz="2650" b="1" dirty="0">
                <a:latin typeface="Candara"/>
                <a:cs typeface="Candara"/>
              </a:rPr>
              <a:t>― Alan Redpath</a:t>
            </a:r>
          </a:p>
        </p:txBody>
      </p:sp>
    </p:spTree>
    <p:extLst>
      <p:ext uri="{BB962C8B-B14F-4D97-AF65-F5344CB8AC3E}">
        <p14:creationId xmlns:p14="http://schemas.microsoft.com/office/powerpoint/2010/main" val="1463621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3" y="1600200"/>
            <a:ext cx="11480737" cy="5105400"/>
          </a:xfrm>
        </p:spPr>
        <p:txBody>
          <a:bodyPr/>
          <a:lstStyle/>
          <a:p>
            <a:pPr marL="514350" lvl="0" indent="-514350">
              <a:buFont typeface="+mj-lt"/>
              <a:buAutoNum type="arabicPeriod"/>
            </a:pPr>
            <a:r>
              <a:rPr lang="en-US" sz="2800" dirty="0"/>
              <a:t>In what ways will you </a:t>
            </a:r>
            <a:r>
              <a:rPr lang="en-US" sz="2800" dirty="0" smtClean="0"/>
              <a:t>be a servant to God first in all of your endeavors and work and service? </a:t>
            </a:r>
          </a:p>
          <a:p>
            <a:pPr marL="514350" lvl="0" indent="-514350">
              <a:buFont typeface="+mj-lt"/>
              <a:buAutoNum type="arabicPeriod"/>
            </a:pPr>
            <a:endParaRPr lang="en-US" dirty="0" smtClean="0"/>
          </a:p>
          <a:p>
            <a:pPr marL="514350" lvl="0" indent="-514350">
              <a:buFont typeface="+mj-lt"/>
              <a:buAutoNum type="arabicPeriod"/>
            </a:pPr>
            <a:r>
              <a:rPr lang="en-US" sz="2800" dirty="0" smtClean="0"/>
              <a:t>What </a:t>
            </a:r>
            <a:r>
              <a:rPr lang="en-US" sz="2800" dirty="0"/>
              <a:t>would it mean for you to </a:t>
            </a:r>
            <a:r>
              <a:rPr lang="en-US" sz="2800" dirty="0" smtClean="0"/>
              <a:t>seek the good of the people whom you serve as the true aim of your work and service?</a:t>
            </a:r>
            <a:endParaRPr lang="en-US" sz="2800" dirty="0"/>
          </a:p>
          <a:p>
            <a:pPr marL="514350" lvl="0" indent="-514350">
              <a:buFont typeface="+mj-lt"/>
              <a:buAutoNum type="arabicPeriod"/>
            </a:pPr>
            <a:endParaRPr lang="en-US" dirty="0"/>
          </a:p>
          <a:p>
            <a:pPr marL="514350" lvl="0" indent="-514350">
              <a:buFont typeface="+mj-lt"/>
              <a:buAutoNum type="arabicPeriod"/>
            </a:pPr>
            <a:r>
              <a:rPr lang="en-US" sz="2800" dirty="0"/>
              <a:t>What is your first step toward to </a:t>
            </a:r>
            <a:r>
              <a:rPr lang="en-US" sz="2800" dirty="0" smtClean="0"/>
              <a:t>experience God’s favor that comes from the presence of God in the center of your life?</a:t>
            </a:r>
            <a:endParaRPr lang="en-US" sz="2800" dirty="0"/>
          </a:p>
        </p:txBody>
      </p:sp>
    </p:spTree>
    <p:extLst>
      <p:ext uri="{BB962C8B-B14F-4D97-AF65-F5344CB8AC3E}">
        <p14:creationId xmlns:p14="http://schemas.microsoft.com/office/powerpoint/2010/main" val="1571015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06373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5999"/>
            <a:ext cx="11176000" cy="1143001"/>
          </a:xfrm>
        </p:spPr>
        <p:txBody>
          <a:bodyPr/>
          <a:lstStyle/>
          <a:p>
            <a:pPr eaLnBrk="1" hangingPunct="1">
              <a:defRPr/>
            </a:pPr>
            <a:r>
              <a:rPr lang="en-US" sz="4600" b="1" i="1" dirty="0">
                <a:effectLst>
                  <a:outerShdw blurRad="38100" dist="38100" dir="2700000" algn="tl">
                    <a:srgbClr val="DDDDDD"/>
                  </a:outerShdw>
                </a:effectLst>
                <a:latin typeface="Candara" charset="0"/>
                <a:ea typeface="MS PGothic" charset="0"/>
                <a:cs typeface="Arial" charset="0"/>
              </a:rPr>
              <a:t>David’s Leadership </a:t>
            </a:r>
            <a:r>
              <a:rPr lang="en-US" sz="4600" b="1" i="1" dirty="0" smtClean="0">
                <a:effectLst>
                  <a:outerShdw blurRad="38100" dist="38100" dir="2700000" algn="tl">
                    <a:srgbClr val="DDDDDD"/>
                  </a:outerShdw>
                </a:effectLst>
                <a:latin typeface="Candara" charset="0"/>
                <a:ea typeface="MS PGothic" charset="0"/>
                <a:cs typeface="Arial" charset="0"/>
              </a:rPr>
              <a:t/>
            </a:r>
            <a:br>
              <a:rPr lang="en-US" sz="4600" b="1" i="1" dirty="0" smtClean="0">
                <a:effectLst>
                  <a:outerShdw blurRad="38100" dist="38100" dir="2700000" algn="tl">
                    <a:srgbClr val="DDDDDD"/>
                  </a:outerShdw>
                </a:effectLst>
                <a:latin typeface="Candara" charset="0"/>
                <a:ea typeface="MS PGothic" charset="0"/>
                <a:cs typeface="Arial" charset="0"/>
              </a:rPr>
            </a:br>
            <a:r>
              <a:rPr lang="en-US" sz="4600" b="1" i="1" dirty="0" smtClean="0">
                <a:effectLst>
                  <a:outerShdw blurRad="38100" dist="38100" dir="2700000" algn="tl">
                    <a:srgbClr val="DDDDDD"/>
                  </a:outerShdw>
                </a:effectLst>
                <a:latin typeface="Candara" charset="0"/>
                <a:ea typeface="MS PGothic" charset="0"/>
                <a:cs typeface="Arial" charset="0"/>
              </a:rPr>
              <a:t>That United </a:t>
            </a:r>
            <a:r>
              <a:rPr lang="en-US" sz="4600" b="1" i="1" dirty="0">
                <a:effectLst>
                  <a:outerShdw blurRad="38100" dist="38100" dir="2700000" algn="tl">
                    <a:srgbClr val="DDDDDD"/>
                  </a:outerShdw>
                </a:effectLst>
                <a:latin typeface="Candara" charset="0"/>
                <a:ea typeface="MS PGothic" charset="0"/>
                <a:cs typeface="Arial" charset="0"/>
              </a:rPr>
              <a:t>God’s </a:t>
            </a:r>
            <a:r>
              <a:rPr lang="en-US" sz="4600" b="1" i="1" dirty="0" smtClean="0">
                <a:effectLst>
                  <a:outerShdw blurRad="38100" dist="38100" dir="2700000" algn="tl">
                    <a:srgbClr val="DDDDDD"/>
                  </a:outerShdw>
                </a:effectLst>
                <a:latin typeface="Candara" charset="0"/>
                <a:ea typeface="MS PGothic" charset="0"/>
                <a:cs typeface="Arial" charset="0"/>
              </a:rPr>
              <a:t>People</a:t>
            </a:r>
            <a:endParaRPr lang="en-US" sz="4600"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812800" y="3657601"/>
            <a:ext cx="10617200" cy="2286000"/>
          </a:xfrm>
        </p:spPr>
        <p:txBody>
          <a:bodyPr/>
          <a:lstStyle/>
          <a:p>
            <a:pPr marL="0" indent="0" algn="ctr" eaLnBrk="1" hangingPunct="1">
              <a:buFontTx/>
              <a:buNone/>
              <a:defRPr/>
            </a:pPr>
            <a:r>
              <a:rPr lang="en-US" b="1" i="1" dirty="0" smtClean="0">
                <a:effectLst>
                  <a:outerShdw blurRad="38100" dist="38100" dir="2700000" algn="tl">
                    <a:srgbClr val="DDDDDD"/>
                  </a:outerShdw>
                </a:effectLst>
                <a:latin typeface="Candara" charset="0"/>
                <a:ea typeface="MS PGothic" charset="0"/>
                <a:cs typeface="Arial" charset="0"/>
              </a:rPr>
              <a:t>David: A Man after God’s Own Heart Series [19]</a:t>
            </a:r>
            <a:endParaRPr lang="en-US" b="1" i="1" dirty="0">
              <a:effectLst>
                <a:outerShdw blurRad="38100" dist="38100" dir="2700000" algn="tl">
                  <a:srgbClr val="DDDDDD"/>
                </a:outerShdw>
              </a:effectLst>
              <a:latin typeface="Candara" charset="0"/>
              <a:ea typeface="MS PGothic" charset="0"/>
              <a:cs typeface="Arial" charset="0"/>
            </a:endParaRPr>
          </a:p>
          <a:p>
            <a:pPr marL="0" indent="0" algn="ctr" eaLnBrk="1" hangingPunct="1">
              <a:buNone/>
              <a:defRPr/>
            </a:pPr>
            <a:r>
              <a:rPr lang="it-IT" i="1" dirty="0" smtClean="0">
                <a:effectLst>
                  <a:outerShdw blurRad="38100" dist="38100" dir="2700000" algn="tl">
                    <a:srgbClr val="DDDDDD"/>
                  </a:outerShdw>
                </a:effectLst>
                <a:latin typeface="Candara" charset="0"/>
                <a:ea typeface="MS PGothic" charset="0"/>
                <a:cs typeface="Arial" charset="0"/>
              </a:rPr>
              <a:t>2 Samuel 4:5-5:25</a:t>
            </a:r>
            <a:endParaRPr lang="it-IT" i="1" dirty="0">
              <a:effectLst>
                <a:outerShdw blurRad="38100" dist="38100" dir="2700000" algn="tl">
                  <a:srgbClr val="DDDDDD"/>
                </a:outerShdw>
              </a:effectLst>
              <a:latin typeface="Candara" charset="0"/>
              <a:ea typeface="MS PGothic" charset="0"/>
              <a:cs typeface="Arial" charset="0"/>
            </a:endParaRPr>
          </a:p>
          <a:p>
            <a:pPr marL="0" indent="0" algn="ctr" eaLnBrk="1" hangingPunct="1">
              <a:buNone/>
              <a:defRPr/>
            </a:pPr>
            <a:r>
              <a:rPr lang="en-US" b="1" dirty="0" smtClean="0">
                <a:latin typeface="Candara"/>
                <a:cs typeface="Candara"/>
              </a:rPr>
              <a:t>©</a:t>
            </a:r>
            <a:r>
              <a:rPr lang="en-US" dirty="0" smtClean="0"/>
              <a:t> </a:t>
            </a:r>
            <a:r>
              <a:rPr lang="en-US" b="1" dirty="0" smtClean="0">
                <a:effectLst>
                  <a:outerShdw blurRad="38100" dist="38100" dir="2700000" algn="tl">
                    <a:srgbClr val="DDDDDD"/>
                  </a:outerShdw>
                </a:effectLst>
                <a:latin typeface="Candara" charset="0"/>
                <a:ea typeface="MS PGothic" charset="0"/>
                <a:cs typeface="Arial" charset="0"/>
              </a:rPr>
              <a:t>August 6, 2017</a:t>
            </a:r>
          </a:p>
          <a:p>
            <a:pPr marL="0" indent="0" algn="ctr">
              <a:buFontTx/>
              <a:buNone/>
              <a:defRPr/>
            </a:pPr>
            <a:r>
              <a:rPr lang="en-US" b="1" i="1" dirty="0" smtClean="0">
                <a:effectLst>
                  <a:outerShdw blurRad="38100" dist="38100" dir="2700000" algn="tl">
                    <a:srgbClr val="DDDDDD"/>
                  </a:outerShdw>
                </a:effectLst>
                <a:latin typeface="Candara" charset="0"/>
                <a:ea typeface="MS PGothic" charset="0"/>
                <a:cs typeface="Arial" charset="0"/>
              </a:rPr>
              <a:t>  Pastor Paul K. Kim</a:t>
            </a:r>
          </a:p>
          <a:p>
            <a:pPr marL="0" indent="0"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1594038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283071" y="1219200"/>
            <a:ext cx="11680329" cy="5638799"/>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ts val="0"/>
              </a:spcBef>
              <a:buFontTx/>
              <a:buNone/>
            </a:pPr>
            <a:r>
              <a:rPr lang="en-US" sz="2700" b="1" spc="-10" dirty="0">
                <a:solidFill>
                  <a:srgbClr val="000000"/>
                </a:solidFill>
                <a:latin typeface="Candara" charset="0"/>
                <a:ea typeface="ＭＳ Ｐゴシック" charset="0"/>
                <a:cs typeface="MS PGothic" charset="0"/>
              </a:rPr>
              <a:t>  </a:t>
            </a:r>
            <a:r>
              <a:rPr lang="en-US" sz="2700" b="1" spc="-10" baseline="30000" dirty="0">
                <a:solidFill>
                  <a:srgbClr val="000000"/>
                </a:solidFill>
                <a:latin typeface="Candara" charset="0"/>
                <a:ea typeface="ＭＳ Ｐゴシック" charset="0"/>
                <a:cs typeface="MS PGothic" charset="0"/>
              </a:rPr>
              <a:t>1</a:t>
            </a:r>
            <a:r>
              <a:rPr lang="en-US" sz="2700" b="1" spc="-10" dirty="0">
                <a:solidFill>
                  <a:srgbClr val="000000"/>
                </a:solidFill>
                <a:latin typeface="Candara" charset="0"/>
                <a:ea typeface="ＭＳ Ｐゴシック" charset="0"/>
                <a:cs typeface="MS PGothic" charset="0"/>
              </a:rPr>
              <a:t> Then all the tribes of Israel came to David at Hebron and said,</a:t>
            </a:r>
            <a:br>
              <a:rPr lang="en-US" sz="2700" b="1" spc="-10" dirty="0">
                <a:solidFill>
                  <a:srgbClr val="000000"/>
                </a:solidFill>
                <a:latin typeface="Candara" charset="0"/>
                <a:ea typeface="ＭＳ Ｐゴシック" charset="0"/>
                <a:cs typeface="MS PGothic" charset="0"/>
              </a:rPr>
            </a:br>
            <a:r>
              <a:rPr lang="en-US" sz="2700" b="1" spc="-10" dirty="0">
                <a:solidFill>
                  <a:srgbClr val="000000"/>
                </a:solidFill>
                <a:latin typeface="Candara" charset="0"/>
                <a:ea typeface="ＭＳ Ｐゴシック" charset="0"/>
                <a:cs typeface="MS PGothic" charset="0"/>
              </a:rPr>
              <a:t> “Behold, we are your bone and flesh. </a:t>
            </a:r>
            <a:r>
              <a:rPr lang="en-US" sz="2700" b="1" spc="-10" baseline="30000" dirty="0">
                <a:solidFill>
                  <a:srgbClr val="000000"/>
                </a:solidFill>
                <a:latin typeface="Candara" charset="0"/>
                <a:ea typeface="ＭＳ Ｐゴシック" charset="0"/>
                <a:cs typeface="MS PGothic" charset="0"/>
              </a:rPr>
              <a:t>2</a:t>
            </a:r>
            <a:r>
              <a:rPr lang="en-US" sz="2700" b="1" spc="-10" dirty="0">
                <a:solidFill>
                  <a:srgbClr val="000000"/>
                </a:solidFill>
                <a:latin typeface="Candara" charset="0"/>
                <a:ea typeface="ＭＳ Ｐゴシック" charset="0"/>
                <a:cs typeface="MS PGothic" charset="0"/>
              </a:rPr>
              <a:t> In times past, when Saul was</a:t>
            </a:r>
            <a:br>
              <a:rPr lang="en-US" sz="2700" b="1" spc="-10" dirty="0">
                <a:solidFill>
                  <a:srgbClr val="000000"/>
                </a:solidFill>
                <a:latin typeface="Candara" charset="0"/>
                <a:ea typeface="ＭＳ Ｐゴシック" charset="0"/>
                <a:cs typeface="MS PGothic" charset="0"/>
              </a:rPr>
            </a:br>
            <a:r>
              <a:rPr lang="en-US" sz="2700" b="1" spc="-10" dirty="0">
                <a:solidFill>
                  <a:srgbClr val="000000"/>
                </a:solidFill>
                <a:latin typeface="Candara" charset="0"/>
                <a:ea typeface="ＭＳ Ｐゴシック" charset="0"/>
                <a:cs typeface="MS PGothic" charset="0"/>
              </a:rPr>
              <a:t> king over us, it was you who led out and brought in Israel. And the LORD </a:t>
            </a:r>
            <a:br>
              <a:rPr lang="en-US" sz="2700" b="1" spc="-10" dirty="0">
                <a:solidFill>
                  <a:srgbClr val="000000"/>
                </a:solidFill>
                <a:latin typeface="Candara" charset="0"/>
                <a:ea typeface="ＭＳ Ｐゴシック" charset="0"/>
                <a:cs typeface="MS PGothic" charset="0"/>
              </a:rPr>
            </a:br>
            <a:r>
              <a:rPr lang="en-US" sz="2700" b="1" spc="-10" dirty="0">
                <a:solidFill>
                  <a:srgbClr val="000000"/>
                </a:solidFill>
                <a:latin typeface="Candara" charset="0"/>
                <a:ea typeface="ＭＳ Ｐゴシック" charset="0"/>
                <a:cs typeface="MS PGothic" charset="0"/>
              </a:rPr>
              <a:t>said to you, ‘You shall be shepherd of my people Israel, and you shall be prince</a:t>
            </a:r>
            <a:br>
              <a:rPr lang="en-US" sz="2700" b="1" spc="-10" dirty="0">
                <a:solidFill>
                  <a:srgbClr val="000000"/>
                </a:solidFill>
                <a:latin typeface="Candara" charset="0"/>
                <a:ea typeface="ＭＳ Ｐゴシック" charset="0"/>
                <a:cs typeface="MS PGothic" charset="0"/>
              </a:rPr>
            </a:br>
            <a:r>
              <a:rPr lang="en-US" sz="2700" b="1" spc="-10" dirty="0">
                <a:solidFill>
                  <a:srgbClr val="000000"/>
                </a:solidFill>
                <a:latin typeface="Candara" charset="0"/>
                <a:ea typeface="ＭＳ Ｐゴシック" charset="0"/>
                <a:cs typeface="MS PGothic" charset="0"/>
              </a:rPr>
              <a:t>over Israel.’” </a:t>
            </a:r>
            <a:r>
              <a:rPr lang="en-US" sz="2700" b="1" spc="-10" baseline="30000" dirty="0">
                <a:solidFill>
                  <a:srgbClr val="000000"/>
                </a:solidFill>
                <a:latin typeface="Candara" charset="0"/>
                <a:ea typeface="ＭＳ Ｐゴシック" charset="0"/>
                <a:cs typeface="MS PGothic" charset="0"/>
              </a:rPr>
              <a:t>3</a:t>
            </a:r>
            <a:r>
              <a:rPr lang="en-US" sz="2700" b="1" spc="-10" dirty="0">
                <a:solidFill>
                  <a:srgbClr val="000000"/>
                </a:solidFill>
                <a:latin typeface="Candara" charset="0"/>
                <a:ea typeface="ＭＳ Ｐゴシック" charset="0"/>
                <a:cs typeface="MS PGothic" charset="0"/>
              </a:rPr>
              <a:t> So all the elders of Israel came to the king at Hebron, and King </a:t>
            </a:r>
            <a:br>
              <a:rPr lang="en-US" sz="2700" b="1" spc="-10" dirty="0">
                <a:solidFill>
                  <a:srgbClr val="000000"/>
                </a:solidFill>
                <a:latin typeface="Candara" charset="0"/>
                <a:ea typeface="ＭＳ Ｐゴシック" charset="0"/>
                <a:cs typeface="MS PGothic" charset="0"/>
              </a:rPr>
            </a:br>
            <a:r>
              <a:rPr lang="en-US" sz="2700" b="1" spc="-10" dirty="0">
                <a:solidFill>
                  <a:srgbClr val="000000"/>
                </a:solidFill>
                <a:latin typeface="Candara" charset="0"/>
                <a:ea typeface="ＭＳ Ｐゴシック" charset="0"/>
                <a:cs typeface="MS PGothic" charset="0"/>
              </a:rPr>
              <a:t>David made a covenant with them at Hebron before the LORD, and they </a:t>
            </a:r>
            <a:br>
              <a:rPr lang="en-US" sz="2700" b="1" spc="-10" dirty="0">
                <a:solidFill>
                  <a:srgbClr val="000000"/>
                </a:solidFill>
                <a:latin typeface="Candara" charset="0"/>
                <a:ea typeface="ＭＳ Ｐゴシック" charset="0"/>
                <a:cs typeface="MS PGothic" charset="0"/>
              </a:rPr>
            </a:br>
            <a:r>
              <a:rPr lang="en-US" sz="2700" b="1" spc="-10" dirty="0">
                <a:solidFill>
                  <a:srgbClr val="000000"/>
                </a:solidFill>
                <a:latin typeface="Candara" charset="0"/>
                <a:ea typeface="ＭＳ Ｐゴシック" charset="0"/>
                <a:cs typeface="MS PGothic" charset="0"/>
              </a:rPr>
              <a:t>anointed David king over Israel. </a:t>
            </a:r>
            <a:r>
              <a:rPr lang="en-US" sz="2700" b="1" spc="-10" baseline="30000" dirty="0">
                <a:solidFill>
                  <a:srgbClr val="000000"/>
                </a:solidFill>
                <a:latin typeface="Candara" charset="0"/>
                <a:ea typeface="ＭＳ Ｐゴシック" charset="0"/>
                <a:cs typeface="MS PGothic" charset="0"/>
              </a:rPr>
              <a:t>4</a:t>
            </a:r>
            <a:r>
              <a:rPr lang="en-US" sz="2700" b="1" spc="-10" dirty="0">
                <a:solidFill>
                  <a:srgbClr val="000000"/>
                </a:solidFill>
                <a:latin typeface="Candara" charset="0"/>
                <a:ea typeface="ＭＳ Ｐゴシック" charset="0"/>
                <a:cs typeface="MS PGothic" charset="0"/>
              </a:rPr>
              <a:t> David was thirty years old when he </a:t>
            </a:r>
            <a:br>
              <a:rPr lang="en-US" sz="2700" b="1" spc="-10" dirty="0">
                <a:solidFill>
                  <a:srgbClr val="000000"/>
                </a:solidFill>
                <a:latin typeface="Candara" charset="0"/>
                <a:ea typeface="ＭＳ Ｐゴシック" charset="0"/>
                <a:cs typeface="MS PGothic" charset="0"/>
              </a:rPr>
            </a:br>
            <a:r>
              <a:rPr lang="en-US" sz="2700" b="1" spc="-10" dirty="0">
                <a:solidFill>
                  <a:srgbClr val="000000"/>
                </a:solidFill>
                <a:latin typeface="Candara" charset="0"/>
                <a:ea typeface="ＭＳ Ｐゴシック" charset="0"/>
                <a:cs typeface="MS PGothic" charset="0"/>
              </a:rPr>
              <a:t>began to reign, and he reigned forty years. </a:t>
            </a:r>
            <a:r>
              <a:rPr lang="en-US" sz="2700" b="1" spc="-10" baseline="30000" dirty="0">
                <a:solidFill>
                  <a:srgbClr val="000000"/>
                </a:solidFill>
                <a:latin typeface="Candara" charset="0"/>
                <a:ea typeface="ＭＳ Ｐゴシック" charset="0"/>
                <a:cs typeface="MS PGothic" charset="0"/>
              </a:rPr>
              <a:t>5</a:t>
            </a:r>
            <a:r>
              <a:rPr lang="en-US" sz="2700" b="1" spc="-10" dirty="0">
                <a:solidFill>
                  <a:srgbClr val="000000"/>
                </a:solidFill>
                <a:latin typeface="Candara" charset="0"/>
                <a:ea typeface="ＭＳ Ｐゴシック" charset="0"/>
                <a:cs typeface="MS PGothic" charset="0"/>
              </a:rPr>
              <a:t> At Hebron he reigned </a:t>
            </a:r>
            <a:br>
              <a:rPr lang="en-US" sz="2700" b="1" spc="-10" dirty="0">
                <a:solidFill>
                  <a:srgbClr val="000000"/>
                </a:solidFill>
                <a:latin typeface="Candara" charset="0"/>
                <a:ea typeface="ＭＳ Ｐゴシック" charset="0"/>
                <a:cs typeface="MS PGothic" charset="0"/>
              </a:rPr>
            </a:br>
            <a:r>
              <a:rPr lang="en-US" sz="2700" b="1" spc="-10" dirty="0">
                <a:solidFill>
                  <a:srgbClr val="000000"/>
                </a:solidFill>
                <a:latin typeface="Candara" charset="0"/>
                <a:ea typeface="ＭＳ Ｐゴシック" charset="0"/>
                <a:cs typeface="MS PGothic" charset="0"/>
              </a:rPr>
              <a:t>over Judah seven years and six months, and at Jerusalem he</a:t>
            </a:r>
            <a:br>
              <a:rPr lang="en-US" sz="2700" b="1" spc="-10" dirty="0">
                <a:solidFill>
                  <a:srgbClr val="000000"/>
                </a:solidFill>
                <a:latin typeface="Candara" charset="0"/>
                <a:ea typeface="ＭＳ Ｐゴシック" charset="0"/>
                <a:cs typeface="MS PGothic" charset="0"/>
              </a:rPr>
            </a:br>
            <a:r>
              <a:rPr lang="en-US" sz="2700" b="1" spc="-10" dirty="0">
                <a:solidFill>
                  <a:srgbClr val="000000"/>
                </a:solidFill>
                <a:latin typeface="Candara" charset="0"/>
                <a:ea typeface="ＭＳ Ｐゴシック" charset="0"/>
                <a:cs typeface="MS PGothic" charset="0"/>
              </a:rPr>
              <a:t> reigned over all Israel and Judah thirty-three years</a:t>
            </a:r>
            <a:r>
              <a:rPr lang="en-US" sz="2700" b="1" spc="-10" dirty="0" smtClean="0">
                <a:solidFill>
                  <a:srgbClr val="000000"/>
                </a:solidFill>
                <a:latin typeface="Candara" charset="0"/>
                <a:ea typeface="ＭＳ Ｐゴシック" charset="0"/>
                <a:cs typeface="MS PGothic" charset="0"/>
              </a:rPr>
              <a:t>.</a:t>
            </a:r>
            <a:br>
              <a:rPr lang="en-US" sz="2700" b="1" spc="-10" dirty="0" smtClean="0">
                <a:solidFill>
                  <a:srgbClr val="000000"/>
                </a:solidFill>
                <a:latin typeface="Candara" charset="0"/>
                <a:ea typeface="ＭＳ Ｐゴシック" charset="0"/>
                <a:cs typeface="MS PGothic" charset="0"/>
              </a:rPr>
            </a:br>
            <a:r>
              <a:rPr lang="en-US" sz="2700" b="1" spc="-10" dirty="0" smtClean="0">
                <a:solidFill>
                  <a:srgbClr val="000000"/>
                </a:solidFill>
                <a:latin typeface="Candara" charset="0"/>
                <a:ea typeface="ＭＳ Ｐゴシック" charset="0"/>
                <a:cs typeface="MS PGothic" charset="0"/>
              </a:rPr>
              <a:t>2 Samuel 5:1-5</a:t>
            </a:r>
            <a:endParaRPr lang="en-US" sz="2700" b="1"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1455427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89744" y="685800"/>
            <a:ext cx="11404003" cy="457200"/>
          </a:xfrm>
        </p:spPr>
        <p:txBody>
          <a:bodyPr/>
          <a:lstStyle/>
          <a:p>
            <a:r>
              <a:rPr lang="en-US" sz="3200" b="1" dirty="0" smtClean="0">
                <a:latin typeface="Candara" charset="0"/>
                <a:cs typeface="MS PGothic" charset="0"/>
              </a:rPr>
              <a:t>DAVID: ISRAEL’S KING AS A TYPE  OF THE </a:t>
            </a:r>
            <a:r>
              <a:rPr lang="en-US" sz="3200" b="1" dirty="0">
                <a:latin typeface="Candara" charset="0"/>
                <a:cs typeface="MS PGothic" charset="0"/>
              </a:rPr>
              <a:t>MESSIANIC KING</a:t>
            </a:r>
          </a:p>
        </p:txBody>
      </p:sp>
      <p:sp>
        <p:nvSpPr>
          <p:cNvPr id="27651" name="Rectangle 3"/>
          <p:cNvSpPr>
            <a:spLocks noGrp="1" noChangeArrowheads="1"/>
          </p:cNvSpPr>
          <p:nvPr>
            <p:ph type="body" idx="1"/>
          </p:nvPr>
        </p:nvSpPr>
        <p:spPr>
          <a:xfrm>
            <a:off x="389744" y="1295400"/>
            <a:ext cx="11528453" cy="5502279"/>
          </a:xfrm>
        </p:spPr>
        <p:txBody>
          <a:bodyPr/>
          <a:lstStyle/>
          <a:p>
            <a:pPr marL="463550" indent="-463550">
              <a:spcBef>
                <a:spcPct val="0"/>
              </a:spcBef>
            </a:pPr>
            <a:r>
              <a:rPr lang="en-US" sz="2800" b="1" dirty="0">
                <a:latin typeface="Candara" charset="0"/>
                <a:cs typeface="MS PGothic" charset="0"/>
              </a:rPr>
              <a:t>Israel was to be </a:t>
            </a:r>
            <a:r>
              <a:rPr lang="en-US" sz="2800" b="1" dirty="0">
                <a:solidFill>
                  <a:srgbClr val="FF0000"/>
                </a:solidFill>
                <a:latin typeface="Candara" charset="0"/>
                <a:cs typeface="MS PGothic" charset="0"/>
              </a:rPr>
              <a:t>ruled by God through a human servant-king as a type of God’s Kingdom.</a:t>
            </a:r>
          </a:p>
          <a:p>
            <a:pPr marL="463550" indent="-463550">
              <a:spcBef>
                <a:spcPct val="0"/>
              </a:spcBef>
            </a:pPr>
            <a:endParaRPr lang="en-US" sz="2000" b="1" dirty="0">
              <a:latin typeface="Candara" charset="0"/>
              <a:cs typeface="MS PGothic" charset="0"/>
            </a:endParaRPr>
          </a:p>
          <a:p>
            <a:pPr marL="463550" indent="-463550">
              <a:spcBef>
                <a:spcPct val="0"/>
              </a:spcBef>
            </a:pPr>
            <a:r>
              <a:rPr lang="en-US" sz="2800" b="1" dirty="0">
                <a:latin typeface="Candara" charset="0"/>
                <a:cs typeface="MS PGothic" charset="0"/>
              </a:rPr>
              <a:t>Saul failed to be God’s servant-king </a:t>
            </a:r>
            <a:r>
              <a:rPr lang="en-US" sz="2800" b="1" dirty="0">
                <a:solidFill>
                  <a:srgbClr val="FF0000"/>
                </a:solidFill>
                <a:latin typeface="Candara" charset="0"/>
                <a:cs typeface="MS PGothic" charset="0"/>
              </a:rPr>
              <a:t>essentially because he tried to use God for his </a:t>
            </a:r>
            <a:r>
              <a:rPr lang="en-US" sz="2800" b="1" dirty="0" smtClean="0">
                <a:solidFill>
                  <a:srgbClr val="FF0000"/>
                </a:solidFill>
                <a:latin typeface="Candara" charset="0"/>
                <a:cs typeface="MS PGothic" charset="0"/>
              </a:rPr>
              <a:t>purpose </a:t>
            </a:r>
            <a:r>
              <a:rPr lang="en-US" sz="2800" b="1" dirty="0">
                <a:latin typeface="Candara" charset="0"/>
                <a:cs typeface="MS PGothic" charset="0"/>
              </a:rPr>
              <a:t>rather than serving God as his purpose. </a:t>
            </a:r>
          </a:p>
          <a:p>
            <a:pPr marL="463550" indent="-463550">
              <a:spcBef>
                <a:spcPct val="0"/>
              </a:spcBef>
            </a:pPr>
            <a:endParaRPr lang="en-US" sz="2000" b="1" dirty="0">
              <a:latin typeface="Candara" charset="0"/>
              <a:cs typeface="MS PGothic" charset="0"/>
            </a:endParaRPr>
          </a:p>
          <a:p>
            <a:pPr marL="463550" indent="-463550">
              <a:spcBef>
                <a:spcPct val="0"/>
              </a:spcBef>
            </a:pPr>
            <a:r>
              <a:rPr lang="en-US" sz="2800" b="1" dirty="0">
                <a:latin typeface="Candara" charset="0"/>
                <a:cs typeface="MS PGothic" charset="0"/>
              </a:rPr>
              <a:t>David becomes the servant-king of God’s united people Israel in today’s passage as </a:t>
            </a:r>
            <a:r>
              <a:rPr lang="en-US" sz="2800" b="1" dirty="0">
                <a:solidFill>
                  <a:srgbClr val="FF0000"/>
                </a:solidFill>
                <a:latin typeface="Candara" charset="0"/>
                <a:cs typeface="MS PGothic" charset="0"/>
              </a:rPr>
              <a:t>a type of Christ the King of the eternal Kingdom of God.</a:t>
            </a:r>
          </a:p>
          <a:p>
            <a:pPr marL="463550" indent="-463550">
              <a:spcBef>
                <a:spcPct val="0"/>
              </a:spcBef>
            </a:pPr>
            <a:endParaRPr lang="en-US" sz="2000" b="1" dirty="0">
              <a:latin typeface="Candara" charset="0"/>
              <a:cs typeface="MS PGothic" charset="0"/>
            </a:endParaRPr>
          </a:p>
          <a:p>
            <a:pPr marL="463550" indent="-463550">
              <a:spcBef>
                <a:spcPct val="0"/>
              </a:spcBef>
            </a:pPr>
            <a:r>
              <a:rPr lang="en-US" sz="2800" b="1" dirty="0">
                <a:latin typeface="Candara" charset="0"/>
                <a:cs typeface="MS PGothic" charset="0"/>
              </a:rPr>
              <a:t>In all this, </a:t>
            </a:r>
            <a:r>
              <a:rPr lang="en-US" sz="2800" b="1" dirty="0" smtClean="0">
                <a:latin typeface="Candara" charset="0"/>
                <a:cs typeface="MS PGothic" charset="0"/>
              </a:rPr>
              <a:t>David </a:t>
            </a:r>
            <a:r>
              <a:rPr lang="en-US" sz="2800" b="1" dirty="0">
                <a:latin typeface="Candara" charset="0"/>
                <a:cs typeface="MS PGothic" charset="0"/>
              </a:rPr>
              <a:t>as a man after God’s own </a:t>
            </a:r>
            <a:r>
              <a:rPr lang="en-US" sz="2800" b="1" dirty="0" smtClean="0">
                <a:latin typeface="Candara" charset="0"/>
                <a:cs typeface="MS PGothic" charset="0"/>
              </a:rPr>
              <a:t>heart </a:t>
            </a:r>
            <a:r>
              <a:rPr lang="en-US" sz="2800" b="1" dirty="0">
                <a:latin typeface="Candara" charset="0"/>
                <a:cs typeface="MS PGothic" charset="0"/>
              </a:rPr>
              <a:t>offers us </a:t>
            </a:r>
            <a:r>
              <a:rPr lang="en-US" sz="2800" b="1" dirty="0">
                <a:solidFill>
                  <a:srgbClr val="FF0000"/>
                </a:solidFill>
                <a:latin typeface="Candara" charset="0"/>
                <a:cs typeface="MS PGothic" charset="0"/>
              </a:rPr>
              <a:t>not an example of perfect life but an example of faith</a:t>
            </a:r>
            <a:r>
              <a:rPr lang="en-US" sz="2800" b="1" dirty="0">
                <a:latin typeface="Candara" charset="0"/>
                <a:cs typeface="MS PGothic" charset="0"/>
              </a:rPr>
              <a:t> for our relationship with God. </a:t>
            </a:r>
          </a:p>
        </p:txBody>
      </p:sp>
    </p:spTree>
    <p:extLst>
      <p:ext uri="{BB962C8B-B14F-4D97-AF65-F5344CB8AC3E}">
        <p14:creationId xmlns:p14="http://schemas.microsoft.com/office/powerpoint/2010/main" val="123459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381000"/>
            <a:ext cx="12192000" cy="457200"/>
          </a:xfrm>
        </p:spPr>
        <p:txBody>
          <a:bodyPr/>
          <a:lstStyle/>
          <a:p>
            <a:r>
              <a:rPr lang="en-US" sz="3200" b="1" spc="-60" dirty="0">
                <a:latin typeface="Candara" charset="0"/>
                <a:ea typeface="MS PGothic" charset="0"/>
                <a:cs typeface="Arial" charset="0"/>
              </a:rPr>
              <a:t>THREE STORIES OF DAVID’S LEADERSHIP </a:t>
            </a:r>
            <a:r>
              <a:rPr lang="en-US" sz="3200" b="1" spc="-60" dirty="0" smtClean="0">
                <a:latin typeface="Candara" charset="0"/>
                <a:ea typeface="MS PGothic" charset="0"/>
                <a:cs typeface="Arial" charset="0"/>
              </a:rPr>
              <a:t>AS GOD’S SERVANT-KING</a:t>
            </a:r>
            <a:endParaRPr lang="en-US" sz="3200" b="1" spc="-60" dirty="0">
              <a:latin typeface="Candara" charset="0"/>
              <a:ea typeface="MS PGothic" charset="0"/>
              <a:cs typeface="Arial" charset="0"/>
            </a:endParaRPr>
          </a:p>
        </p:txBody>
      </p:sp>
      <p:sp>
        <p:nvSpPr>
          <p:cNvPr id="5" name="Rectangle 3"/>
          <p:cNvSpPr txBox="1">
            <a:spLocks noChangeArrowheads="1"/>
          </p:cNvSpPr>
          <p:nvPr/>
        </p:nvSpPr>
        <p:spPr bwMode="auto">
          <a:xfrm>
            <a:off x="283071" y="945396"/>
            <a:ext cx="11743614" cy="591260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spc="-10" dirty="0">
                <a:solidFill>
                  <a:srgbClr val="FF0000"/>
                </a:solidFill>
                <a:latin typeface="Candara" charset="0"/>
                <a:ea typeface="ＭＳ Ｐゴシック" charset="0"/>
                <a:cs typeface="MS PGothic" charset="0"/>
              </a:rPr>
              <a:t>Dealing with </a:t>
            </a:r>
            <a:r>
              <a:rPr lang="en-US" sz="2800" b="1" i="0" spc="-10" dirty="0" err="1">
                <a:solidFill>
                  <a:srgbClr val="FF0000"/>
                </a:solidFill>
                <a:latin typeface="Candara" charset="0"/>
                <a:ea typeface="ＭＳ Ｐゴシック" charset="0"/>
                <a:cs typeface="MS PGothic" charset="0"/>
              </a:rPr>
              <a:t>Ish-bosheth’s</a:t>
            </a:r>
            <a:r>
              <a:rPr lang="en-US" sz="2800" b="1" i="0" spc="-10" dirty="0">
                <a:solidFill>
                  <a:srgbClr val="FF0000"/>
                </a:solidFill>
                <a:latin typeface="Candara" charset="0"/>
                <a:ea typeface="ＭＳ Ｐゴシック" charset="0"/>
                <a:cs typeface="MS PGothic" charset="0"/>
              </a:rPr>
              <a:t> Death: </a:t>
            </a:r>
            <a:r>
              <a:rPr lang="en-US" sz="2800" b="1" i="0" spc="-10" dirty="0" smtClean="0">
                <a:solidFill>
                  <a:srgbClr val="000000"/>
                </a:solidFill>
                <a:latin typeface="Candara" charset="0"/>
                <a:ea typeface="ＭＳ Ｐゴシック" charset="0"/>
                <a:cs typeface="MS PGothic" charset="0"/>
              </a:rPr>
              <a:t>Justice for the murderers (4:5-12)  </a:t>
            </a:r>
            <a:endParaRPr lang="en-US" sz="2800" b="1" i="0" spc="-10" dirty="0">
              <a:solidFill>
                <a:srgbClr val="000000"/>
              </a:solidFill>
              <a:latin typeface="Candara" charset="0"/>
              <a:ea typeface="ＭＳ Ｐゴシック" charset="0"/>
              <a:cs typeface="MS PGothic" charset="0"/>
            </a:endParaRPr>
          </a:p>
          <a:p>
            <a:pPr marL="458788" indent="-458788">
              <a:spcBef>
                <a:spcPct val="0"/>
              </a:spcBef>
            </a:pPr>
            <a:endParaRPr lang="en-US" sz="800" b="1" i="0" spc="-10" dirty="0" smtClean="0">
              <a:solidFill>
                <a:srgbClr val="000000"/>
              </a:solidFill>
              <a:latin typeface="Candara" charset="0"/>
              <a:ea typeface="ＭＳ Ｐゴシック" charset="0"/>
              <a:cs typeface="MS PGothic" charset="0"/>
            </a:endParaRPr>
          </a:p>
          <a:p>
            <a:pPr marL="0" indent="0" algn="ctr">
              <a:spcBef>
                <a:spcPts val="0"/>
              </a:spcBef>
              <a:buFontTx/>
              <a:buNone/>
            </a:pPr>
            <a:r>
              <a:rPr lang="en-US" sz="2600" spc="-10" dirty="0">
                <a:solidFill>
                  <a:srgbClr val="000000"/>
                </a:solidFill>
                <a:latin typeface="Candara" charset="0"/>
                <a:ea typeface="ＭＳ Ｐゴシック" charset="0"/>
                <a:cs typeface="MS PGothic" charset="0"/>
              </a:rPr>
              <a:t> </a:t>
            </a:r>
            <a:r>
              <a:rPr lang="en-US" sz="2500" spc="-10" baseline="30000" dirty="0">
                <a:solidFill>
                  <a:srgbClr val="000000"/>
                </a:solidFill>
                <a:latin typeface="Candara" charset="0"/>
                <a:ea typeface="ＭＳ Ｐゴシック" charset="0"/>
                <a:cs typeface="MS PGothic" charset="0"/>
              </a:rPr>
              <a:t>5</a:t>
            </a:r>
            <a:r>
              <a:rPr lang="en-US" sz="2500" spc="-10" dirty="0">
                <a:solidFill>
                  <a:srgbClr val="000000"/>
                </a:solidFill>
                <a:latin typeface="Candara" charset="0"/>
                <a:ea typeface="ＭＳ Ｐゴシック" charset="0"/>
                <a:cs typeface="MS PGothic" charset="0"/>
              </a:rPr>
              <a:t> Now the sons of </a:t>
            </a:r>
            <a:r>
              <a:rPr lang="en-US" sz="2500" spc="-10" dirty="0" err="1">
                <a:solidFill>
                  <a:srgbClr val="000000"/>
                </a:solidFill>
                <a:latin typeface="Candara" charset="0"/>
                <a:ea typeface="ＭＳ Ｐゴシック" charset="0"/>
                <a:cs typeface="MS PGothic" charset="0"/>
              </a:rPr>
              <a:t>Rimmon</a:t>
            </a:r>
            <a:r>
              <a:rPr lang="en-US" sz="2500" spc="-10" dirty="0">
                <a:solidFill>
                  <a:srgbClr val="000000"/>
                </a:solidFill>
                <a:latin typeface="Candara" charset="0"/>
                <a:ea typeface="ＭＳ Ｐゴシック" charset="0"/>
                <a:cs typeface="MS PGothic" charset="0"/>
              </a:rPr>
              <a:t> the </a:t>
            </a:r>
            <a:r>
              <a:rPr lang="en-US" sz="2500" spc="-10" dirty="0" err="1">
                <a:solidFill>
                  <a:srgbClr val="000000"/>
                </a:solidFill>
                <a:latin typeface="Candara" charset="0"/>
                <a:ea typeface="ＭＳ Ｐゴシック" charset="0"/>
                <a:cs typeface="MS PGothic" charset="0"/>
              </a:rPr>
              <a:t>Beerothite</a:t>
            </a:r>
            <a:r>
              <a:rPr lang="en-US" sz="2500" spc="-10" dirty="0">
                <a:solidFill>
                  <a:srgbClr val="000000"/>
                </a:solidFill>
                <a:latin typeface="Candara" charset="0"/>
                <a:ea typeface="ＭＳ Ｐゴシック" charset="0"/>
                <a:cs typeface="MS PGothic" charset="0"/>
              </a:rPr>
              <a:t>, Rechab and </a:t>
            </a:r>
            <a:br>
              <a:rPr lang="en-US" sz="2500" spc="-10" dirty="0">
                <a:solidFill>
                  <a:srgbClr val="000000"/>
                </a:solidFill>
                <a:latin typeface="Candara" charset="0"/>
                <a:ea typeface="ＭＳ Ｐゴシック" charset="0"/>
                <a:cs typeface="MS PGothic" charset="0"/>
              </a:rPr>
            </a:br>
            <a:r>
              <a:rPr lang="en-US" sz="2500" spc="-10" dirty="0">
                <a:solidFill>
                  <a:srgbClr val="000000"/>
                </a:solidFill>
                <a:latin typeface="Candara" charset="0"/>
                <a:ea typeface="ＭＳ Ｐゴシック" charset="0"/>
                <a:cs typeface="MS PGothic" charset="0"/>
              </a:rPr>
              <a:t>Baanah, set out, and about the heat of the day they came to the </a:t>
            </a:r>
            <a:br>
              <a:rPr lang="en-US" sz="2500" spc="-10" dirty="0">
                <a:solidFill>
                  <a:srgbClr val="000000"/>
                </a:solidFill>
                <a:latin typeface="Candara" charset="0"/>
                <a:ea typeface="ＭＳ Ｐゴシック" charset="0"/>
                <a:cs typeface="MS PGothic" charset="0"/>
              </a:rPr>
            </a:br>
            <a:r>
              <a:rPr lang="en-US" sz="2500" spc="-10" dirty="0">
                <a:solidFill>
                  <a:srgbClr val="000000"/>
                </a:solidFill>
                <a:latin typeface="Candara" charset="0"/>
                <a:ea typeface="ＭＳ Ｐゴシック" charset="0"/>
                <a:cs typeface="MS PGothic" charset="0"/>
              </a:rPr>
              <a:t>house of </a:t>
            </a:r>
            <a:r>
              <a:rPr lang="en-US" sz="2500" spc="-10" dirty="0" err="1">
                <a:solidFill>
                  <a:srgbClr val="000000"/>
                </a:solidFill>
                <a:latin typeface="Candara" charset="0"/>
                <a:ea typeface="ＭＳ Ｐゴシック" charset="0"/>
                <a:cs typeface="MS PGothic" charset="0"/>
              </a:rPr>
              <a:t>Ish-bosheth</a:t>
            </a:r>
            <a:r>
              <a:rPr lang="en-US" sz="2500" spc="-10" dirty="0">
                <a:solidFill>
                  <a:srgbClr val="000000"/>
                </a:solidFill>
                <a:latin typeface="Candara" charset="0"/>
                <a:ea typeface="ＭＳ Ｐゴシック" charset="0"/>
                <a:cs typeface="MS PGothic" charset="0"/>
              </a:rPr>
              <a:t> as he was taking his noonday rest. </a:t>
            </a:r>
            <a:r>
              <a:rPr lang="en-US" sz="2500" spc="-10" baseline="30000" dirty="0">
                <a:solidFill>
                  <a:srgbClr val="000000"/>
                </a:solidFill>
                <a:latin typeface="Candara" charset="0"/>
                <a:ea typeface="ＭＳ Ｐゴシック" charset="0"/>
                <a:cs typeface="MS PGothic" charset="0"/>
              </a:rPr>
              <a:t>6</a:t>
            </a:r>
            <a:r>
              <a:rPr lang="en-US" sz="2500" spc="-10" dirty="0">
                <a:solidFill>
                  <a:srgbClr val="000000"/>
                </a:solidFill>
                <a:latin typeface="Candara" charset="0"/>
                <a:ea typeface="ＭＳ Ｐゴシック" charset="0"/>
                <a:cs typeface="MS PGothic" charset="0"/>
              </a:rPr>
              <a:t> And they </a:t>
            </a:r>
            <a:br>
              <a:rPr lang="en-US" sz="2500" spc="-10" dirty="0">
                <a:solidFill>
                  <a:srgbClr val="000000"/>
                </a:solidFill>
                <a:latin typeface="Candara" charset="0"/>
                <a:ea typeface="ＭＳ Ｐゴシック" charset="0"/>
                <a:cs typeface="MS PGothic" charset="0"/>
              </a:rPr>
            </a:br>
            <a:r>
              <a:rPr lang="en-US" sz="2500" spc="-10" dirty="0">
                <a:solidFill>
                  <a:srgbClr val="000000"/>
                </a:solidFill>
                <a:latin typeface="Candara" charset="0"/>
                <a:ea typeface="ＭＳ Ｐゴシック" charset="0"/>
                <a:cs typeface="MS PGothic" charset="0"/>
              </a:rPr>
              <a:t>came into the midst of the house as if to get wheat, and they stabbed him </a:t>
            </a:r>
            <a:br>
              <a:rPr lang="en-US" sz="2500" spc="-10" dirty="0">
                <a:solidFill>
                  <a:srgbClr val="000000"/>
                </a:solidFill>
                <a:latin typeface="Candara" charset="0"/>
                <a:ea typeface="ＭＳ Ｐゴシック" charset="0"/>
                <a:cs typeface="MS PGothic" charset="0"/>
              </a:rPr>
            </a:br>
            <a:r>
              <a:rPr lang="en-US" sz="2500" spc="-10" dirty="0">
                <a:solidFill>
                  <a:srgbClr val="000000"/>
                </a:solidFill>
                <a:latin typeface="Candara" charset="0"/>
                <a:ea typeface="ＭＳ Ｐゴシック" charset="0"/>
                <a:cs typeface="MS PGothic" charset="0"/>
              </a:rPr>
              <a:t>in the stomach. Then Rechab and Baanah his brother escaped</a:t>
            </a:r>
            <a:r>
              <a:rPr lang="en-US" sz="2500" spc="-10" dirty="0" smtClean="0">
                <a:solidFill>
                  <a:srgbClr val="000000"/>
                </a:solidFill>
                <a:latin typeface="Candara" charset="0"/>
                <a:ea typeface="ＭＳ Ｐゴシック" charset="0"/>
                <a:cs typeface="MS PGothic" charset="0"/>
              </a:rPr>
              <a:t>. </a:t>
            </a:r>
            <a:r>
              <a:rPr lang="en-US" sz="2500" spc="-10" baseline="30000" dirty="0" smtClean="0">
                <a:solidFill>
                  <a:srgbClr val="000000"/>
                </a:solidFill>
                <a:latin typeface="Candara" charset="0"/>
                <a:ea typeface="ＭＳ Ｐゴシック" charset="0"/>
                <a:cs typeface="MS PGothic" charset="0"/>
              </a:rPr>
              <a:t>7</a:t>
            </a:r>
            <a:r>
              <a:rPr lang="en-US" sz="2500" spc="-10" dirty="0">
                <a:solidFill>
                  <a:srgbClr val="000000"/>
                </a:solidFill>
                <a:latin typeface="Candara" charset="0"/>
                <a:ea typeface="ＭＳ Ｐゴシック" charset="0"/>
                <a:cs typeface="MS PGothic" charset="0"/>
              </a:rPr>
              <a:t> When they </a:t>
            </a:r>
            <a:br>
              <a:rPr lang="en-US" sz="2500" spc="-10" dirty="0">
                <a:solidFill>
                  <a:srgbClr val="000000"/>
                </a:solidFill>
                <a:latin typeface="Candara" charset="0"/>
                <a:ea typeface="ＭＳ Ｐゴシック" charset="0"/>
                <a:cs typeface="MS PGothic" charset="0"/>
              </a:rPr>
            </a:br>
            <a:r>
              <a:rPr lang="en-US" sz="2500" spc="-10" dirty="0">
                <a:solidFill>
                  <a:srgbClr val="000000"/>
                </a:solidFill>
                <a:latin typeface="Candara" charset="0"/>
                <a:ea typeface="ＭＳ Ｐゴシック" charset="0"/>
                <a:cs typeface="MS PGothic" charset="0"/>
              </a:rPr>
              <a:t>came into the house, as he lay on his bed in his bedroom, they struck him and </a:t>
            </a:r>
            <a:br>
              <a:rPr lang="en-US" sz="2500" spc="-10" dirty="0">
                <a:solidFill>
                  <a:srgbClr val="000000"/>
                </a:solidFill>
                <a:latin typeface="Candara" charset="0"/>
                <a:ea typeface="ＭＳ Ｐゴシック" charset="0"/>
                <a:cs typeface="MS PGothic" charset="0"/>
              </a:rPr>
            </a:br>
            <a:r>
              <a:rPr lang="en-US" sz="2500" spc="-10" dirty="0">
                <a:solidFill>
                  <a:srgbClr val="000000"/>
                </a:solidFill>
                <a:latin typeface="Candara" charset="0"/>
                <a:ea typeface="ＭＳ Ｐゴシック" charset="0"/>
                <a:cs typeface="MS PGothic" charset="0"/>
              </a:rPr>
              <a:t>put him to death and beheaded him. They took his head and went by the way</a:t>
            </a:r>
            <a:br>
              <a:rPr lang="en-US" sz="2500" spc="-10" dirty="0">
                <a:solidFill>
                  <a:srgbClr val="000000"/>
                </a:solidFill>
                <a:latin typeface="Candara" charset="0"/>
                <a:ea typeface="ＭＳ Ｐゴシック" charset="0"/>
                <a:cs typeface="MS PGothic" charset="0"/>
              </a:rPr>
            </a:br>
            <a:r>
              <a:rPr lang="en-US" sz="2500" spc="-10" dirty="0">
                <a:solidFill>
                  <a:srgbClr val="000000"/>
                </a:solidFill>
                <a:latin typeface="Candara" charset="0"/>
                <a:ea typeface="ＭＳ Ｐゴシック" charset="0"/>
                <a:cs typeface="MS PGothic" charset="0"/>
              </a:rPr>
              <a:t> of the Arabah all night, </a:t>
            </a:r>
            <a:r>
              <a:rPr lang="en-US" sz="2500" spc="-10" baseline="30000" dirty="0">
                <a:solidFill>
                  <a:srgbClr val="000000"/>
                </a:solidFill>
                <a:latin typeface="Candara" charset="0"/>
                <a:ea typeface="ＭＳ Ｐゴシック" charset="0"/>
                <a:cs typeface="MS PGothic" charset="0"/>
              </a:rPr>
              <a:t>8</a:t>
            </a:r>
            <a:r>
              <a:rPr lang="en-US" sz="2500" spc="-10" dirty="0">
                <a:solidFill>
                  <a:srgbClr val="000000"/>
                </a:solidFill>
                <a:latin typeface="Candara" charset="0"/>
                <a:ea typeface="ＭＳ Ｐゴシック" charset="0"/>
                <a:cs typeface="MS PGothic" charset="0"/>
              </a:rPr>
              <a:t> and brought the head of </a:t>
            </a:r>
            <a:r>
              <a:rPr lang="en-US" sz="2500" spc="-10" dirty="0" err="1">
                <a:solidFill>
                  <a:srgbClr val="000000"/>
                </a:solidFill>
                <a:latin typeface="Candara" charset="0"/>
                <a:ea typeface="ＭＳ Ｐゴシック" charset="0"/>
                <a:cs typeface="MS PGothic" charset="0"/>
              </a:rPr>
              <a:t>Ish-bosheth</a:t>
            </a:r>
            <a:r>
              <a:rPr lang="en-US" sz="2500" spc="-10" dirty="0">
                <a:solidFill>
                  <a:srgbClr val="000000"/>
                </a:solidFill>
                <a:latin typeface="Candara" charset="0"/>
                <a:ea typeface="ＭＳ Ｐゴシック" charset="0"/>
                <a:cs typeface="MS PGothic" charset="0"/>
              </a:rPr>
              <a:t> to David at Hebron. </a:t>
            </a:r>
            <a:br>
              <a:rPr lang="en-US" sz="2500" spc="-10" dirty="0">
                <a:solidFill>
                  <a:srgbClr val="000000"/>
                </a:solidFill>
                <a:latin typeface="Candara" charset="0"/>
                <a:ea typeface="ＭＳ Ｐゴシック" charset="0"/>
                <a:cs typeface="MS PGothic" charset="0"/>
              </a:rPr>
            </a:br>
            <a:r>
              <a:rPr lang="en-US" sz="2500" spc="-10" dirty="0">
                <a:solidFill>
                  <a:srgbClr val="000000"/>
                </a:solidFill>
                <a:latin typeface="Candara" charset="0"/>
                <a:ea typeface="ＭＳ Ｐゴシック" charset="0"/>
                <a:cs typeface="MS PGothic" charset="0"/>
              </a:rPr>
              <a:t>And they said to the king, “Here is the head of </a:t>
            </a:r>
            <a:r>
              <a:rPr lang="en-US" sz="2500" spc="-10" dirty="0" err="1">
                <a:solidFill>
                  <a:srgbClr val="000000"/>
                </a:solidFill>
                <a:latin typeface="Candara" charset="0"/>
                <a:ea typeface="ＭＳ Ｐゴシック" charset="0"/>
                <a:cs typeface="MS PGothic" charset="0"/>
              </a:rPr>
              <a:t>Ish-bosheth</a:t>
            </a:r>
            <a:r>
              <a:rPr lang="en-US" sz="2500" spc="-10" dirty="0">
                <a:solidFill>
                  <a:srgbClr val="000000"/>
                </a:solidFill>
                <a:latin typeface="Candara" charset="0"/>
                <a:ea typeface="ＭＳ Ｐゴシック" charset="0"/>
                <a:cs typeface="MS PGothic" charset="0"/>
              </a:rPr>
              <a:t>, the son of Saul, your </a:t>
            </a:r>
            <a:br>
              <a:rPr lang="en-US" sz="2500" spc="-10" dirty="0">
                <a:solidFill>
                  <a:srgbClr val="000000"/>
                </a:solidFill>
                <a:latin typeface="Candara" charset="0"/>
                <a:ea typeface="ＭＳ Ｐゴシック" charset="0"/>
                <a:cs typeface="MS PGothic" charset="0"/>
              </a:rPr>
            </a:br>
            <a:r>
              <a:rPr lang="en-US" sz="2500" spc="-10" dirty="0">
                <a:solidFill>
                  <a:srgbClr val="000000"/>
                </a:solidFill>
                <a:latin typeface="Candara" charset="0"/>
                <a:ea typeface="ＭＳ Ｐゴシック" charset="0"/>
                <a:cs typeface="MS PGothic" charset="0"/>
              </a:rPr>
              <a:t>enemy, who sought your life. The LORD has avenged my lord the king this </a:t>
            </a:r>
            <a:br>
              <a:rPr lang="en-US" sz="2500" spc="-10" dirty="0">
                <a:solidFill>
                  <a:srgbClr val="000000"/>
                </a:solidFill>
                <a:latin typeface="Candara" charset="0"/>
                <a:ea typeface="ＭＳ Ｐゴシック" charset="0"/>
                <a:cs typeface="MS PGothic" charset="0"/>
              </a:rPr>
            </a:br>
            <a:r>
              <a:rPr lang="en-US" sz="2500" spc="-10" dirty="0">
                <a:solidFill>
                  <a:srgbClr val="000000"/>
                </a:solidFill>
                <a:latin typeface="Candara" charset="0"/>
                <a:ea typeface="ＭＳ Ｐゴシック" charset="0"/>
                <a:cs typeface="MS PGothic" charset="0"/>
              </a:rPr>
              <a:t>day on Saul and on his offspring.” </a:t>
            </a:r>
            <a:r>
              <a:rPr lang="en-US" sz="2500" spc="-10" baseline="30000" dirty="0">
                <a:solidFill>
                  <a:srgbClr val="000000"/>
                </a:solidFill>
                <a:latin typeface="Candara" charset="0"/>
                <a:ea typeface="ＭＳ Ｐゴシック" charset="0"/>
                <a:cs typeface="MS PGothic" charset="0"/>
              </a:rPr>
              <a:t>9</a:t>
            </a:r>
            <a:r>
              <a:rPr lang="en-US" sz="2500" spc="-10" dirty="0">
                <a:solidFill>
                  <a:srgbClr val="000000"/>
                </a:solidFill>
                <a:latin typeface="Candara" charset="0"/>
                <a:ea typeface="ＭＳ Ｐゴシック" charset="0"/>
                <a:cs typeface="MS PGothic" charset="0"/>
              </a:rPr>
              <a:t> But David answered Rechab and </a:t>
            </a:r>
            <a:br>
              <a:rPr lang="en-US" sz="2500" spc="-10" dirty="0">
                <a:solidFill>
                  <a:srgbClr val="000000"/>
                </a:solidFill>
                <a:latin typeface="Candara" charset="0"/>
                <a:ea typeface="ＭＳ Ｐゴシック" charset="0"/>
                <a:cs typeface="MS PGothic" charset="0"/>
              </a:rPr>
            </a:br>
            <a:r>
              <a:rPr lang="en-US" sz="2500" spc="-10" dirty="0">
                <a:solidFill>
                  <a:srgbClr val="000000"/>
                </a:solidFill>
                <a:latin typeface="Candara" charset="0"/>
                <a:ea typeface="ＭＳ Ｐゴシック" charset="0"/>
                <a:cs typeface="MS PGothic" charset="0"/>
              </a:rPr>
              <a:t>Baanah his brother, the sons of </a:t>
            </a:r>
            <a:r>
              <a:rPr lang="en-US" sz="2500" spc="-10" dirty="0" err="1">
                <a:solidFill>
                  <a:srgbClr val="000000"/>
                </a:solidFill>
                <a:latin typeface="Candara" charset="0"/>
                <a:ea typeface="ＭＳ Ｐゴシック" charset="0"/>
                <a:cs typeface="MS PGothic" charset="0"/>
              </a:rPr>
              <a:t>Rimmon</a:t>
            </a:r>
            <a:r>
              <a:rPr lang="en-US" sz="2500" spc="-10" dirty="0">
                <a:solidFill>
                  <a:srgbClr val="000000"/>
                </a:solidFill>
                <a:latin typeface="Candara" charset="0"/>
                <a:ea typeface="ＭＳ Ｐゴシック" charset="0"/>
                <a:cs typeface="MS PGothic" charset="0"/>
              </a:rPr>
              <a:t> the </a:t>
            </a:r>
            <a:r>
              <a:rPr lang="en-US" sz="2500" spc="-10" dirty="0" err="1">
                <a:solidFill>
                  <a:srgbClr val="000000"/>
                </a:solidFill>
                <a:latin typeface="Candara" charset="0"/>
                <a:ea typeface="ＭＳ Ｐゴシック" charset="0"/>
                <a:cs typeface="MS PGothic" charset="0"/>
              </a:rPr>
              <a:t>Beerothite</a:t>
            </a:r>
            <a:r>
              <a:rPr lang="en-US" sz="2500" spc="-10" dirty="0">
                <a:solidFill>
                  <a:srgbClr val="000000"/>
                </a:solidFill>
                <a:latin typeface="Candara" charset="0"/>
                <a:ea typeface="ＭＳ Ｐゴシック" charset="0"/>
                <a:cs typeface="MS PGothic" charset="0"/>
              </a:rPr>
              <a:t>, “As the </a:t>
            </a:r>
            <a:br>
              <a:rPr lang="en-US" sz="2500" spc="-10" dirty="0">
                <a:solidFill>
                  <a:srgbClr val="000000"/>
                </a:solidFill>
                <a:latin typeface="Candara" charset="0"/>
                <a:ea typeface="ＭＳ Ｐゴシック" charset="0"/>
                <a:cs typeface="MS PGothic" charset="0"/>
              </a:rPr>
            </a:br>
            <a:r>
              <a:rPr lang="en-US" sz="2500" spc="-10" dirty="0">
                <a:solidFill>
                  <a:srgbClr val="000000"/>
                </a:solidFill>
                <a:latin typeface="Candara" charset="0"/>
                <a:ea typeface="ＭＳ Ｐゴシック" charset="0"/>
                <a:cs typeface="MS PGothic" charset="0"/>
              </a:rPr>
              <a:t>LORD lives, who has redeemed my life out of every adversity, </a:t>
            </a:r>
          </a:p>
        </p:txBody>
      </p:sp>
    </p:spTree>
    <p:extLst>
      <p:ext uri="{BB962C8B-B14F-4D97-AF65-F5344CB8AC3E}">
        <p14:creationId xmlns:p14="http://schemas.microsoft.com/office/powerpoint/2010/main" val="1770836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381000"/>
            <a:ext cx="12192000" cy="457200"/>
          </a:xfrm>
        </p:spPr>
        <p:txBody>
          <a:bodyPr/>
          <a:lstStyle/>
          <a:p>
            <a:r>
              <a:rPr lang="en-US" sz="3200" b="1" spc="-60" dirty="0">
                <a:latin typeface="Candara" charset="0"/>
                <a:ea typeface="MS PGothic" charset="0"/>
                <a:cs typeface="Arial" charset="0"/>
              </a:rPr>
              <a:t>THREE STORIES OF DAVID’S LEADERSHIP </a:t>
            </a:r>
            <a:r>
              <a:rPr lang="en-US" sz="3200" b="1" spc="-60" dirty="0" smtClean="0">
                <a:latin typeface="Candara" charset="0"/>
                <a:ea typeface="MS PGothic" charset="0"/>
                <a:cs typeface="Arial" charset="0"/>
              </a:rPr>
              <a:t>AS GOD’S SERVANT-KING</a:t>
            </a:r>
            <a:endParaRPr lang="en-US" sz="3200" b="1" spc="-60" dirty="0">
              <a:latin typeface="Candara" charset="0"/>
              <a:ea typeface="MS PGothic" charset="0"/>
              <a:cs typeface="Arial" charset="0"/>
            </a:endParaRPr>
          </a:p>
        </p:txBody>
      </p:sp>
      <p:sp>
        <p:nvSpPr>
          <p:cNvPr id="5" name="Rectangle 3"/>
          <p:cNvSpPr txBox="1">
            <a:spLocks noChangeArrowheads="1"/>
          </p:cNvSpPr>
          <p:nvPr/>
        </p:nvSpPr>
        <p:spPr bwMode="auto">
          <a:xfrm>
            <a:off x="283071" y="945396"/>
            <a:ext cx="11743614" cy="591260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spc="-10" dirty="0">
                <a:solidFill>
                  <a:srgbClr val="FF0000"/>
                </a:solidFill>
                <a:latin typeface="Candara" charset="0"/>
                <a:ea typeface="ＭＳ Ｐゴシック" charset="0"/>
                <a:cs typeface="MS PGothic" charset="0"/>
              </a:rPr>
              <a:t>Dealing with </a:t>
            </a:r>
            <a:r>
              <a:rPr lang="en-US" sz="2800" b="1" i="0" spc="-10" dirty="0" err="1">
                <a:solidFill>
                  <a:srgbClr val="FF0000"/>
                </a:solidFill>
                <a:latin typeface="Candara" charset="0"/>
                <a:ea typeface="ＭＳ Ｐゴシック" charset="0"/>
                <a:cs typeface="MS PGothic" charset="0"/>
              </a:rPr>
              <a:t>Ish-bosheth’s</a:t>
            </a:r>
            <a:r>
              <a:rPr lang="en-US" sz="2800" b="1" i="0" spc="-10" dirty="0">
                <a:solidFill>
                  <a:srgbClr val="FF0000"/>
                </a:solidFill>
                <a:latin typeface="Candara" charset="0"/>
                <a:ea typeface="ＭＳ Ｐゴシック" charset="0"/>
                <a:cs typeface="MS PGothic" charset="0"/>
              </a:rPr>
              <a:t> Death: </a:t>
            </a:r>
            <a:r>
              <a:rPr lang="en-US" sz="2800" b="1" i="0" spc="-10" dirty="0" smtClean="0">
                <a:solidFill>
                  <a:srgbClr val="000000"/>
                </a:solidFill>
                <a:latin typeface="Candara" charset="0"/>
                <a:ea typeface="ＭＳ Ｐゴシック" charset="0"/>
                <a:cs typeface="MS PGothic" charset="0"/>
              </a:rPr>
              <a:t>Justice for the murderers (4:5-12)  </a:t>
            </a:r>
            <a:endParaRPr lang="en-US" sz="2800" b="1" i="0" spc="-10" dirty="0">
              <a:solidFill>
                <a:srgbClr val="000000"/>
              </a:solidFill>
              <a:latin typeface="Candara" charset="0"/>
              <a:ea typeface="ＭＳ Ｐゴシック" charset="0"/>
              <a:cs typeface="MS PGothic" charset="0"/>
            </a:endParaRPr>
          </a:p>
          <a:p>
            <a:pPr marL="458788" indent="-458788">
              <a:spcBef>
                <a:spcPct val="0"/>
              </a:spcBef>
            </a:pPr>
            <a:endParaRPr lang="en-US" sz="800" b="1" i="0" spc="-10" dirty="0" smtClean="0">
              <a:solidFill>
                <a:srgbClr val="000000"/>
              </a:solidFill>
              <a:latin typeface="Candara" charset="0"/>
              <a:ea typeface="ＭＳ Ｐゴシック" charset="0"/>
              <a:cs typeface="MS PGothic" charset="0"/>
            </a:endParaRPr>
          </a:p>
          <a:p>
            <a:pPr marL="0" indent="0" algn="ctr">
              <a:spcBef>
                <a:spcPts val="0"/>
              </a:spcBef>
              <a:buFontTx/>
              <a:buNone/>
            </a:pPr>
            <a:r>
              <a:rPr lang="en-US" sz="2500" spc="-10" dirty="0" smtClean="0">
                <a:solidFill>
                  <a:srgbClr val="000000"/>
                </a:solidFill>
                <a:latin typeface="Candara" charset="0"/>
                <a:ea typeface="ＭＳ Ｐゴシック" charset="0"/>
                <a:cs typeface="MS PGothic" charset="0"/>
              </a:rPr>
              <a:t> </a:t>
            </a:r>
            <a:r>
              <a:rPr lang="en-US" sz="2500" spc="-10" baseline="30000" dirty="0" smtClean="0">
                <a:solidFill>
                  <a:srgbClr val="000000"/>
                </a:solidFill>
                <a:latin typeface="Candara" charset="0"/>
                <a:ea typeface="ＭＳ Ｐゴシック" charset="0"/>
                <a:cs typeface="MS PGothic" charset="0"/>
              </a:rPr>
              <a:t>10</a:t>
            </a:r>
            <a:r>
              <a:rPr lang="en-US" sz="2500" spc="-10" dirty="0">
                <a:solidFill>
                  <a:srgbClr val="000000"/>
                </a:solidFill>
                <a:latin typeface="Candara" charset="0"/>
                <a:ea typeface="ＭＳ Ｐゴシック" charset="0"/>
                <a:cs typeface="MS PGothic" charset="0"/>
              </a:rPr>
              <a:t> when one told me, ‘Behold, Saul is dead,’ and thought he was </a:t>
            </a:r>
            <a:br>
              <a:rPr lang="en-US" sz="2500" spc="-10" dirty="0">
                <a:solidFill>
                  <a:srgbClr val="000000"/>
                </a:solidFill>
                <a:latin typeface="Candara" charset="0"/>
                <a:ea typeface="ＭＳ Ｐゴシック" charset="0"/>
                <a:cs typeface="MS PGothic" charset="0"/>
              </a:rPr>
            </a:br>
            <a:r>
              <a:rPr lang="en-US" sz="2500" spc="-10" dirty="0">
                <a:solidFill>
                  <a:srgbClr val="000000"/>
                </a:solidFill>
                <a:latin typeface="Candara" charset="0"/>
                <a:ea typeface="ＭＳ Ｐゴシック" charset="0"/>
                <a:cs typeface="MS PGothic" charset="0"/>
              </a:rPr>
              <a:t>bringing good news, I seized him and killed him at </a:t>
            </a:r>
            <a:r>
              <a:rPr lang="en-US" sz="2500" spc="-10" dirty="0" err="1">
                <a:solidFill>
                  <a:srgbClr val="000000"/>
                </a:solidFill>
                <a:latin typeface="Candara" charset="0"/>
                <a:ea typeface="ＭＳ Ｐゴシック" charset="0"/>
                <a:cs typeface="MS PGothic" charset="0"/>
              </a:rPr>
              <a:t>Ziklag</a:t>
            </a:r>
            <a:r>
              <a:rPr lang="en-US" sz="2500" spc="-10" dirty="0">
                <a:solidFill>
                  <a:srgbClr val="000000"/>
                </a:solidFill>
                <a:latin typeface="Candara" charset="0"/>
                <a:ea typeface="ＭＳ Ｐゴシック" charset="0"/>
                <a:cs typeface="MS PGothic" charset="0"/>
              </a:rPr>
              <a:t>, which was</a:t>
            </a:r>
            <a:br>
              <a:rPr lang="en-US" sz="2500" spc="-10" dirty="0">
                <a:solidFill>
                  <a:srgbClr val="000000"/>
                </a:solidFill>
                <a:latin typeface="Candara" charset="0"/>
                <a:ea typeface="ＭＳ Ｐゴシック" charset="0"/>
                <a:cs typeface="MS PGothic" charset="0"/>
              </a:rPr>
            </a:br>
            <a:r>
              <a:rPr lang="en-US" sz="2500" spc="-10" dirty="0">
                <a:solidFill>
                  <a:srgbClr val="000000"/>
                </a:solidFill>
                <a:latin typeface="Candara" charset="0"/>
                <a:ea typeface="ＭＳ Ｐゴシック" charset="0"/>
                <a:cs typeface="MS PGothic" charset="0"/>
              </a:rPr>
              <a:t> the reward I gave him for his news. </a:t>
            </a:r>
            <a:r>
              <a:rPr lang="en-US" sz="2500" spc="-10" baseline="30000" dirty="0">
                <a:solidFill>
                  <a:srgbClr val="000000"/>
                </a:solidFill>
                <a:latin typeface="Candara" charset="0"/>
                <a:ea typeface="ＭＳ Ｐゴシック" charset="0"/>
                <a:cs typeface="MS PGothic" charset="0"/>
              </a:rPr>
              <a:t>11</a:t>
            </a:r>
            <a:r>
              <a:rPr lang="en-US" sz="2500" spc="-10" dirty="0">
                <a:solidFill>
                  <a:srgbClr val="000000"/>
                </a:solidFill>
                <a:latin typeface="Candara" charset="0"/>
                <a:ea typeface="ＭＳ Ｐゴシック" charset="0"/>
                <a:cs typeface="MS PGothic" charset="0"/>
              </a:rPr>
              <a:t> How much more, when wicked men</a:t>
            </a:r>
            <a:br>
              <a:rPr lang="en-US" sz="2500" spc="-10" dirty="0">
                <a:solidFill>
                  <a:srgbClr val="000000"/>
                </a:solidFill>
                <a:latin typeface="Candara" charset="0"/>
                <a:ea typeface="ＭＳ Ｐゴシック" charset="0"/>
                <a:cs typeface="MS PGothic" charset="0"/>
              </a:rPr>
            </a:br>
            <a:r>
              <a:rPr lang="en-US" sz="2500" spc="-10" dirty="0">
                <a:solidFill>
                  <a:srgbClr val="000000"/>
                </a:solidFill>
                <a:latin typeface="Candara" charset="0"/>
                <a:ea typeface="ＭＳ Ｐゴシック" charset="0"/>
                <a:cs typeface="MS PGothic" charset="0"/>
              </a:rPr>
              <a:t> have killed a righteous man in his own house on his bed, shall I not now require </a:t>
            </a:r>
            <a:br>
              <a:rPr lang="en-US" sz="2500" spc="-10" dirty="0">
                <a:solidFill>
                  <a:srgbClr val="000000"/>
                </a:solidFill>
                <a:latin typeface="Candara" charset="0"/>
                <a:ea typeface="ＭＳ Ｐゴシック" charset="0"/>
                <a:cs typeface="MS PGothic" charset="0"/>
              </a:rPr>
            </a:br>
            <a:r>
              <a:rPr lang="en-US" sz="2500" spc="-10" dirty="0">
                <a:solidFill>
                  <a:srgbClr val="000000"/>
                </a:solidFill>
                <a:latin typeface="Candara" charset="0"/>
                <a:ea typeface="ＭＳ Ｐゴシック" charset="0"/>
                <a:cs typeface="MS PGothic" charset="0"/>
              </a:rPr>
              <a:t>his blood at your hand and destroy you from the earth?” </a:t>
            </a:r>
            <a:r>
              <a:rPr lang="en-US" sz="2500" spc="-10" baseline="30000" dirty="0">
                <a:solidFill>
                  <a:srgbClr val="000000"/>
                </a:solidFill>
                <a:latin typeface="Candara" charset="0"/>
                <a:ea typeface="ＭＳ Ｐゴシック" charset="0"/>
                <a:cs typeface="MS PGothic" charset="0"/>
              </a:rPr>
              <a:t>12</a:t>
            </a:r>
            <a:r>
              <a:rPr lang="en-US" sz="2500" spc="-10" dirty="0">
                <a:solidFill>
                  <a:srgbClr val="000000"/>
                </a:solidFill>
                <a:latin typeface="Candara" charset="0"/>
                <a:ea typeface="ＭＳ Ｐゴシック" charset="0"/>
                <a:cs typeface="MS PGothic" charset="0"/>
              </a:rPr>
              <a:t> And David commanded </a:t>
            </a:r>
            <a:br>
              <a:rPr lang="en-US" sz="2500" spc="-10" dirty="0">
                <a:solidFill>
                  <a:srgbClr val="000000"/>
                </a:solidFill>
                <a:latin typeface="Candara" charset="0"/>
                <a:ea typeface="ＭＳ Ｐゴシック" charset="0"/>
                <a:cs typeface="MS PGothic" charset="0"/>
              </a:rPr>
            </a:br>
            <a:r>
              <a:rPr lang="en-US" sz="2500" spc="-10" dirty="0">
                <a:solidFill>
                  <a:srgbClr val="000000"/>
                </a:solidFill>
                <a:latin typeface="Candara" charset="0"/>
                <a:ea typeface="ＭＳ Ｐゴシック" charset="0"/>
                <a:cs typeface="MS PGothic" charset="0"/>
              </a:rPr>
              <a:t>his young men, and they killed them and cut off their hands and feet and </a:t>
            </a:r>
            <a:br>
              <a:rPr lang="en-US" sz="2500" spc="-10" dirty="0">
                <a:solidFill>
                  <a:srgbClr val="000000"/>
                </a:solidFill>
                <a:latin typeface="Candara" charset="0"/>
                <a:ea typeface="ＭＳ Ｐゴシック" charset="0"/>
                <a:cs typeface="MS PGothic" charset="0"/>
              </a:rPr>
            </a:br>
            <a:r>
              <a:rPr lang="en-US" sz="2500" spc="-10" dirty="0">
                <a:solidFill>
                  <a:srgbClr val="000000"/>
                </a:solidFill>
                <a:latin typeface="Candara" charset="0"/>
                <a:ea typeface="ＭＳ Ｐゴシック" charset="0"/>
                <a:cs typeface="MS PGothic" charset="0"/>
              </a:rPr>
              <a:t>hanged them beside the pool at Hebron. But they took the head of </a:t>
            </a:r>
            <a:br>
              <a:rPr lang="en-US" sz="2500" spc="-10" dirty="0">
                <a:solidFill>
                  <a:srgbClr val="000000"/>
                </a:solidFill>
                <a:latin typeface="Candara" charset="0"/>
                <a:ea typeface="ＭＳ Ｐゴシック" charset="0"/>
                <a:cs typeface="MS PGothic" charset="0"/>
              </a:rPr>
            </a:br>
            <a:r>
              <a:rPr lang="en-US" sz="2500" spc="-10" dirty="0" err="1">
                <a:solidFill>
                  <a:srgbClr val="000000"/>
                </a:solidFill>
                <a:latin typeface="Candara" charset="0"/>
                <a:ea typeface="ＭＳ Ｐゴシック" charset="0"/>
                <a:cs typeface="MS PGothic" charset="0"/>
              </a:rPr>
              <a:t>Ish-bosheth</a:t>
            </a:r>
            <a:r>
              <a:rPr lang="en-US" sz="2500" spc="-10" dirty="0">
                <a:solidFill>
                  <a:srgbClr val="000000"/>
                </a:solidFill>
                <a:latin typeface="Candara" charset="0"/>
                <a:ea typeface="ＭＳ Ｐゴシック" charset="0"/>
                <a:cs typeface="MS PGothic" charset="0"/>
              </a:rPr>
              <a:t> and buried it in the tomb of Abner at Hebron. (4:5-12</a:t>
            </a:r>
            <a:r>
              <a:rPr lang="en-US" sz="2500" spc="-10" dirty="0" smtClean="0">
                <a:solidFill>
                  <a:srgbClr val="000000"/>
                </a:solidFill>
                <a:latin typeface="Candara" charset="0"/>
                <a:ea typeface="ＭＳ Ｐゴシック" charset="0"/>
                <a:cs typeface="MS PGothic" charset="0"/>
              </a:rPr>
              <a:t>)</a:t>
            </a:r>
          </a:p>
          <a:p>
            <a:pPr marL="0" indent="0" algn="ctr">
              <a:spcBef>
                <a:spcPts val="0"/>
              </a:spcBef>
              <a:buFontTx/>
              <a:buNone/>
            </a:pPr>
            <a:endParaRPr lang="en-US" sz="800" spc="-10" dirty="0">
              <a:solidFill>
                <a:srgbClr val="000000"/>
              </a:solidFill>
              <a:latin typeface="Candara" charset="0"/>
              <a:ea typeface="ＭＳ Ｐゴシック" charset="0"/>
              <a:cs typeface="MS PGothic" charset="0"/>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Rechab and </a:t>
            </a:r>
            <a:r>
              <a:rPr lang="en-US" sz="2600" b="1" i="0" dirty="0" smtClean="0">
                <a:solidFill>
                  <a:srgbClr val="000000"/>
                </a:solidFill>
                <a:latin typeface="Candara" charset="0"/>
                <a:ea typeface="ＭＳ Ｐゴシック" charset="0"/>
                <a:cs typeface="Candara" charset="0"/>
              </a:rPr>
              <a:t>Baanah rationalized their wicked murder by using God’s name, thinking that David would be glad and would reward them for it.</a:t>
            </a:r>
            <a:endParaRPr lang="en-US" sz="2600" b="1" i="0" dirty="0">
              <a:solidFill>
                <a:srgbClr val="000000"/>
              </a:solidFill>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Nevertheless, David didn’t go along with their injustice and execute them.</a:t>
            </a:r>
            <a:endParaRPr lang="en-US" sz="2600" b="1" i="0" dirty="0">
              <a:solidFill>
                <a:srgbClr val="000000"/>
              </a:solidFill>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Why? David feared the LORD and he trusted in God’s righteous way in his leadership.</a:t>
            </a:r>
            <a:endParaRPr lang="en-US" sz="2600" b="1" i="0" dirty="0">
              <a:solidFill>
                <a:srgbClr val="000000"/>
              </a:solidFill>
              <a:latin typeface="Candara" charset="0"/>
              <a:ea typeface="ＭＳ Ｐゴシック" charset="0"/>
              <a:cs typeface="Candara" charset="0"/>
            </a:endParaRPr>
          </a:p>
          <a:p>
            <a:pPr marL="0" indent="0" algn="ctr">
              <a:spcBef>
                <a:spcPts val="0"/>
              </a:spcBef>
              <a:buFontTx/>
              <a:buNone/>
            </a:pPr>
            <a:endParaRPr lang="en-US" sz="26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160592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381000"/>
            <a:ext cx="12192000" cy="457200"/>
          </a:xfrm>
        </p:spPr>
        <p:txBody>
          <a:bodyPr/>
          <a:lstStyle/>
          <a:p>
            <a:r>
              <a:rPr lang="en-US" sz="3200" b="1" spc="-60" dirty="0">
                <a:latin typeface="Candara" charset="0"/>
                <a:ea typeface="MS PGothic" charset="0"/>
                <a:cs typeface="Arial" charset="0"/>
              </a:rPr>
              <a:t>THREE STORIES OF DAVID’S LEADERSHIP </a:t>
            </a:r>
            <a:r>
              <a:rPr lang="en-US" sz="3200" b="1" spc="-60" dirty="0" smtClean="0">
                <a:latin typeface="Candara" charset="0"/>
                <a:ea typeface="MS PGothic" charset="0"/>
                <a:cs typeface="Arial" charset="0"/>
              </a:rPr>
              <a:t>AS GOD’S SERVANT-KING</a:t>
            </a:r>
            <a:endParaRPr lang="en-US" sz="3200" b="1" spc="-60" dirty="0">
              <a:latin typeface="Candara" charset="0"/>
              <a:ea typeface="MS PGothic" charset="0"/>
              <a:cs typeface="Arial" charset="0"/>
            </a:endParaRPr>
          </a:p>
        </p:txBody>
      </p:sp>
      <p:sp>
        <p:nvSpPr>
          <p:cNvPr id="5" name="Rectangle 3"/>
          <p:cNvSpPr txBox="1">
            <a:spLocks noChangeArrowheads="1"/>
          </p:cNvSpPr>
          <p:nvPr/>
        </p:nvSpPr>
        <p:spPr bwMode="auto">
          <a:xfrm>
            <a:off x="283071" y="945396"/>
            <a:ext cx="11743614" cy="591260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spc="-10" dirty="0">
                <a:solidFill>
                  <a:srgbClr val="FF0000"/>
                </a:solidFill>
                <a:latin typeface="Candara" charset="0"/>
                <a:ea typeface="ＭＳ Ｐゴシック" charset="0"/>
                <a:cs typeface="MS PGothic" charset="0"/>
              </a:rPr>
              <a:t>Conquering Jerusalem: </a:t>
            </a:r>
            <a:r>
              <a:rPr lang="en-US" sz="2800" b="1" i="0" spc="-10" dirty="0" smtClean="0">
                <a:solidFill>
                  <a:srgbClr val="000000"/>
                </a:solidFill>
                <a:latin typeface="Candara" charset="0"/>
                <a:ea typeface="ＭＳ Ｐゴシック" charset="0"/>
                <a:cs typeface="MS PGothic" charset="0"/>
              </a:rPr>
              <a:t>The first project as king of united Israel (5:6-16)</a:t>
            </a:r>
          </a:p>
          <a:p>
            <a:pPr marL="0" indent="0">
              <a:spcBef>
                <a:spcPct val="0"/>
              </a:spcBef>
              <a:buNone/>
            </a:pPr>
            <a:endParaRPr lang="en-US" sz="800" b="1" i="0" spc="-10" dirty="0">
              <a:solidFill>
                <a:srgbClr val="000000"/>
              </a:solidFill>
              <a:latin typeface="Candara" charset="0"/>
              <a:ea typeface="ＭＳ Ｐゴシック" charset="0"/>
              <a:cs typeface="MS PGothic" charset="0"/>
            </a:endParaRPr>
          </a:p>
          <a:p>
            <a:pPr marL="0" indent="0" algn="ctr">
              <a:spcBef>
                <a:spcPts val="0"/>
              </a:spcBef>
              <a:buFontTx/>
              <a:buNone/>
            </a:pPr>
            <a:r>
              <a:rPr lang="en-US" sz="2500" spc="-10" baseline="30000" dirty="0" smtClean="0">
                <a:solidFill>
                  <a:srgbClr val="000000"/>
                </a:solidFill>
                <a:latin typeface="Candara" charset="0"/>
                <a:ea typeface="ＭＳ Ｐゴシック" charset="0"/>
                <a:cs typeface="MS PGothic" charset="0"/>
              </a:rPr>
              <a:t>6</a:t>
            </a:r>
            <a:r>
              <a:rPr lang="en-US" sz="2500" spc="-10" dirty="0">
                <a:solidFill>
                  <a:srgbClr val="000000"/>
                </a:solidFill>
                <a:latin typeface="Candara" charset="0"/>
                <a:ea typeface="ＭＳ Ｐゴシック" charset="0"/>
                <a:cs typeface="MS PGothic" charset="0"/>
              </a:rPr>
              <a:t> And the king and his men went to Jerusalem against the </a:t>
            </a:r>
            <a:br>
              <a:rPr lang="en-US" sz="2500" spc="-10" dirty="0">
                <a:solidFill>
                  <a:srgbClr val="000000"/>
                </a:solidFill>
                <a:latin typeface="Candara" charset="0"/>
                <a:ea typeface="ＭＳ Ｐゴシック" charset="0"/>
                <a:cs typeface="MS PGothic" charset="0"/>
              </a:rPr>
            </a:br>
            <a:r>
              <a:rPr lang="en-US" sz="2500" spc="-10" dirty="0" err="1">
                <a:solidFill>
                  <a:srgbClr val="000000"/>
                </a:solidFill>
                <a:latin typeface="Candara" charset="0"/>
                <a:ea typeface="ＭＳ Ｐゴシック" charset="0"/>
                <a:cs typeface="MS PGothic" charset="0"/>
              </a:rPr>
              <a:t>Jebusites</a:t>
            </a:r>
            <a:r>
              <a:rPr lang="en-US" sz="2500" spc="-10" dirty="0">
                <a:solidFill>
                  <a:srgbClr val="000000"/>
                </a:solidFill>
                <a:latin typeface="Candara" charset="0"/>
                <a:ea typeface="ＭＳ Ｐゴシック" charset="0"/>
                <a:cs typeface="MS PGothic" charset="0"/>
              </a:rPr>
              <a:t>, the inhabitants of the land, who said to David, “You will </a:t>
            </a:r>
            <a:br>
              <a:rPr lang="en-US" sz="2500" spc="-10" dirty="0">
                <a:solidFill>
                  <a:srgbClr val="000000"/>
                </a:solidFill>
                <a:latin typeface="Candara" charset="0"/>
                <a:ea typeface="ＭＳ Ｐゴシック" charset="0"/>
                <a:cs typeface="MS PGothic" charset="0"/>
              </a:rPr>
            </a:br>
            <a:r>
              <a:rPr lang="en-US" sz="2500" spc="-10" dirty="0">
                <a:solidFill>
                  <a:srgbClr val="000000"/>
                </a:solidFill>
                <a:latin typeface="Candara" charset="0"/>
                <a:ea typeface="ＭＳ Ｐゴシック" charset="0"/>
                <a:cs typeface="MS PGothic" charset="0"/>
              </a:rPr>
              <a:t>not come in here, but the blind and the lame will ward you off”—thinking, </a:t>
            </a:r>
            <a:br>
              <a:rPr lang="en-US" sz="2500" spc="-10" dirty="0">
                <a:solidFill>
                  <a:srgbClr val="000000"/>
                </a:solidFill>
                <a:latin typeface="Candara" charset="0"/>
                <a:ea typeface="ＭＳ Ｐゴシック" charset="0"/>
                <a:cs typeface="MS PGothic" charset="0"/>
              </a:rPr>
            </a:br>
            <a:r>
              <a:rPr lang="en-US" sz="2500" spc="-10" dirty="0">
                <a:solidFill>
                  <a:srgbClr val="000000"/>
                </a:solidFill>
                <a:latin typeface="Candara" charset="0"/>
                <a:ea typeface="ＭＳ Ｐゴシック" charset="0"/>
                <a:cs typeface="MS PGothic" charset="0"/>
              </a:rPr>
              <a:t>“David cannot come in here</a:t>
            </a:r>
            <a:r>
              <a:rPr lang="en-US" sz="2500" spc="-10" dirty="0" smtClean="0">
                <a:solidFill>
                  <a:srgbClr val="000000"/>
                </a:solidFill>
                <a:latin typeface="Candara" charset="0"/>
                <a:ea typeface="ＭＳ Ｐゴシック" charset="0"/>
                <a:cs typeface="MS PGothic" charset="0"/>
              </a:rPr>
              <a:t>.” </a:t>
            </a:r>
            <a:r>
              <a:rPr lang="en-US" sz="2500" spc="-10" baseline="30000" dirty="0" smtClean="0">
                <a:solidFill>
                  <a:srgbClr val="000000"/>
                </a:solidFill>
                <a:latin typeface="Candara" charset="0"/>
                <a:ea typeface="ＭＳ Ｐゴシック" charset="0"/>
                <a:cs typeface="MS PGothic" charset="0"/>
              </a:rPr>
              <a:t>7</a:t>
            </a:r>
            <a:r>
              <a:rPr lang="en-US" sz="2500" spc="-10" dirty="0">
                <a:solidFill>
                  <a:srgbClr val="000000"/>
                </a:solidFill>
                <a:latin typeface="Candara" charset="0"/>
                <a:ea typeface="ＭＳ Ｐゴシック" charset="0"/>
                <a:cs typeface="MS PGothic" charset="0"/>
              </a:rPr>
              <a:t> Nevertheless, David took the stronghold of </a:t>
            </a:r>
            <a:br>
              <a:rPr lang="en-US" sz="2500" spc="-10" dirty="0">
                <a:solidFill>
                  <a:srgbClr val="000000"/>
                </a:solidFill>
                <a:latin typeface="Candara" charset="0"/>
                <a:ea typeface="ＭＳ Ｐゴシック" charset="0"/>
                <a:cs typeface="MS PGothic" charset="0"/>
              </a:rPr>
            </a:br>
            <a:r>
              <a:rPr lang="en-US" sz="2500" spc="-10" dirty="0">
                <a:solidFill>
                  <a:srgbClr val="000000"/>
                </a:solidFill>
                <a:latin typeface="Candara" charset="0"/>
                <a:ea typeface="ＭＳ Ｐゴシック" charset="0"/>
                <a:cs typeface="MS PGothic" charset="0"/>
              </a:rPr>
              <a:t>Zion, that is, the city of David. </a:t>
            </a:r>
            <a:r>
              <a:rPr lang="en-US" sz="2500" spc="-10" baseline="30000" dirty="0">
                <a:solidFill>
                  <a:srgbClr val="000000"/>
                </a:solidFill>
                <a:latin typeface="Candara" charset="0"/>
                <a:ea typeface="ＭＳ Ｐゴシック" charset="0"/>
                <a:cs typeface="MS PGothic" charset="0"/>
              </a:rPr>
              <a:t>8</a:t>
            </a:r>
            <a:r>
              <a:rPr lang="en-US" sz="2500" spc="-10" dirty="0">
                <a:solidFill>
                  <a:srgbClr val="000000"/>
                </a:solidFill>
                <a:latin typeface="Candara" charset="0"/>
                <a:ea typeface="ＭＳ Ｐゴシック" charset="0"/>
                <a:cs typeface="MS PGothic" charset="0"/>
              </a:rPr>
              <a:t> And David said on that day, “Whoever would</a:t>
            </a:r>
          </a:p>
          <a:p>
            <a:pPr marL="0" indent="0" algn="ctr">
              <a:spcBef>
                <a:spcPts val="0"/>
              </a:spcBef>
              <a:buFontTx/>
              <a:buNone/>
            </a:pPr>
            <a:r>
              <a:rPr lang="en-US" sz="2500" spc="-10" dirty="0">
                <a:solidFill>
                  <a:srgbClr val="000000"/>
                </a:solidFill>
                <a:latin typeface="Candara" charset="0"/>
                <a:ea typeface="ＭＳ Ｐゴシック" charset="0"/>
                <a:cs typeface="MS PGothic" charset="0"/>
              </a:rPr>
              <a:t> strike the </a:t>
            </a:r>
            <a:r>
              <a:rPr lang="en-US" sz="2500" spc="-10" dirty="0" err="1">
                <a:solidFill>
                  <a:srgbClr val="000000"/>
                </a:solidFill>
                <a:latin typeface="Candara" charset="0"/>
                <a:ea typeface="ＭＳ Ｐゴシック" charset="0"/>
                <a:cs typeface="MS PGothic" charset="0"/>
              </a:rPr>
              <a:t>Jebusites</a:t>
            </a:r>
            <a:r>
              <a:rPr lang="en-US" sz="2500" spc="-10" dirty="0">
                <a:solidFill>
                  <a:srgbClr val="000000"/>
                </a:solidFill>
                <a:latin typeface="Candara" charset="0"/>
                <a:ea typeface="ＭＳ Ｐゴシック" charset="0"/>
                <a:cs typeface="MS PGothic" charset="0"/>
              </a:rPr>
              <a:t>, let him get up the water shaft to attack ‘the lame and the </a:t>
            </a:r>
            <a:br>
              <a:rPr lang="en-US" sz="2500" spc="-10" dirty="0">
                <a:solidFill>
                  <a:srgbClr val="000000"/>
                </a:solidFill>
                <a:latin typeface="Candara" charset="0"/>
                <a:ea typeface="ＭＳ Ｐゴシック" charset="0"/>
                <a:cs typeface="MS PGothic" charset="0"/>
              </a:rPr>
            </a:br>
            <a:r>
              <a:rPr lang="en-US" sz="2500" spc="-10" dirty="0">
                <a:solidFill>
                  <a:srgbClr val="000000"/>
                </a:solidFill>
                <a:latin typeface="Candara" charset="0"/>
                <a:ea typeface="ＭＳ Ｐゴシック" charset="0"/>
                <a:cs typeface="MS PGothic" charset="0"/>
              </a:rPr>
              <a:t>blind,’ who are hated by David's soul.” Therefore it is said, “The blind and the </a:t>
            </a:r>
          </a:p>
          <a:p>
            <a:pPr marL="0" indent="0" algn="ctr">
              <a:spcBef>
                <a:spcPts val="0"/>
              </a:spcBef>
              <a:buFontTx/>
              <a:buNone/>
            </a:pPr>
            <a:r>
              <a:rPr lang="en-US" sz="2500" spc="-10" dirty="0">
                <a:solidFill>
                  <a:srgbClr val="000000"/>
                </a:solidFill>
                <a:latin typeface="Candara" charset="0"/>
                <a:ea typeface="ＭＳ Ｐゴシック" charset="0"/>
                <a:cs typeface="MS PGothic" charset="0"/>
              </a:rPr>
              <a:t>lame shall not come into the house.” </a:t>
            </a:r>
            <a:r>
              <a:rPr lang="en-US" sz="2500" spc="-10" baseline="30000" dirty="0">
                <a:solidFill>
                  <a:srgbClr val="000000"/>
                </a:solidFill>
                <a:latin typeface="Candara" charset="0"/>
                <a:ea typeface="ＭＳ Ｐゴシック" charset="0"/>
                <a:cs typeface="MS PGothic" charset="0"/>
              </a:rPr>
              <a:t>9</a:t>
            </a:r>
            <a:r>
              <a:rPr lang="en-US" sz="2500" spc="-10" dirty="0">
                <a:solidFill>
                  <a:srgbClr val="000000"/>
                </a:solidFill>
                <a:latin typeface="Candara" charset="0"/>
                <a:ea typeface="ＭＳ Ｐゴシック" charset="0"/>
                <a:cs typeface="MS PGothic" charset="0"/>
              </a:rPr>
              <a:t> And David lived in the stronghold </a:t>
            </a:r>
            <a:br>
              <a:rPr lang="en-US" sz="2500" spc="-10" dirty="0">
                <a:solidFill>
                  <a:srgbClr val="000000"/>
                </a:solidFill>
                <a:latin typeface="Candara" charset="0"/>
                <a:ea typeface="ＭＳ Ｐゴシック" charset="0"/>
                <a:cs typeface="MS PGothic" charset="0"/>
              </a:rPr>
            </a:br>
            <a:r>
              <a:rPr lang="en-US" sz="2500" spc="-10" dirty="0">
                <a:solidFill>
                  <a:srgbClr val="000000"/>
                </a:solidFill>
                <a:latin typeface="Candara" charset="0"/>
                <a:ea typeface="ＭＳ Ｐゴシック" charset="0"/>
                <a:cs typeface="MS PGothic" charset="0"/>
              </a:rPr>
              <a:t>and called it the city of David. And David built the city all around from </a:t>
            </a:r>
            <a:br>
              <a:rPr lang="en-US" sz="2500" spc="-10" dirty="0">
                <a:solidFill>
                  <a:srgbClr val="000000"/>
                </a:solidFill>
                <a:latin typeface="Candara" charset="0"/>
                <a:ea typeface="ＭＳ Ｐゴシック" charset="0"/>
                <a:cs typeface="MS PGothic" charset="0"/>
              </a:rPr>
            </a:br>
            <a:r>
              <a:rPr lang="en-US" sz="2500" spc="-10" dirty="0">
                <a:solidFill>
                  <a:srgbClr val="000000"/>
                </a:solidFill>
                <a:latin typeface="Candara" charset="0"/>
                <a:ea typeface="ＭＳ Ｐゴシック" charset="0"/>
                <a:cs typeface="MS PGothic" charset="0"/>
              </a:rPr>
              <a:t>the </a:t>
            </a:r>
            <a:r>
              <a:rPr lang="en-US" sz="2500" spc="-10" dirty="0" err="1">
                <a:solidFill>
                  <a:srgbClr val="000000"/>
                </a:solidFill>
                <a:latin typeface="Candara" charset="0"/>
                <a:ea typeface="ＭＳ Ｐゴシック" charset="0"/>
                <a:cs typeface="MS PGothic" charset="0"/>
              </a:rPr>
              <a:t>Millo</a:t>
            </a:r>
            <a:r>
              <a:rPr lang="en-US" sz="2500" spc="-10" dirty="0">
                <a:solidFill>
                  <a:srgbClr val="000000"/>
                </a:solidFill>
                <a:latin typeface="Candara" charset="0"/>
                <a:ea typeface="ＭＳ Ｐゴシック" charset="0"/>
                <a:cs typeface="MS PGothic" charset="0"/>
              </a:rPr>
              <a:t> inward. </a:t>
            </a:r>
            <a:r>
              <a:rPr lang="en-US" sz="2500" spc="-10" baseline="30000" dirty="0">
                <a:solidFill>
                  <a:srgbClr val="000000"/>
                </a:solidFill>
                <a:latin typeface="Candara" charset="0"/>
                <a:ea typeface="ＭＳ Ｐゴシック" charset="0"/>
                <a:cs typeface="MS PGothic" charset="0"/>
              </a:rPr>
              <a:t>10</a:t>
            </a:r>
            <a:r>
              <a:rPr lang="en-US" sz="2500" spc="-10" dirty="0">
                <a:solidFill>
                  <a:srgbClr val="000000"/>
                </a:solidFill>
                <a:latin typeface="Candara" charset="0"/>
                <a:ea typeface="ＭＳ Ｐゴシック" charset="0"/>
                <a:cs typeface="MS PGothic" charset="0"/>
              </a:rPr>
              <a:t> And David became greater and greater, for the</a:t>
            </a:r>
            <a:br>
              <a:rPr lang="en-US" sz="2500" spc="-10" dirty="0">
                <a:solidFill>
                  <a:srgbClr val="000000"/>
                </a:solidFill>
                <a:latin typeface="Candara" charset="0"/>
                <a:ea typeface="ＭＳ Ｐゴシック" charset="0"/>
                <a:cs typeface="MS PGothic" charset="0"/>
              </a:rPr>
            </a:br>
            <a:r>
              <a:rPr lang="en-US" sz="2500" spc="-10" dirty="0">
                <a:solidFill>
                  <a:srgbClr val="000000"/>
                </a:solidFill>
                <a:latin typeface="Candara" charset="0"/>
                <a:ea typeface="ＭＳ Ｐゴシック" charset="0"/>
                <a:cs typeface="MS PGothic" charset="0"/>
              </a:rPr>
              <a:t> LORD, the God of hosts, was with him</a:t>
            </a:r>
            <a:r>
              <a:rPr lang="en-US" sz="2500" spc="-10" dirty="0" smtClean="0">
                <a:solidFill>
                  <a:srgbClr val="000000"/>
                </a:solidFill>
                <a:latin typeface="Candara" charset="0"/>
                <a:ea typeface="ＭＳ Ｐゴシック" charset="0"/>
                <a:cs typeface="MS PGothic" charset="0"/>
              </a:rPr>
              <a:t>. </a:t>
            </a:r>
            <a:r>
              <a:rPr lang="en-US" sz="2500" spc="-10" baseline="30000" dirty="0" smtClean="0">
                <a:solidFill>
                  <a:srgbClr val="000000"/>
                </a:solidFill>
                <a:latin typeface="Candara" charset="0"/>
                <a:ea typeface="ＭＳ Ｐゴシック" charset="0"/>
                <a:cs typeface="MS PGothic" charset="0"/>
              </a:rPr>
              <a:t>11</a:t>
            </a:r>
            <a:r>
              <a:rPr lang="en-US" sz="2500" spc="-10" dirty="0">
                <a:solidFill>
                  <a:srgbClr val="000000"/>
                </a:solidFill>
                <a:latin typeface="Candara" charset="0"/>
                <a:ea typeface="ＭＳ Ｐゴシック" charset="0"/>
                <a:cs typeface="MS PGothic" charset="0"/>
              </a:rPr>
              <a:t> And Hiram king of </a:t>
            </a:r>
            <a:br>
              <a:rPr lang="en-US" sz="2500" spc="-10" dirty="0">
                <a:solidFill>
                  <a:srgbClr val="000000"/>
                </a:solidFill>
                <a:latin typeface="Candara" charset="0"/>
                <a:ea typeface="ＭＳ Ｐゴシック" charset="0"/>
                <a:cs typeface="MS PGothic" charset="0"/>
              </a:rPr>
            </a:br>
            <a:r>
              <a:rPr lang="en-US" sz="2500" spc="-10" dirty="0" err="1">
                <a:solidFill>
                  <a:srgbClr val="000000"/>
                </a:solidFill>
                <a:latin typeface="Candara" charset="0"/>
                <a:ea typeface="ＭＳ Ｐゴシック" charset="0"/>
                <a:cs typeface="MS PGothic" charset="0"/>
              </a:rPr>
              <a:t>Tyre</a:t>
            </a:r>
            <a:r>
              <a:rPr lang="en-US" sz="2500" spc="-10" dirty="0">
                <a:solidFill>
                  <a:srgbClr val="000000"/>
                </a:solidFill>
                <a:latin typeface="Candara" charset="0"/>
                <a:ea typeface="ＭＳ Ｐゴシック" charset="0"/>
                <a:cs typeface="MS PGothic" charset="0"/>
              </a:rPr>
              <a:t> sent messengers to David, and cedar trees, also </a:t>
            </a:r>
            <a:br>
              <a:rPr lang="en-US" sz="2500" spc="-10" dirty="0">
                <a:solidFill>
                  <a:srgbClr val="000000"/>
                </a:solidFill>
                <a:latin typeface="Candara" charset="0"/>
                <a:ea typeface="ＭＳ Ｐゴシック" charset="0"/>
                <a:cs typeface="MS PGothic" charset="0"/>
              </a:rPr>
            </a:br>
            <a:r>
              <a:rPr lang="en-US" sz="2500" spc="-10" dirty="0">
                <a:solidFill>
                  <a:srgbClr val="000000"/>
                </a:solidFill>
                <a:latin typeface="Candara" charset="0"/>
                <a:ea typeface="ＭＳ Ｐゴシック" charset="0"/>
                <a:cs typeface="MS PGothic" charset="0"/>
              </a:rPr>
              <a:t>carpenters and masons who built David a house. </a:t>
            </a:r>
            <a:endParaRPr lang="en-US" sz="26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1565186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381000"/>
            <a:ext cx="12192000" cy="457200"/>
          </a:xfrm>
        </p:spPr>
        <p:txBody>
          <a:bodyPr/>
          <a:lstStyle/>
          <a:p>
            <a:r>
              <a:rPr lang="en-US" sz="3200" b="1" spc="-60" dirty="0">
                <a:latin typeface="Candara" charset="0"/>
                <a:ea typeface="MS PGothic" charset="0"/>
                <a:cs typeface="Arial" charset="0"/>
              </a:rPr>
              <a:t>THREE STORIES OF DAVID’S LEADERSHIP </a:t>
            </a:r>
            <a:r>
              <a:rPr lang="en-US" sz="3200" b="1" spc="-60" dirty="0" smtClean="0">
                <a:latin typeface="Candara" charset="0"/>
                <a:ea typeface="MS PGothic" charset="0"/>
                <a:cs typeface="Arial" charset="0"/>
              </a:rPr>
              <a:t>AS GOD’S SERVANT-KING</a:t>
            </a:r>
            <a:endParaRPr lang="en-US" sz="3200" b="1" spc="-60" dirty="0">
              <a:latin typeface="Candara" charset="0"/>
              <a:ea typeface="MS PGothic" charset="0"/>
              <a:cs typeface="Arial" charset="0"/>
            </a:endParaRPr>
          </a:p>
        </p:txBody>
      </p:sp>
      <p:sp>
        <p:nvSpPr>
          <p:cNvPr id="5" name="Rectangle 3"/>
          <p:cNvSpPr txBox="1">
            <a:spLocks noChangeArrowheads="1"/>
          </p:cNvSpPr>
          <p:nvPr/>
        </p:nvSpPr>
        <p:spPr bwMode="auto">
          <a:xfrm>
            <a:off x="283071" y="945396"/>
            <a:ext cx="11743614" cy="591260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spc="-10" dirty="0" smtClean="0">
                <a:solidFill>
                  <a:srgbClr val="FF0000"/>
                </a:solidFill>
                <a:latin typeface="Candara" charset="0"/>
                <a:ea typeface="ＭＳ Ｐゴシック" charset="0"/>
                <a:cs typeface="MS PGothic" charset="0"/>
              </a:rPr>
              <a:t>Conquering Jerusalem: </a:t>
            </a:r>
            <a:r>
              <a:rPr lang="en-US" sz="2800" b="1" i="0" spc="-10" dirty="0">
                <a:solidFill>
                  <a:srgbClr val="000000"/>
                </a:solidFill>
                <a:latin typeface="Candara" charset="0"/>
                <a:ea typeface="ＭＳ Ｐゴシック" charset="0"/>
                <a:cs typeface="MS PGothic" charset="0"/>
              </a:rPr>
              <a:t>The first project as king of united Israel (5:6-16)</a:t>
            </a:r>
          </a:p>
          <a:p>
            <a:pPr marL="0" indent="0">
              <a:spcBef>
                <a:spcPct val="0"/>
              </a:spcBef>
              <a:buNone/>
            </a:pPr>
            <a:endParaRPr lang="en-US" sz="800" b="1" i="0" spc="-10" dirty="0" smtClean="0">
              <a:solidFill>
                <a:srgbClr val="000000"/>
              </a:solidFill>
              <a:latin typeface="Candara" charset="0"/>
              <a:ea typeface="ＭＳ Ｐゴシック" charset="0"/>
              <a:cs typeface="MS PGothic" charset="0"/>
            </a:endParaRPr>
          </a:p>
          <a:p>
            <a:pPr marL="0" indent="0" algn="ctr">
              <a:spcBef>
                <a:spcPts val="0"/>
              </a:spcBef>
              <a:buFontTx/>
              <a:buNone/>
            </a:pPr>
            <a:r>
              <a:rPr lang="en-US" sz="2500" spc="-10" dirty="0">
                <a:solidFill>
                  <a:srgbClr val="000000"/>
                </a:solidFill>
                <a:latin typeface="Candara" charset="0"/>
                <a:ea typeface="ＭＳ Ｐゴシック" charset="0"/>
                <a:cs typeface="MS PGothic" charset="0"/>
              </a:rPr>
              <a:t> </a:t>
            </a:r>
            <a:r>
              <a:rPr lang="en-US" sz="2600" spc="-10" baseline="30000" dirty="0">
                <a:solidFill>
                  <a:srgbClr val="000000"/>
                </a:solidFill>
                <a:latin typeface="Candara" charset="0"/>
                <a:ea typeface="ＭＳ Ｐゴシック" charset="0"/>
                <a:cs typeface="MS PGothic" charset="0"/>
              </a:rPr>
              <a:t>12</a:t>
            </a:r>
            <a:r>
              <a:rPr lang="en-US" sz="2600" spc="-10" dirty="0">
                <a:solidFill>
                  <a:srgbClr val="000000"/>
                </a:solidFill>
                <a:latin typeface="Candara" charset="0"/>
                <a:ea typeface="ＭＳ Ｐゴシック" charset="0"/>
                <a:cs typeface="MS PGothic" charset="0"/>
              </a:rPr>
              <a:t> And David knew that the LORD had established him king</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over Israel, and that he had exalted his kingdom for the sake of his</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people Israel. </a:t>
            </a:r>
            <a:r>
              <a:rPr lang="en-US" sz="2600" spc="-10" baseline="30000" dirty="0">
                <a:solidFill>
                  <a:srgbClr val="000000"/>
                </a:solidFill>
                <a:latin typeface="Candara" charset="0"/>
                <a:ea typeface="ＭＳ Ｐゴシック" charset="0"/>
                <a:cs typeface="MS PGothic" charset="0"/>
              </a:rPr>
              <a:t>13</a:t>
            </a:r>
            <a:r>
              <a:rPr lang="en-US" sz="2600" spc="-10" dirty="0">
                <a:solidFill>
                  <a:srgbClr val="000000"/>
                </a:solidFill>
                <a:latin typeface="Candara" charset="0"/>
                <a:ea typeface="ＭＳ Ｐゴシック" charset="0"/>
                <a:cs typeface="MS PGothic" charset="0"/>
              </a:rPr>
              <a:t> And David took more concubines and wives from Jerusalem,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after he came from Hebron, and more sons and daughters were born to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David. </a:t>
            </a:r>
            <a:r>
              <a:rPr lang="en-US" sz="2600" spc="-10" baseline="30000" dirty="0">
                <a:solidFill>
                  <a:srgbClr val="000000"/>
                </a:solidFill>
                <a:latin typeface="Candara" charset="0"/>
                <a:ea typeface="ＭＳ Ｐゴシック" charset="0"/>
                <a:cs typeface="MS PGothic" charset="0"/>
              </a:rPr>
              <a:t>14</a:t>
            </a:r>
            <a:r>
              <a:rPr lang="en-US" sz="2600" spc="-10" dirty="0">
                <a:solidFill>
                  <a:srgbClr val="000000"/>
                </a:solidFill>
                <a:latin typeface="Candara" charset="0"/>
                <a:ea typeface="ＭＳ Ｐゴシック" charset="0"/>
                <a:cs typeface="MS PGothic" charset="0"/>
              </a:rPr>
              <a:t> And these are the names of those who were born to him in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Jerusalem: </a:t>
            </a:r>
            <a:r>
              <a:rPr lang="en-US" sz="2600" spc="-10" dirty="0" err="1">
                <a:solidFill>
                  <a:srgbClr val="000000"/>
                </a:solidFill>
                <a:latin typeface="Candara" charset="0"/>
                <a:ea typeface="ＭＳ Ｐゴシック" charset="0"/>
                <a:cs typeface="MS PGothic" charset="0"/>
              </a:rPr>
              <a:t>Shammua</a:t>
            </a:r>
            <a:r>
              <a:rPr lang="en-US" sz="2600" spc="-10" dirty="0">
                <a:solidFill>
                  <a:srgbClr val="000000"/>
                </a:solidFill>
                <a:latin typeface="Candara" charset="0"/>
                <a:ea typeface="ＭＳ Ｐゴシック" charset="0"/>
                <a:cs typeface="MS PGothic" charset="0"/>
              </a:rPr>
              <a:t>, </a:t>
            </a:r>
            <a:r>
              <a:rPr lang="en-US" sz="2600" spc="-10" dirty="0" err="1">
                <a:solidFill>
                  <a:srgbClr val="000000"/>
                </a:solidFill>
                <a:latin typeface="Candara" charset="0"/>
                <a:ea typeface="ＭＳ Ｐゴシック" charset="0"/>
                <a:cs typeface="MS PGothic" charset="0"/>
              </a:rPr>
              <a:t>Shobab</a:t>
            </a:r>
            <a:r>
              <a:rPr lang="en-US" sz="2600" spc="-10" dirty="0">
                <a:solidFill>
                  <a:srgbClr val="000000"/>
                </a:solidFill>
                <a:latin typeface="Candara" charset="0"/>
                <a:ea typeface="ＭＳ Ｐゴシック" charset="0"/>
                <a:cs typeface="MS PGothic" charset="0"/>
              </a:rPr>
              <a:t>, Nathan, Solomon, </a:t>
            </a:r>
            <a:r>
              <a:rPr lang="en-US" sz="2600" spc="-10" baseline="30000" dirty="0">
                <a:solidFill>
                  <a:srgbClr val="000000"/>
                </a:solidFill>
                <a:latin typeface="Candara" charset="0"/>
                <a:ea typeface="ＭＳ Ｐゴシック" charset="0"/>
                <a:cs typeface="MS PGothic" charset="0"/>
              </a:rPr>
              <a:t>15</a:t>
            </a:r>
            <a:r>
              <a:rPr lang="en-US" sz="2600" spc="-10" dirty="0">
                <a:solidFill>
                  <a:srgbClr val="000000"/>
                </a:solidFill>
                <a:latin typeface="Candara" charset="0"/>
                <a:ea typeface="ＭＳ Ｐゴシック" charset="0"/>
                <a:cs typeface="MS PGothic" charset="0"/>
              </a:rPr>
              <a:t> Ibhar, </a:t>
            </a:r>
            <a:r>
              <a:rPr lang="en-US" sz="2600" spc="-10" dirty="0" err="1">
                <a:solidFill>
                  <a:srgbClr val="000000"/>
                </a:solidFill>
                <a:latin typeface="Candara" charset="0"/>
                <a:ea typeface="ＭＳ Ｐゴシック" charset="0"/>
                <a:cs typeface="MS PGothic" charset="0"/>
              </a:rPr>
              <a:t>Elishua</a:t>
            </a:r>
            <a:r>
              <a:rPr lang="en-US" sz="2600" spc="-10" dirty="0">
                <a:solidFill>
                  <a:srgbClr val="000000"/>
                </a:solidFill>
                <a:latin typeface="Candara" charset="0"/>
                <a:ea typeface="ＭＳ Ｐゴシック" charset="0"/>
                <a:cs typeface="MS PGothic" charset="0"/>
              </a:rPr>
              <a:t>,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Nepheg, </a:t>
            </a:r>
            <a:r>
              <a:rPr lang="en-US" sz="2600" spc="-10" dirty="0" err="1">
                <a:solidFill>
                  <a:srgbClr val="000000"/>
                </a:solidFill>
                <a:latin typeface="Candara" charset="0"/>
                <a:ea typeface="ＭＳ Ｐゴシック" charset="0"/>
                <a:cs typeface="MS PGothic" charset="0"/>
              </a:rPr>
              <a:t>Japhia</a:t>
            </a:r>
            <a:r>
              <a:rPr lang="en-US" sz="2600" spc="-10" dirty="0">
                <a:solidFill>
                  <a:srgbClr val="000000"/>
                </a:solidFill>
                <a:latin typeface="Candara" charset="0"/>
                <a:ea typeface="ＭＳ Ｐゴシック" charset="0"/>
                <a:cs typeface="MS PGothic" charset="0"/>
              </a:rPr>
              <a:t>, </a:t>
            </a:r>
            <a:r>
              <a:rPr lang="en-US" sz="2600" spc="-10" baseline="30000" dirty="0">
                <a:solidFill>
                  <a:srgbClr val="000000"/>
                </a:solidFill>
                <a:latin typeface="Candara" charset="0"/>
                <a:ea typeface="ＭＳ Ｐゴシック" charset="0"/>
                <a:cs typeface="MS PGothic" charset="0"/>
              </a:rPr>
              <a:t>16</a:t>
            </a:r>
            <a:r>
              <a:rPr lang="en-US" sz="2600" spc="-10" dirty="0">
                <a:solidFill>
                  <a:srgbClr val="000000"/>
                </a:solidFill>
                <a:latin typeface="Candara" charset="0"/>
                <a:ea typeface="ＭＳ Ｐゴシック" charset="0"/>
                <a:cs typeface="MS PGothic" charset="0"/>
              </a:rPr>
              <a:t> </a:t>
            </a:r>
            <a:r>
              <a:rPr lang="en-US" sz="2600" spc="-10" dirty="0" err="1">
                <a:solidFill>
                  <a:srgbClr val="000000"/>
                </a:solidFill>
                <a:latin typeface="Candara" charset="0"/>
                <a:ea typeface="ＭＳ Ｐゴシック" charset="0"/>
                <a:cs typeface="MS PGothic" charset="0"/>
              </a:rPr>
              <a:t>Elishama</a:t>
            </a:r>
            <a:r>
              <a:rPr lang="en-US" sz="2600" spc="-10" dirty="0">
                <a:solidFill>
                  <a:srgbClr val="000000"/>
                </a:solidFill>
                <a:latin typeface="Candara" charset="0"/>
                <a:ea typeface="ＭＳ Ｐゴシック" charset="0"/>
                <a:cs typeface="MS PGothic" charset="0"/>
              </a:rPr>
              <a:t>, </a:t>
            </a:r>
            <a:r>
              <a:rPr lang="en-US" sz="2600" spc="-10" dirty="0" err="1">
                <a:solidFill>
                  <a:srgbClr val="000000"/>
                </a:solidFill>
                <a:latin typeface="Candara" charset="0"/>
                <a:ea typeface="ＭＳ Ｐゴシック" charset="0"/>
                <a:cs typeface="MS PGothic" charset="0"/>
              </a:rPr>
              <a:t>Eliada</a:t>
            </a:r>
            <a:r>
              <a:rPr lang="en-US" sz="2600" spc="-10" dirty="0">
                <a:solidFill>
                  <a:srgbClr val="000000"/>
                </a:solidFill>
                <a:latin typeface="Candara" charset="0"/>
                <a:ea typeface="ＭＳ Ｐゴシック" charset="0"/>
                <a:cs typeface="MS PGothic" charset="0"/>
              </a:rPr>
              <a:t>, and </a:t>
            </a:r>
            <a:r>
              <a:rPr lang="en-US" sz="2600" spc="-10" dirty="0" err="1">
                <a:solidFill>
                  <a:srgbClr val="000000"/>
                </a:solidFill>
                <a:latin typeface="Candara" charset="0"/>
                <a:ea typeface="ＭＳ Ｐゴシック" charset="0"/>
                <a:cs typeface="MS PGothic" charset="0"/>
              </a:rPr>
              <a:t>Eliphelet</a:t>
            </a:r>
            <a:r>
              <a:rPr lang="en-US" sz="2600" spc="-10" dirty="0">
                <a:solidFill>
                  <a:srgbClr val="000000"/>
                </a:solidFill>
                <a:latin typeface="Candara" charset="0"/>
                <a:ea typeface="ＭＳ Ｐゴシック" charset="0"/>
                <a:cs typeface="MS PGothic" charset="0"/>
              </a:rPr>
              <a:t>. (</a:t>
            </a:r>
            <a:r>
              <a:rPr lang="en-US" sz="2600" spc="-10" dirty="0" smtClean="0">
                <a:solidFill>
                  <a:srgbClr val="000000"/>
                </a:solidFill>
                <a:latin typeface="Candara" charset="0"/>
                <a:ea typeface="ＭＳ Ｐゴシック" charset="0"/>
                <a:cs typeface="MS PGothic" charset="0"/>
              </a:rPr>
              <a:t>5:6-16).</a:t>
            </a:r>
          </a:p>
          <a:p>
            <a:pPr marL="0" indent="0" algn="ctr">
              <a:spcBef>
                <a:spcPts val="0"/>
              </a:spcBef>
              <a:buFontTx/>
              <a:buNone/>
            </a:pPr>
            <a:r>
              <a:rPr lang="en-US" sz="1000" spc="-10" dirty="0" smtClean="0">
                <a:solidFill>
                  <a:srgbClr val="000000"/>
                </a:solidFill>
                <a:latin typeface="Candara" charset="0"/>
                <a:ea typeface="ＭＳ Ｐゴシック" charset="0"/>
                <a:cs typeface="MS PGothic" charset="0"/>
              </a:rPr>
              <a:t> </a:t>
            </a: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Jerusalem was perfect as United Israel’s capital because its central location.</a:t>
            </a: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However, Jerusalem was notorious for almost impossibility of conquering because it was fortified on the hills (yet, easy to defend it).</a:t>
            </a:r>
            <a:endParaRPr lang="en-US" sz="2600" b="1" i="0" dirty="0">
              <a:solidFill>
                <a:srgbClr val="000000"/>
              </a:solidFill>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David’s first project as king of all Israel was to conquer it and name it “The City of David” as a sign from the Almighty God of Israel.</a:t>
            </a:r>
            <a:endParaRPr lang="en-US" sz="2600" b="1" i="0" dirty="0">
              <a:solidFill>
                <a:srgbClr val="000000"/>
              </a:solidFill>
              <a:latin typeface="Candara" charset="0"/>
              <a:ea typeface="ＭＳ Ｐゴシック" charset="0"/>
              <a:cs typeface="Candara" charset="0"/>
            </a:endParaRPr>
          </a:p>
          <a:p>
            <a:pPr marL="0" indent="0" algn="ctr">
              <a:spcBef>
                <a:spcPts val="0"/>
              </a:spcBef>
              <a:buFontTx/>
              <a:buNone/>
            </a:pPr>
            <a:endParaRPr lang="en-US" sz="26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156821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381000"/>
            <a:ext cx="12192000" cy="457200"/>
          </a:xfrm>
        </p:spPr>
        <p:txBody>
          <a:bodyPr/>
          <a:lstStyle/>
          <a:p>
            <a:r>
              <a:rPr lang="en-US" sz="3200" b="1" spc="-60" dirty="0">
                <a:latin typeface="Candara" charset="0"/>
                <a:ea typeface="MS PGothic" charset="0"/>
                <a:cs typeface="Arial" charset="0"/>
              </a:rPr>
              <a:t>THREE STORIES OF DAVID’S LEADERSHIP </a:t>
            </a:r>
            <a:r>
              <a:rPr lang="en-US" sz="3200" b="1" spc="-60" dirty="0" smtClean="0">
                <a:latin typeface="Candara" charset="0"/>
                <a:ea typeface="MS PGothic" charset="0"/>
                <a:cs typeface="Arial" charset="0"/>
              </a:rPr>
              <a:t>AS GOD’S SERVANT-KING</a:t>
            </a:r>
            <a:endParaRPr lang="en-US" sz="3200" b="1" spc="-60" dirty="0">
              <a:latin typeface="Candara" charset="0"/>
              <a:ea typeface="MS PGothic" charset="0"/>
              <a:cs typeface="Arial" charset="0"/>
            </a:endParaRPr>
          </a:p>
        </p:txBody>
      </p:sp>
      <p:sp>
        <p:nvSpPr>
          <p:cNvPr id="5" name="Rectangle 3"/>
          <p:cNvSpPr txBox="1">
            <a:spLocks noChangeArrowheads="1"/>
          </p:cNvSpPr>
          <p:nvPr/>
        </p:nvSpPr>
        <p:spPr bwMode="auto">
          <a:xfrm>
            <a:off x="283071" y="945396"/>
            <a:ext cx="11743614" cy="591260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spc="-10" dirty="0">
                <a:solidFill>
                  <a:srgbClr val="FF0000"/>
                </a:solidFill>
                <a:latin typeface="Candara" charset="0"/>
                <a:ea typeface="ＭＳ Ｐゴシック" charset="0"/>
                <a:cs typeface="MS PGothic" charset="0"/>
              </a:rPr>
              <a:t>Defeating the Philistines: </a:t>
            </a:r>
            <a:r>
              <a:rPr lang="en-US" sz="2800" b="1" i="0" spc="-10" dirty="0" smtClean="0">
                <a:solidFill>
                  <a:srgbClr val="000000"/>
                </a:solidFill>
                <a:latin typeface="Candara" charset="0"/>
                <a:ea typeface="ＭＳ Ｐゴシック" charset="0"/>
                <a:cs typeface="MS PGothic" charset="0"/>
              </a:rPr>
              <a:t>Turning the tide with them (5:17-25)</a:t>
            </a:r>
          </a:p>
          <a:p>
            <a:pPr marL="0" indent="0">
              <a:spcBef>
                <a:spcPct val="0"/>
              </a:spcBef>
              <a:buNone/>
            </a:pPr>
            <a:endParaRPr lang="en-US" sz="800" b="1" i="0" spc="-10" dirty="0" smtClean="0">
              <a:solidFill>
                <a:srgbClr val="000000"/>
              </a:solidFill>
              <a:latin typeface="Candara" charset="0"/>
              <a:ea typeface="ＭＳ Ｐゴシック" charset="0"/>
              <a:cs typeface="MS PGothic" charset="0"/>
            </a:endParaRPr>
          </a:p>
          <a:p>
            <a:pPr marL="0" indent="0" algn="ctr">
              <a:spcBef>
                <a:spcPts val="0"/>
              </a:spcBef>
              <a:buFontTx/>
              <a:buNone/>
            </a:pPr>
            <a:r>
              <a:rPr lang="en-US" sz="2500" spc="-10" baseline="30000" dirty="0" smtClean="0">
                <a:solidFill>
                  <a:srgbClr val="000000"/>
                </a:solidFill>
                <a:latin typeface="Candara" charset="0"/>
                <a:ea typeface="ＭＳ Ｐゴシック" charset="0"/>
                <a:cs typeface="MS PGothic" charset="0"/>
              </a:rPr>
              <a:t>17</a:t>
            </a:r>
            <a:r>
              <a:rPr lang="en-US" sz="2500" spc="-10" dirty="0">
                <a:solidFill>
                  <a:srgbClr val="000000"/>
                </a:solidFill>
                <a:latin typeface="Candara" charset="0"/>
                <a:ea typeface="ＭＳ Ｐゴシック" charset="0"/>
                <a:cs typeface="MS PGothic" charset="0"/>
              </a:rPr>
              <a:t> When the Philistines heard that David had been </a:t>
            </a:r>
            <a:r>
              <a:rPr lang="en-US" sz="2500" spc="-10" dirty="0" smtClean="0">
                <a:solidFill>
                  <a:srgbClr val="000000"/>
                </a:solidFill>
                <a:latin typeface="Candara" charset="0"/>
                <a:ea typeface="ＭＳ Ｐゴシック" charset="0"/>
                <a:cs typeface="MS PGothic" charset="0"/>
              </a:rPr>
              <a:t>anointed </a:t>
            </a:r>
            <a:r>
              <a:rPr lang="en-US" sz="2500" spc="-10" dirty="0">
                <a:solidFill>
                  <a:srgbClr val="000000"/>
                </a:solidFill>
                <a:latin typeface="Candara" charset="0"/>
                <a:ea typeface="ＭＳ Ｐゴシック" charset="0"/>
                <a:cs typeface="MS PGothic" charset="0"/>
              </a:rPr>
              <a:t>king </a:t>
            </a:r>
            <a:br>
              <a:rPr lang="en-US" sz="2500" spc="-10" dirty="0">
                <a:solidFill>
                  <a:srgbClr val="000000"/>
                </a:solidFill>
                <a:latin typeface="Candara" charset="0"/>
                <a:ea typeface="ＭＳ Ｐゴシック" charset="0"/>
                <a:cs typeface="MS PGothic" charset="0"/>
              </a:rPr>
            </a:br>
            <a:r>
              <a:rPr lang="en-US" sz="2500" spc="-10" dirty="0">
                <a:solidFill>
                  <a:srgbClr val="000000"/>
                </a:solidFill>
                <a:latin typeface="Candara" charset="0"/>
                <a:ea typeface="ＭＳ Ｐゴシック" charset="0"/>
                <a:cs typeface="MS PGothic" charset="0"/>
              </a:rPr>
              <a:t>over Israel, all the Philistines went up to search for David. But David heard </a:t>
            </a:r>
            <a:br>
              <a:rPr lang="en-US" sz="2500" spc="-10" dirty="0">
                <a:solidFill>
                  <a:srgbClr val="000000"/>
                </a:solidFill>
                <a:latin typeface="Candara" charset="0"/>
                <a:ea typeface="ＭＳ Ｐゴシック" charset="0"/>
                <a:cs typeface="MS PGothic" charset="0"/>
              </a:rPr>
            </a:br>
            <a:r>
              <a:rPr lang="en-US" sz="2500" spc="-10" dirty="0">
                <a:solidFill>
                  <a:srgbClr val="000000"/>
                </a:solidFill>
                <a:latin typeface="Candara" charset="0"/>
                <a:ea typeface="ＭＳ Ｐゴシック" charset="0"/>
                <a:cs typeface="MS PGothic" charset="0"/>
              </a:rPr>
              <a:t>of it and went down to the stronghold. </a:t>
            </a:r>
            <a:r>
              <a:rPr lang="en-US" sz="2500" spc="-10" baseline="30000" dirty="0">
                <a:solidFill>
                  <a:srgbClr val="000000"/>
                </a:solidFill>
                <a:latin typeface="Candara" charset="0"/>
                <a:ea typeface="ＭＳ Ｐゴシック" charset="0"/>
                <a:cs typeface="MS PGothic" charset="0"/>
              </a:rPr>
              <a:t>18</a:t>
            </a:r>
            <a:r>
              <a:rPr lang="en-US" sz="2500" spc="-10" dirty="0">
                <a:solidFill>
                  <a:srgbClr val="000000"/>
                </a:solidFill>
                <a:latin typeface="Candara" charset="0"/>
                <a:ea typeface="ＭＳ Ｐゴシック" charset="0"/>
                <a:cs typeface="MS PGothic" charset="0"/>
              </a:rPr>
              <a:t> Now the Philistines had come and </a:t>
            </a:r>
            <a:br>
              <a:rPr lang="en-US" sz="2500" spc="-10" dirty="0">
                <a:solidFill>
                  <a:srgbClr val="000000"/>
                </a:solidFill>
                <a:latin typeface="Candara" charset="0"/>
                <a:ea typeface="ＭＳ Ｐゴシック" charset="0"/>
                <a:cs typeface="MS PGothic" charset="0"/>
              </a:rPr>
            </a:br>
            <a:r>
              <a:rPr lang="en-US" sz="2500" spc="-10" dirty="0">
                <a:solidFill>
                  <a:srgbClr val="000000"/>
                </a:solidFill>
                <a:latin typeface="Candara" charset="0"/>
                <a:ea typeface="ＭＳ Ｐゴシック" charset="0"/>
                <a:cs typeface="MS PGothic" charset="0"/>
              </a:rPr>
              <a:t>spread out in the Valley of </a:t>
            </a:r>
            <a:r>
              <a:rPr lang="en-US" sz="2500" spc="-10" dirty="0" err="1">
                <a:solidFill>
                  <a:srgbClr val="000000"/>
                </a:solidFill>
                <a:latin typeface="Candara" charset="0"/>
                <a:ea typeface="ＭＳ Ｐゴシック" charset="0"/>
                <a:cs typeface="MS PGothic" charset="0"/>
              </a:rPr>
              <a:t>Rephaim</a:t>
            </a:r>
            <a:r>
              <a:rPr lang="en-US" sz="2500" spc="-10" dirty="0">
                <a:solidFill>
                  <a:srgbClr val="000000"/>
                </a:solidFill>
                <a:latin typeface="Candara" charset="0"/>
                <a:ea typeface="ＭＳ Ｐゴシック" charset="0"/>
                <a:cs typeface="MS PGothic" charset="0"/>
              </a:rPr>
              <a:t>. </a:t>
            </a:r>
            <a:r>
              <a:rPr lang="en-US" sz="2500" spc="-10" baseline="30000" dirty="0">
                <a:solidFill>
                  <a:srgbClr val="000000"/>
                </a:solidFill>
                <a:latin typeface="Candara" charset="0"/>
                <a:ea typeface="ＭＳ Ｐゴシック" charset="0"/>
                <a:cs typeface="MS PGothic" charset="0"/>
              </a:rPr>
              <a:t>19</a:t>
            </a:r>
            <a:r>
              <a:rPr lang="en-US" sz="2500" spc="-10" dirty="0">
                <a:solidFill>
                  <a:srgbClr val="000000"/>
                </a:solidFill>
                <a:latin typeface="Candara" charset="0"/>
                <a:ea typeface="ＭＳ Ｐゴシック" charset="0"/>
                <a:cs typeface="MS PGothic" charset="0"/>
              </a:rPr>
              <a:t> And David inquired of the LORD, “Shall I </a:t>
            </a:r>
            <a:br>
              <a:rPr lang="en-US" sz="2500" spc="-10" dirty="0">
                <a:solidFill>
                  <a:srgbClr val="000000"/>
                </a:solidFill>
                <a:latin typeface="Candara" charset="0"/>
                <a:ea typeface="ＭＳ Ｐゴシック" charset="0"/>
                <a:cs typeface="MS PGothic" charset="0"/>
              </a:rPr>
            </a:br>
            <a:r>
              <a:rPr lang="en-US" sz="2500" spc="-10" dirty="0">
                <a:solidFill>
                  <a:srgbClr val="000000"/>
                </a:solidFill>
                <a:latin typeface="Candara" charset="0"/>
                <a:ea typeface="ＭＳ Ｐゴシック" charset="0"/>
                <a:cs typeface="MS PGothic" charset="0"/>
              </a:rPr>
              <a:t>go up against the Philistines? Will you give them into my hand?” And the LORD</a:t>
            </a:r>
            <a:br>
              <a:rPr lang="en-US" sz="2500" spc="-10" dirty="0">
                <a:solidFill>
                  <a:srgbClr val="000000"/>
                </a:solidFill>
                <a:latin typeface="Candara" charset="0"/>
                <a:ea typeface="ＭＳ Ｐゴシック" charset="0"/>
                <a:cs typeface="MS PGothic" charset="0"/>
              </a:rPr>
            </a:br>
            <a:r>
              <a:rPr lang="en-US" sz="2500" spc="-10" dirty="0">
                <a:solidFill>
                  <a:srgbClr val="000000"/>
                </a:solidFill>
                <a:latin typeface="Candara" charset="0"/>
                <a:ea typeface="ＭＳ Ｐゴシック" charset="0"/>
                <a:cs typeface="MS PGothic" charset="0"/>
              </a:rPr>
              <a:t> said to David, “Go up, for I will certainly give the Philistines into your hand.”</a:t>
            </a:r>
            <a:br>
              <a:rPr lang="en-US" sz="2500" spc="-10" dirty="0">
                <a:solidFill>
                  <a:srgbClr val="000000"/>
                </a:solidFill>
                <a:latin typeface="Candara" charset="0"/>
                <a:ea typeface="ＭＳ Ｐゴシック" charset="0"/>
                <a:cs typeface="MS PGothic" charset="0"/>
              </a:rPr>
            </a:br>
            <a:r>
              <a:rPr lang="en-US" sz="2500" spc="-10" dirty="0">
                <a:solidFill>
                  <a:srgbClr val="000000"/>
                </a:solidFill>
                <a:latin typeface="Candara" charset="0"/>
                <a:ea typeface="ＭＳ Ｐゴシック" charset="0"/>
                <a:cs typeface="MS PGothic" charset="0"/>
              </a:rPr>
              <a:t> </a:t>
            </a:r>
            <a:r>
              <a:rPr lang="en-US" sz="2500" spc="-10" baseline="30000" dirty="0">
                <a:solidFill>
                  <a:srgbClr val="000000"/>
                </a:solidFill>
                <a:latin typeface="Candara" charset="0"/>
                <a:ea typeface="ＭＳ Ｐゴシック" charset="0"/>
                <a:cs typeface="MS PGothic" charset="0"/>
              </a:rPr>
              <a:t>20</a:t>
            </a:r>
            <a:r>
              <a:rPr lang="en-US" sz="2500" spc="-10" dirty="0">
                <a:solidFill>
                  <a:srgbClr val="000000"/>
                </a:solidFill>
                <a:latin typeface="Candara" charset="0"/>
                <a:ea typeface="ＭＳ Ｐゴシック" charset="0"/>
                <a:cs typeface="MS PGothic" charset="0"/>
              </a:rPr>
              <a:t> And David came to Baal-</a:t>
            </a:r>
            <a:r>
              <a:rPr lang="en-US" sz="2500" spc="-10" dirty="0" err="1">
                <a:solidFill>
                  <a:srgbClr val="000000"/>
                </a:solidFill>
                <a:latin typeface="Candara" charset="0"/>
                <a:ea typeface="ＭＳ Ｐゴシック" charset="0"/>
                <a:cs typeface="MS PGothic" charset="0"/>
              </a:rPr>
              <a:t>perazim</a:t>
            </a:r>
            <a:r>
              <a:rPr lang="en-US" sz="2500" spc="-10" dirty="0">
                <a:solidFill>
                  <a:srgbClr val="000000"/>
                </a:solidFill>
                <a:latin typeface="Candara" charset="0"/>
                <a:ea typeface="ＭＳ Ｐゴシック" charset="0"/>
                <a:cs typeface="MS PGothic" charset="0"/>
              </a:rPr>
              <a:t>, and David defeated them there. And </a:t>
            </a:r>
            <a:br>
              <a:rPr lang="en-US" sz="2500" spc="-10" dirty="0">
                <a:solidFill>
                  <a:srgbClr val="000000"/>
                </a:solidFill>
                <a:latin typeface="Candara" charset="0"/>
                <a:ea typeface="ＭＳ Ｐゴシック" charset="0"/>
                <a:cs typeface="MS PGothic" charset="0"/>
              </a:rPr>
            </a:br>
            <a:r>
              <a:rPr lang="en-US" sz="2500" spc="-10" dirty="0">
                <a:solidFill>
                  <a:srgbClr val="000000"/>
                </a:solidFill>
                <a:latin typeface="Candara" charset="0"/>
                <a:ea typeface="ＭＳ Ｐゴシック" charset="0"/>
                <a:cs typeface="MS PGothic" charset="0"/>
              </a:rPr>
              <a:t>he said, “The LORD has broken through my enemies before me like </a:t>
            </a:r>
            <a:br>
              <a:rPr lang="en-US" sz="2500" spc="-10" dirty="0">
                <a:solidFill>
                  <a:srgbClr val="000000"/>
                </a:solidFill>
                <a:latin typeface="Candara" charset="0"/>
                <a:ea typeface="ＭＳ Ｐゴシック" charset="0"/>
                <a:cs typeface="MS PGothic" charset="0"/>
              </a:rPr>
            </a:br>
            <a:r>
              <a:rPr lang="en-US" sz="2500" spc="-10" dirty="0">
                <a:solidFill>
                  <a:srgbClr val="000000"/>
                </a:solidFill>
                <a:latin typeface="Candara" charset="0"/>
                <a:ea typeface="ＭＳ Ｐゴシック" charset="0"/>
                <a:cs typeface="MS PGothic" charset="0"/>
              </a:rPr>
              <a:t>a breaking flood.” Therefore the name of that place is called </a:t>
            </a:r>
            <a:br>
              <a:rPr lang="en-US" sz="2500" spc="-10" dirty="0">
                <a:solidFill>
                  <a:srgbClr val="000000"/>
                </a:solidFill>
                <a:latin typeface="Candara" charset="0"/>
                <a:ea typeface="ＭＳ Ｐゴシック" charset="0"/>
                <a:cs typeface="MS PGothic" charset="0"/>
              </a:rPr>
            </a:br>
            <a:r>
              <a:rPr lang="en-US" sz="2500" spc="-10" dirty="0">
                <a:solidFill>
                  <a:srgbClr val="000000"/>
                </a:solidFill>
                <a:latin typeface="Candara" charset="0"/>
                <a:ea typeface="ＭＳ Ｐゴシック" charset="0"/>
                <a:cs typeface="MS PGothic" charset="0"/>
              </a:rPr>
              <a:t>Baal-</a:t>
            </a:r>
            <a:r>
              <a:rPr lang="en-US" sz="2500" spc="-10" dirty="0" err="1">
                <a:solidFill>
                  <a:srgbClr val="000000"/>
                </a:solidFill>
                <a:latin typeface="Candara" charset="0"/>
                <a:ea typeface="ＭＳ Ｐゴシック" charset="0"/>
                <a:cs typeface="MS PGothic" charset="0"/>
              </a:rPr>
              <a:t>perazim</a:t>
            </a:r>
            <a:r>
              <a:rPr lang="en-US" sz="2500" spc="-10" dirty="0">
                <a:solidFill>
                  <a:srgbClr val="000000"/>
                </a:solidFill>
                <a:latin typeface="Candara" charset="0"/>
                <a:ea typeface="ＭＳ Ｐゴシック" charset="0"/>
                <a:cs typeface="MS PGothic" charset="0"/>
              </a:rPr>
              <a:t>. </a:t>
            </a:r>
            <a:r>
              <a:rPr lang="en-US" sz="2500" spc="-10" baseline="30000" dirty="0">
                <a:solidFill>
                  <a:srgbClr val="000000"/>
                </a:solidFill>
                <a:latin typeface="Candara" charset="0"/>
                <a:ea typeface="ＭＳ Ｐゴシック" charset="0"/>
                <a:cs typeface="MS PGothic" charset="0"/>
              </a:rPr>
              <a:t>21</a:t>
            </a:r>
            <a:r>
              <a:rPr lang="en-US" sz="2500" spc="-10" dirty="0">
                <a:solidFill>
                  <a:srgbClr val="000000"/>
                </a:solidFill>
                <a:latin typeface="Candara" charset="0"/>
                <a:ea typeface="ＭＳ Ｐゴシック" charset="0"/>
                <a:cs typeface="MS PGothic" charset="0"/>
              </a:rPr>
              <a:t> And the Philistines left their idols there, </a:t>
            </a:r>
            <a:br>
              <a:rPr lang="en-US" sz="2500" spc="-10" dirty="0">
                <a:solidFill>
                  <a:srgbClr val="000000"/>
                </a:solidFill>
                <a:latin typeface="Candara" charset="0"/>
                <a:ea typeface="ＭＳ Ｐゴシック" charset="0"/>
                <a:cs typeface="MS PGothic" charset="0"/>
              </a:rPr>
            </a:br>
            <a:r>
              <a:rPr lang="en-US" sz="2500" spc="-10" dirty="0">
                <a:solidFill>
                  <a:srgbClr val="000000"/>
                </a:solidFill>
                <a:latin typeface="Candara" charset="0"/>
                <a:ea typeface="ＭＳ Ｐゴシック" charset="0"/>
                <a:cs typeface="MS PGothic" charset="0"/>
              </a:rPr>
              <a:t>and David and his men carried them away</a:t>
            </a:r>
            <a:r>
              <a:rPr lang="en-US" sz="2500" spc="-10" dirty="0" smtClean="0">
                <a:solidFill>
                  <a:srgbClr val="000000"/>
                </a:solidFill>
                <a:latin typeface="Candara" charset="0"/>
                <a:ea typeface="ＭＳ Ｐゴシック" charset="0"/>
                <a:cs typeface="MS PGothic" charset="0"/>
              </a:rPr>
              <a:t>.</a:t>
            </a:r>
            <a:endParaRPr lang="en-US" sz="25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966906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59830</TotalTime>
  <Words>640</Words>
  <Application>Microsoft Macintosh PowerPoint</Application>
  <PresentationFormat>Widescreen</PresentationFormat>
  <Paragraphs>86</Paragraphs>
  <Slides>16</Slides>
  <Notes>14</Notes>
  <HiddenSlides>0</HiddenSlides>
  <MMClips>0</MMClips>
  <ScaleCrop>false</ScaleCrop>
  <HeadingPairs>
    <vt:vector size="6" baseType="variant">
      <vt:variant>
        <vt:lpstr>Fonts Used</vt:lpstr>
      </vt:variant>
      <vt:variant>
        <vt:i4>9</vt:i4>
      </vt:variant>
      <vt:variant>
        <vt:lpstr>Theme</vt:lpstr>
      </vt:variant>
      <vt:variant>
        <vt:i4>23</vt:i4>
      </vt:variant>
      <vt:variant>
        <vt:lpstr>Slide Titles</vt:lpstr>
      </vt:variant>
      <vt:variant>
        <vt:i4>16</vt:i4>
      </vt:variant>
    </vt:vector>
  </HeadingPairs>
  <TitlesOfParts>
    <vt:vector size="48" baseType="lpstr">
      <vt:lpstr>Arial</vt:lpstr>
      <vt:lpstr>Calibri</vt:lpstr>
      <vt:lpstr>Calibri Light</vt:lpstr>
      <vt:lpstr>Candara</vt:lpstr>
      <vt:lpstr>Eras Bold ITC</vt:lpstr>
      <vt:lpstr>Eras Medium ITC</vt:lpstr>
      <vt:lpstr>MS PGothic</vt:lpstr>
      <vt:lpstr>ＭＳ Ｐゴシック</vt:lpstr>
      <vt:lpstr>Wingdings</vt:lpstr>
      <vt:lpstr>Default Design</vt:lpstr>
      <vt:lpstr>1_Default Design</vt:lpstr>
      <vt:lpstr>2_Default Design</vt:lpstr>
      <vt:lpstr>3_Default Design</vt:lpstr>
      <vt:lpstr>4_Default Design</vt:lpstr>
      <vt:lpstr>5_Default Design</vt:lpstr>
      <vt:lpstr>Office Theme</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19_Default Design</vt:lpstr>
      <vt:lpstr>2_Normal</vt:lpstr>
      <vt:lpstr>2_Office Theme</vt:lpstr>
      <vt:lpstr>PowerPoint Presentation</vt:lpstr>
      <vt:lpstr>David’s Leadership  That United God’s People</vt:lpstr>
      <vt:lpstr>PowerPoint Presentation</vt:lpstr>
      <vt:lpstr>DAVID: ISRAEL’S KING AS A TYPE  OF THE MESSIANIC KING</vt:lpstr>
      <vt:lpstr>THREE STORIES OF DAVID’S LEADERSHIP AS GOD’S SERVANT-KING</vt:lpstr>
      <vt:lpstr>THREE STORIES OF DAVID’S LEADERSHIP AS GOD’S SERVANT-KING</vt:lpstr>
      <vt:lpstr>THREE STORIES OF DAVID’S LEADERSHIP AS GOD’S SERVANT-KING</vt:lpstr>
      <vt:lpstr>THREE STORIES OF DAVID’S LEADERSHIP AS GOD’S SERVANT-KING</vt:lpstr>
      <vt:lpstr>THREE STORIES OF DAVID’S LEADERSHIP AS GOD’S SERVANT-KING</vt:lpstr>
      <vt:lpstr>THREE STORIES OF DAVID’S LEADERSHIP AS GOD’S SERVANT-KING</vt:lpstr>
      <vt:lpstr>THREE LESSONS FROM DAVID’S LEADERSHIP AS A SERVANT-KING</vt:lpstr>
      <vt:lpstr>THREE LESSONS FROM DAVID’S LEADERSHIP AS A SERVANT-KING</vt:lpstr>
      <vt:lpstr>THREE LESSONS FROM DAVID’S LEADERSHIP AS A SERVANT-KING</vt:lpstr>
      <vt:lpstr>PowerPoint Presentation</vt:lpstr>
      <vt:lpstr>THREE PRACTICAL QUESTIONS  FOR OUR EVERYDAY LIFE</vt:lpstr>
      <vt:lpstr>PowerPoint Presentation</vt:lpstr>
    </vt:vector>
  </TitlesOfParts>
  <Manager/>
  <Company>UFP</Company>
  <LinksUpToDate>false</LinksUpToDate>
  <SharedDoc>false</SharedDoc>
  <HyperlinkBase/>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3587</cp:revision>
  <cp:lastPrinted>2017-06-04T13:38:09Z</cp:lastPrinted>
  <dcterms:created xsi:type="dcterms:W3CDTF">2007-10-20T20:09:35Z</dcterms:created>
  <dcterms:modified xsi:type="dcterms:W3CDTF">2017-08-08T07:10:22Z</dcterms:modified>
  <cp:category/>
</cp:coreProperties>
</file>