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95" r:id="rId14"/>
    <p:sldMasterId id="2147484207" r:id="rId15"/>
    <p:sldMasterId id="2147484231" r:id="rId16"/>
    <p:sldMasterId id="2147484255" r:id="rId17"/>
    <p:sldMasterId id="2147484267" r:id="rId18"/>
    <p:sldMasterId id="2147484327" r:id="rId19"/>
    <p:sldMasterId id="2147484339" r:id="rId20"/>
    <p:sldMasterId id="2147484351" r:id="rId21"/>
    <p:sldMasterId id="2147484363" r:id="rId22"/>
    <p:sldMasterId id="2147484399" r:id="rId23"/>
  </p:sldMasterIdLst>
  <p:notesMasterIdLst>
    <p:notesMasterId r:id="rId54"/>
  </p:notesMasterIdLst>
  <p:handoutMasterIdLst>
    <p:handoutMasterId r:id="rId55"/>
  </p:handoutMasterIdLst>
  <p:sldIdLst>
    <p:sldId id="281" r:id="rId24"/>
    <p:sldId id="463" r:id="rId25"/>
    <p:sldId id="679" r:id="rId26"/>
    <p:sldId id="688" r:id="rId27"/>
    <p:sldId id="690" r:id="rId28"/>
    <p:sldId id="744" r:id="rId29"/>
    <p:sldId id="745" r:id="rId30"/>
    <p:sldId id="746" r:id="rId31"/>
    <p:sldId id="747" r:id="rId32"/>
    <p:sldId id="748" r:id="rId33"/>
    <p:sldId id="749" r:id="rId34"/>
    <p:sldId id="735" r:id="rId35"/>
    <p:sldId id="736" r:id="rId36"/>
    <p:sldId id="752" r:id="rId37"/>
    <p:sldId id="737" r:id="rId38"/>
    <p:sldId id="738" r:id="rId39"/>
    <p:sldId id="739" r:id="rId40"/>
    <p:sldId id="750" r:id="rId41"/>
    <p:sldId id="734" r:id="rId42"/>
    <p:sldId id="751" r:id="rId43"/>
    <p:sldId id="741" r:id="rId44"/>
    <p:sldId id="689" r:id="rId45"/>
    <p:sldId id="742" r:id="rId46"/>
    <p:sldId id="743" r:id="rId47"/>
    <p:sldId id="698" r:id="rId48"/>
    <p:sldId id="283" r:id="rId49"/>
    <p:sldId id="716" r:id="rId50"/>
    <p:sldId id="717" r:id="rId51"/>
    <p:sldId id="731" r:id="rId52"/>
    <p:sldId id="419" r:id="rId5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00FF"/>
    <a:srgbClr val="006600"/>
    <a:srgbClr val="CC3300"/>
    <a:srgbClr val="800000"/>
    <a:srgbClr val="FFFF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6" autoAdjust="0"/>
    <p:restoredTop sz="92680"/>
  </p:normalViewPr>
  <p:slideViewPr>
    <p:cSldViewPr>
      <p:cViewPr>
        <p:scale>
          <a:sx n="70" d="100"/>
          <a:sy n="70" d="100"/>
        </p:scale>
        <p:origin x="216" y="108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27.xml"/><Relationship Id="rId51" Type="http://schemas.openxmlformats.org/officeDocument/2006/relationships/slide" Target="slides/slide28.xml"/><Relationship Id="rId52" Type="http://schemas.openxmlformats.org/officeDocument/2006/relationships/slide" Target="slides/slide29.xml"/><Relationship Id="rId53" Type="http://schemas.openxmlformats.org/officeDocument/2006/relationships/slide" Target="slides/slide30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slide" Target="slides/slide25.xml"/><Relationship Id="rId4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C54AA-3861-DE46-9F53-BEFEE89E58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6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51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52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2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0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27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27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0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6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C925E222-8ED1-2847-98EA-123457D18AE0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50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09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47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8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B849B96F-E600-9142-9AF6-000A22A2FD94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24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28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61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23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fld id="{54463D9D-1EFA-7843-898C-FC8A0B2A4664}" type="slidenum">
              <a:rPr 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61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70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fld id="{9121BDF1-18DC-9945-90F8-21BEF6157CFE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86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2275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fld id="{D856F4D7-65CC-CE46-81D7-60077E74176A}" type="slidenum">
              <a:rPr lang="en-US" sz="1200" smtClean="0">
                <a:solidFill>
                  <a:prstClr val="black"/>
                </a:solidFill>
                <a:cs typeface="Arial" charset="0"/>
              </a:rPr>
              <a:pPr eaLnBrk="1" hangingPunct="1"/>
              <a:t>29</a:t>
            </a:fld>
            <a:endParaRPr lang="en-US" sz="120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2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MS PGothic" charset="0"/>
            </a:endParaRPr>
          </a:p>
        </p:txBody>
      </p:sp>
      <p:sp>
        <p:nvSpPr>
          <p:cNvPr id="149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AA7171E6-9700-1A4A-8533-7E90A4F9A9AA}" type="slidenum">
              <a:rPr lang="en-US" sz="1200">
                <a:solidFill>
                  <a:prstClr val="black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9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30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5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8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4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4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4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00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85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685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86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60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50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62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99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41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174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8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00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00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42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5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42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9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23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530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3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05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18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70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94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9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440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37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10134600" cy="6400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28</a:t>
            </a:r>
            <a:r>
              <a:rPr lang="en-US" sz="2500" b="1" dirty="0">
                <a:latin typeface="Candara"/>
                <a:cs typeface="Candara"/>
              </a:rPr>
              <a:t> For the LORD loves justice;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he will not forsake his saints.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They are preserved forever,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but the children of the wicked shall be cut off.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29</a:t>
            </a:r>
            <a:r>
              <a:rPr lang="en-US" sz="2500" b="1" dirty="0">
                <a:latin typeface="Candara"/>
                <a:cs typeface="Candara"/>
              </a:rPr>
              <a:t> The righteous shall inherit the land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 dwell upon it forever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30</a:t>
            </a:r>
            <a:r>
              <a:rPr lang="en-US" sz="2500" b="1" dirty="0">
                <a:latin typeface="Candara"/>
                <a:cs typeface="Candara"/>
              </a:rPr>
              <a:t> The mouth of the righteous utters wisdom,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his tongue speaks justice.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31</a:t>
            </a:r>
            <a:r>
              <a:rPr lang="en-US" sz="2500" b="1" dirty="0">
                <a:latin typeface="Candara"/>
                <a:cs typeface="Candara"/>
              </a:rPr>
              <a:t> The law of his God is in his heart;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his steps do not slip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32</a:t>
            </a:r>
            <a:r>
              <a:rPr lang="en-US" sz="2500" b="1" dirty="0">
                <a:latin typeface="Candara"/>
                <a:cs typeface="Candara"/>
              </a:rPr>
              <a:t> The wicked watches for the righteous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seeks to put him to death.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33</a:t>
            </a:r>
            <a:r>
              <a:rPr lang="en-US" sz="2500" b="1" dirty="0">
                <a:latin typeface="Candara"/>
                <a:cs typeface="Candara"/>
              </a:rPr>
              <a:t> The LORD will not abandon him to his power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or let him be condemned when he is brought to trial.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andara"/>
                <a:cs typeface="Candar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36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10134600" cy="6400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37</a:t>
            </a:r>
            <a:r>
              <a:rPr lang="en-US" sz="2500" b="1" dirty="0">
                <a:latin typeface="Candara"/>
                <a:cs typeface="Candara"/>
              </a:rPr>
              <a:t> Mark the blameless and behold the upright,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for there is a future for the man of peace.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38</a:t>
            </a:r>
            <a:r>
              <a:rPr lang="en-US" sz="2500" b="1" dirty="0">
                <a:latin typeface="Candara"/>
                <a:cs typeface="Candara"/>
              </a:rPr>
              <a:t> But transgressors shall be altogether destroyed;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the future of the wicked shall be cut off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39</a:t>
            </a:r>
            <a:r>
              <a:rPr lang="en-US" sz="2500" b="1" dirty="0">
                <a:latin typeface="Candara"/>
                <a:cs typeface="Candara"/>
              </a:rPr>
              <a:t> The salvation of the righteous is from the LORD;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he is their stronghold in the time of trouble.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40</a:t>
            </a:r>
            <a:r>
              <a:rPr lang="en-US" sz="2500" b="1" dirty="0">
                <a:latin typeface="Candara"/>
                <a:cs typeface="Candara"/>
              </a:rPr>
              <a:t> The LORD helps them and delivers them;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he delivers them from the wicked and saves them,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because they take refuge in him.</a:t>
            </a:r>
          </a:p>
        </p:txBody>
      </p:sp>
    </p:spTree>
    <p:extLst>
      <p:ext uri="{BB962C8B-B14F-4D97-AF65-F5344CB8AC3E}">
        <p14:creationId xmlns:p14="http://schemas.microsoft.com/office/powerpoint/2010/main" val="12768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1024760"/>
            <a:ext cx="11680329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#1. 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“FRET NOT”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	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experiencing freedom from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envy,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	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		frustration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,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and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grumbling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spirit.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000" b="1" i="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Fret not yourself because of evildoers;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be not envious of wrongdoers!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</a:t>
            </a: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…Fret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not yourself over the one who prospers in his way,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over the man who carries out evil devices!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…Fret not yourself; it tends only to evil. (vs. 1, 7b. 8b)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endParaRPr lang="en-US" sz="1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fret means to be agitated by envy and anxious discontentment.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caused by our grumbling spirit that feels that life is unfair because ungodly self-reliant people seem to succeed in life without any roadblocks.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 fretting leads us to peace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rest in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our hearts without fuming and fussing.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24760"/>
            <a:ext cx="11746019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#2. 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“DELIGHT”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finding your joy &amp; happiness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in the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LORD.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Delight yourself in the LORD,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he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will give you the desires of your heart. (v. 4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i="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“delight yourself in the LORD” means that we make ourselves happy and joyful in the LORD himself—not just in many good gifts of God.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means that God is not just a means to our end but God is our chief end and our greatest delight; in that God is the true desires of every heart!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When was your last time you made yourself happy and delightfully satisfied in the LORD—that God above all else is the portion of your life.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?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11734800" cy="4621894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i="1" baseline="30000" dirty="0" smtClean="0">
                <a:latin typeface="Candara"/>
                <a:cs typeface="Candara"/>
              </a:rPr>
              <a:t>25</a:t>
            </a:r>
            <a:r>
              <a:rPr lang="en-US" sz="3000" b="1" i="1" dirty="0">
                <a:latin typeface="Candara"/>
                <a:cs typeface="Candara"/>
              </a:rPr>
              <a:t> Whom have I in heaven but you?</a:t>
            </a:r>
            <a:br>
              <a:rPr lang="en-US" sz="3000" b="1" i="1" dirty="0">
                <a:latin typeface="Candara"/>
                <a:cs typeface="Candara"/>
              </a:rPr>
            </a:br>
            <a:r>
              <a:rPr lang="en-US" sz="3000" b="1" i="1" dirty="0">
                <a:latin typeface="Candara"/>
                <a:cs typeface="Candara"/>
              </a:rPr>
              <a:t>    And there is nothing on earth that I desire besides you.</a:t>
            </a:r>
            <a:br>
              <a:rPr lang="en-US" sz="3000" b="1" i="1" dirty="0">
                <a:latin typeface="Candara"/>
                <a:cs typeface="Candara"/>
              </a:rPr>
            </a:br>
            <a:r>
              <a:rPr lang="en-US" sz="3000" b="1" i="1" baseline="30000" dirty="0">
                <a:latin typeface="Candara"/>
                <a:cs typeface="Candara"/>
              </a:rPr>
              <a:t>26</a:t>
            </a:r>
            <a:r>
              <a:rPr lang="en-US" sz="3000" b="1" i="1" dirty="0">
                <a:latin typeface="Candara"/>
                <a:cs typeface="Candara"/>
              </a:rPr>
              <a:t> My flesh and my heart may fail,</a:t>
            </a:r>
            <a:br>
              <a:rPr lang="en-US" sz="3000" b="1" i="1" dirty="0">
                <a:latin typeface="Candara"/>
                <a:cs typeface="Candara"/>
              </a:rPr>
            </a:br>
            <a:r>
              <a:rPr lang="en-US" sz="3000" b="1" i="1" dirty="0">
                <a:latin typeface="Candara"/>
                <a:cs typeface="Candara"/>
              </a:rPr>
              <a:t>    but God is the strength of my heart and my portion forever</a:t>
            </a:r>
            <a:r>
              <a:rPr lang="en-US" sz="3000" b="1" i="1" dirty="0" smtClean="0">
                <a:latin typeface="Candara"/>
                <a:cs typeface="Candara"/>
              </a:rPr>
              <a:t>.</a:t>
            </a:r>
            <a:br>
              <a:rPr lang="en-US" sz="3000" b="1" i="1" dirty="0" smtClean="0">
                <a:latin typeface="Candara"/>
                <a:cs typeface="Candara"/>
              </a:rPr>
            </a:br>
            <a:r>
              <a:rPr lang="en-US" sz="3000" b="1" i="1" dirty="0" smtClean="0">
                <a:latin typeface="Candara"/>
                <a:cs typeface="Candara"/>
              </a:rPr>
              <a:t>Psalm 73:25-26</a:t>
            </a:r>
            <a:endParaRPr lang="en-US" sz="30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900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24760"/>
            <a:ext cx="11746019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#3. 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“COMMIT”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entrusting your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way/burdens 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the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LORD.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10" baseline="300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Commit your way to the LORD;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trust in him, and he will act.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6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He will bring forth your righteousness as the light,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and your justice as the noonday. (vs. 5, 6)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i="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commit ourselves to the LORD means to “roll” our worries, plans, and all other things to God’s care.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to commit specific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areas of o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ur lives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trust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God’s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guidance.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leads us to entrust ALL of ourselves without holding back anything: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worries, financial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needs/provisions for family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future plans, hopes/dreams, </a:t>
            </a: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experience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 knowledge, &amp; strengths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success/fruits 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of your work, business, and ministry/church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life-altering decisions: future mate, career change, etc</a:t>
            </a:r>
            <a:r>
              <a:rPr lang="en-US" sz="2600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1" y="1024760"/>
            <a:ext cx="11582400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#4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“BE STILL”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quieting your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soul and resting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in the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LORD.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10" baseline="300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Be still before the LORD and wait patiently for him;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fret not yourself over the one who prospers in his way,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over the man who carries out evil devices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!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(v.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7)</a:t>
            </a: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b="1" i="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be still before to the LORD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means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that we cease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strive in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our own strengths by turning from self-reliance to God-reliance.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leads us to find REST in the LORD.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is a faith posture of trusting and quieting our souls in the peace of our Shepherd who leads us to green pasture.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24760"/>
            <a:ext cx="11746019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#5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“REFRAIN”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refraining from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anger &amp; turning from rage.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10" baseline="300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Refrain from anger, and forsake wrath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!</a:t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Fret not yourself; it tends only to evil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10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In just a little while, the wicked will be no more;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though you look carefully at his place, he will not be there. (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vs. 8, 10)</a:t>
            </a: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b="1" i="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One clear byproduct of fretting is toxic anger and reckless rage. 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a sign of unbelief that God is not doing something he is supposed to be doing in our judgement; so it leads us only to evil.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refrain from anger and rage requires to believe and trust that God is still in control; in that, the fleeting success of the self-reliant will be no more in just a little while.</a:t>
            </a: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24760"/>
            <a:ext cx="11746019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#6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“DO GOOD”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turning away from evil and doing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good.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10" baseline="300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Trust in the LORD, and do good;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dwell in the land and befriend faithfulness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.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11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 the meek shall inherit the land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and delight themselves in abundant peace.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Turn away from evil and do good;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so shall you dwell forever. (vs. 3,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11, 27)</a:t>
            </a:r>
          </a:p>
        </p:txBody>
      </p:sp>
    </p:spTree>
    <p:extLst>
      <p:ext uri="{BB962C8B-B14F-4D97-AF65-F5344CB8AC3E}">
        <p14:creationId xmlns:p14="http://schemas.microsoft.com/office/powerpoint/2010/main" val="7077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295402"/>
            <a:ext cx="5640388" cy="528250"/>
          </a:xfrm>
        </p:spPr>
        <p:txBody>
          <a:bodyPr anchor="ctr" anchorCtr="0"/>
          <a:lstStyle/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Candara"/>
                <a:cs typeface="Candara"/>
              </a:rPr>
              <a:t>The Righteous [God-Reliant]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019800" y="1295400"/>
            <a:ext cx="5867400" cy="505648"/>
          </a:xfrm>
        </p:spPr>
        <p:txBody>
          <a:bodyPr anchor="ctr" anchorCtr="0"/>
          <a:lstStyle/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Candara"/>
                <a:cs typeface="Candara"/>
              </a:rPr>
              <a:t>The Wicked [Self-Reliant] </a:t>
            </a:r>
            <a:endParaRPr lang="en-US" sz="2800" i="1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022427" y="1939158"/>
            <a:ext cx="5864773" cy="490307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Prosper </a:t>
            </a:r>
            <a:r>
              <a:rPr lang="en-US" b="1" dirty="0">
                <a:latin typeface="Candara"/>
                <a:cs typeface="Candara"/>
              </a:rPr>
              <a:t>in </a:t>
            </a:r>
            <a:r>
              <a:rPr lang="en-US" b="1" dirty="0" smtClean="0">
                <a:latin typeface="Candara"/>
                <a:cs typeface="Candara"/>
              </a:rPr>
              <a:t>their </a:t>
            </a:r>
            <a:r>
              <a:rPr lang="en-US" b="1" dirty="0">
                <a:latin typeface="Candara"/>
                <a:cs typeface="Candara"/>
              </a:rPr>
              <a:t>way momentarily </a:t>
            </a:r>
            <a:r>
              <a:rPr lang="en-US" b="1" dirty="0" smtClean="0">
                <a:latin typeface="Candara"/>
                <a:cs typeface="Candara"/>
              </a:rPr>
              <a:t>(v. 7</a:t>
            </a:r>
            <a:r>
              <a:rPr lang="en-US" b="1" dirty="0">
                <a:latin typeface="Candara"/>
                <a:cs typeface="Candara"/>
              </a:rPr>
              <a:t>). </a:t>
            </a:r>
            <a:endParaRPr lang="en-US" b="1" dirty="0" smtClean="0">
              <a:latin typeface="Candara"/>
              <a:cs typeface="Candara"/>
            </a:endParaRP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They will be cut off (v. 9).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Than </a:t>
            </a:r>
            <a:r>
              <a:rPr lang="en-US" b="1" dirty="0">
                <a:latin typeface="Candara"/>
                <a:cs typeface="Candara"/>
              </a:rPr>
              <a:t>the abundance of many wicked </a:t>
            </a:r>
            <a:r>
              <a:rPr lang="en-US" b="1" dirty="0" smtClean="0">
                <a:latin typeface="Candara"/>
                <a:cs typeface="Candara"/>
              </a:rPr>
              <a:t>    (v. 16</a:t>
            </a:r>
            <a:r>
              <a:rPr lang="en-US" b="1" dirty="0">
                <a:latin typeface="Candara"/>
                <a:cs typeface="Candara"/>
              </a:rPr>
              <a:t>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Their </a:t>
            </a:r>
            <a:r>
              <a:rPr lang="en-US" b="1" dirty="0">
                <a:latin typeface="Candara"/>
                <a:cs typeface="Candara"/>
              </a:rPr>
              <a:t>arms shall be broken and they will be no more </a:t>
            </a:r>
            <a:r>
              <a:rPr lang="en-US" b="1" dirty="0" smtClean="0">
                <a:latin typeface="Candara"/>
                <a:cs typeface="Candara"/>
              </a:rPr>
              <a:t>(vs. 17</a:t>
            </a:r>
            <a:r>
              <a:rPr lang="en-US" b="1" dirty="0">
                <a:latin typeface="Candara"/>
                <a:cs typeface="Candara"/>
              </a:rPr>
              <a:t>, 36).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They </a:t>
            </a:r>
            <a:r>
              <a:rPr lang="en-US" b="1" dirty="0">
                <a:latin typeface="Candara"/>
                <a:cs typeface="Candara"/>
              </a:rPr>
              <a:t>are like the </a:t>
            </a:r>
            <a:r>
              <a:rPr lang="en-US" b="1" dirty="0" smtClean="0">
                <a:latin typeface="Candara"/>
                <a:cs typeface="Candara"/>
              </a:rPr>
              <a:t>glory </a:t>
            </a:r>
            <a:r>
              <a:rPr lang="en-US" b="1" dirty="0">
                <a:latin typeface="Candara"/>
                <a:cs typeface="Candara"/>
              </a:rPr>
              <a:t>of the </a:t>
            </a:r>
            <a:r>
              <a:rPr lang="en-US" b="1" dirty="0" smtClean="0">
                <a:latin typeface="Candara"/>
                <a:cs typeface="Candara"/>
              </a:rPr>
              <a:t>pastures</a:t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—they </a:t>
            </a:r>
            <a:r>
              <a:rPr lang="en-US" b="1" dirty="0">
                <a:latin typeface="Candara"/>
                <a:cs typeface="Candara"/>
              </a:rPr>
              <a:t>will be </a:t>
            </a:r>
            <a:r>
              <a:rPr lang="en-US" b="1" dirty="0" smtClean="0">
                <a:latin typeface="Candara"/>
                <a:cs typeface="Candara"/>
              </a:rPr>
              <a:t>destroyed (vs. 20</a:t>
            </a:r>
            <a:r>
              <a:rPr lang="en-US" b="1" dirty="0">
                <a:latin typeface="Candara"/>
                <a:cs typeface="Candara"/>
              </a:rPr>
              <a:t>, 38).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They borrow but don’t </a:t>
            </a:r>
            <a:r>
              <a:rPr lang="en-US" b="1" dirty="0">
                <a:latin typeface="Candara"/>
                <a:cs typeface="Candara"/>
              </a:rPr>
              <a:t>pay back </a:t>
            </a:r>
            <a:r>
              <a:rPr lang="en-US" b="1" dirty="0" smtClean="0">
                <a:latin typeface="Candara"/>
                <a:cs typeface="Candara"/>
              </a:rPr>
              <a:t>(v. 21</a:t>
            </a:r>
            <a:r>
              <a:rPr lang="en-US" b="1" dirty="0">
                <a:latin typeface="Candara"/>
                <a:cs typeface="Candara"/>
              </a:rPr>
              <a:t>) 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They plot </a:t>
            </a:r>
            <a:r>
              <a:rPr lang="en-US" b="1" dirty="0">
                <a:latin typeface="Candara"/>
                <a:cs typeface="Candara"/>
              </a:rPr>
              <a:t>and </a:t>
            </a:r>
            <a:r>
              <a:rPr lang="en-US" b="1" dirty="0" smtClean="0">
                <a:latin typeface="Candara"/>
                <a:cs typeface="Candara"/>
              </a:rPr>
              <a:t>carry </a:t>
            </a:r>
            <a:r>
              <a:rPr lang="en-US" b="1" dirty="0">
                <a:latin typeface="Candara"/>
                <a:cs typeface="Candara"/>
              </a:rPr>
              <a:t>out evil devises to harm the righteous </a:t>
            </a:r>
            <a:r>
              <a:rPr lang="en-US" b="1" dirty="0" smtClean="0">
                <a:latin typeface="Candara"/>
                <a:cs typeface="Candara"/>
              </a:rPr>
              <a:t>(v. 32). </a:t>
            </a:r>
            <a:endParaRPr lang="en-US" b="1" dirty="0">
              <a:latin typeface="Candara"/>
              <a:cs typeface="Candara"/>
            </a:endParaRPr>
          </a:p>
        </p:txBody>
      </p:sp>
      <p:cxnSp>
        <p:nvCxnSpPr>
          <p:cNvPr id="7176" name="Straight Connector 14"/>
          <p:cNvCxnSpPr>
            <a:cxnSpLocks noChangeShapeType="1"/>
          </p:cNvCxnSpPr>
          <p:nvPr/>
        </p:nvCxnSpPr>
        <p:spPr bwMode="auto">
          <a:xfrm rot="16200000" flipH="1">
            <a:off x="1905000" y="2133600"/>
            <a:ext cx="2286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177" name="Straight Connector 16"/>
          <p:cNvCxnSpPr>
            <a:cxnSpLocks noChangeShapeType="1"/>
          </p:cNvCxnSpPr>
          <p:nvPr/>
        </p:nvCxnSpPr>
        <p:spPr bwMode="auto">
          <a:xfrm rot="10800000">
            <a:off x="10058400" y="1905000"/>
            <a:ext cx="6096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178" name="Straight Connector 18"/>
          <p:cNvCxnSpPr>
            <a:cxnSpLocks noChangeShapeType="1"/>
          </p:cNvCxnSpPr>
          <p:nvPr/>
        </p:nvCxnSpPr>
        <p:spPr bwMode="auto">
          <a:xfrm rot="16200000" flipH="1">
            <a:off x="3390900" y="3848100"/>
            <a:ext cx="46482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15310" y="1939158"/>
            <a:ext cx="5628290" cy="490307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Trust </a:t>
            </a:r>
            <a:r>
              <a:rPr lang="en-US" b="1" dirty="0">
                <a:latin typeface="Candara"/>
                <a:cs typeface="Candara"/>
              </a:rPr>
              <a:t>in the LORD </a:t>
            </a:r>
            <a:r>
              <a:rPr lang="en-US" b="1" dirty="0" smtClean="0">
                <a:latin typeface="Candara"/>
                <a:cs typeface="Candara"/>
              </a:rPr>
              <a:t>and do </a:t>
            </a:r>
            <a:r>
              <a:rPr lang="en-US" b="1" dirty="0">
                <a:latin typeface="Candara"/>
                <a:cs typeface="Candara"/>
              </a:rPr>
              <a:t>good </a:t>
            </a:r>
            <a:r>
              <a:rPr lang="en-US" b="1" dirty="0" smtClean="0">
                <a:latin typeface="Candara"/>
                <a:cs typeface="Candara"/>
              </a:rPr>
              <a:t>(v. 3</a:t>
            </a:r>
            <a:r>
              <a:rPr lang="en-US" b="1" dirty="0">
                <a:latin typeface="Candara"/>
                <a:cs typeface="Candara"/>
              </a:rPr>
              <a:t>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They will </a:t>
            </a:r>
            <a:r>
              <a:rPr lang="en-US" b="1" dirty="0">
                <a:latin typeface="Candara"/>
                <a:cs typeface="Candara"/>
              </a:rPr>
              <a:t>inherit the land </a:t>
            </a:r>
            <a:r>
              <a:rPr lang="en-US" b="1" dirty="0" smtClean="0">
                <a:latin typeface="Candara"/>
                <a:cs typeface="Candara"/>
              </a:rPr>
              <a:t>(v. 9</a:t>
            </a:r>
            <a:r>
              <a:rPr lang="en-US" b="1" dirty="0">
                <a:latin typeface="Candara"/>
                <a:cs typeface="Candara"/>
              </a:rPr>
              <a:t>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Better </a:t>
            </a:r>
            <a:r>
              <a:rPr lang="en-US" b="1" dirty="0">
                <a:latin typeface="Candara"/>
                <a:cs typeface="Candara"/>
              </a:rPr>
              <a:t>is the little that the righteous has </a:t>
            </a:r>
            <a:r>
              <a:rPr lang="en-US" b="1" dirty="0" smtClean="0">
                <a:latin typeface="Candara"/>
                <a:cs typeface="Candara"/>
              </a:rPr>
              <a:t>(v. 16</a:t>
            </a:r>
            <a:r>
              <a:rPr lang="en-US" b="1" dirty="0">
                <a:latin typeface="Candara"/>
                <a:cs typeface="Candara"/>
              </a:rPr>
              <a:t>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 </a:t>
            </a:r>
            <a:r>
              <a:rPr lang="en-US" b="1" dirty="0">
                <a:latin typeface="Candara"/>
                <a:cs typeface="Candara"/>
              </a:rPr>
              <a:t>LORD upholds the righteous and delivers them </a:t>
            </a:r>
            <a:r>
              <a:rPr lang="en-US" b="1" dirty="0" smtClean="0">
                <a:latin typeface="Candara"/>
                <a:cs typeface="Candara"/>
              </a:rPr>
              <a:t>(vs. 17</a:t>
            </a:r>
            <a:r>
              <a:rPr lang="en-US" b="1" dirty="0">
                <a:latin typeface="Candara"/>
                <a:cs typeface="Candara"/>
              </a:rPr>
              <a:t>, 40).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Their </a:t>
            </a:r>
            <a:r>
              <a:rPr lang="en-US" b="1" dirty="0">
                <a:latin typeface="Candara"/>
                <a:cs typeface="Candara"/>
              </a:rPr>
              <a:t>heritage will remain forever; n</a:t>
            </a:r>
            <a:r>
              <a:rPr lang="en-US" b="1" dirty="0" smtClean="0">
                <a:latin typeface="Candara"/>
                <a:cs typeface="Candara"/>
              </a:rPr>
              <a:t>ot put </a:t>
            </a:r>
            <a:r>
              <a:rPr lang="en-US" b="1" dirty="0">
                <a:latin typeface="Candara"/>
                <a:cs typeface="Candara"/>
              </a:rPr>
              <a:t>to shame in evil times </a:t>
            </a:r>
            <a:r>
              <a:rPr lang="en-US" b="1" dirty="0" smtClean="0">
                <a:latin typeface="Candara"/>
                <a:cs typeface="Candara"/>
              </a:rPr>
              <a:t>(vs. 18</a:t>
            </a:r>
            <a:r>
              <a:rPr lang="en-US" b="1" dirty="0">
                <a:latin typeface="Candara"/>
                <a:cs typeface="Candara"/>
              </a:rPr>
              <a:t>, 19</a:t>
            </a:r>
            <a:r>
              <a:rPr lang="en-US" b="1" dirty="0" smtClean="0">
                <a:latin typeface="Candara"/>
                <a:cs typeface="Candara"/>
              </a:rPr>
              <a:t>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They are generous </a:t>
            </a:r>
            <a:r>
              <a:rPr lang="en-US" b="1" dirty="0">
                <a:latin typeface="Candara"/>
                <a:cs typeface="Candara"/>
              </a:rPr>
              <a:t>and </a:t>
            </a:r>
            <a:r>
              <a:rPr lang="en-US" b="1" dirty="0" smtClean="0">
                <a:latin typeface="Candara"/>
                <a:cs typeface="Candara"/>
              </a:rPr>
              <a:t>give (v. 21).</a:t>
            </a:r>
          </a:p>
          <a:p>
            <a:pPr eaLnBrk="1" hangingPunct="1"/>
            <a:r>
              <a:rPr lang="en-US" b="1" dirty="0" smtClean="0">
                <a:latin typeface="Candara"/>
                <a:cs typeface="Candara"/>
              </a:rPr>
              <a:t>Their mouths utter </a:t>
            </a:r>
            <a:r>
              <a:rPr lang="en-US" b="1" dirty="0">
                <a:latin typeface="Candara"/>
                <a:cs typeface="Candara"/>
              </a:rPr>
              <a:t>wisdom </a:t>
            </a:r>
            <a:r>
              <a:rPr lang="en-US" b="1" dirty="0" smtClean="0">
                <a:latin typeface="Candara"/>
                <a:cs typeface="Candara"/>
              </a:rPr>
              <a:t>and justice </a:t>
            </a:r>
            <a:r>
              <a:rPr lang="en-US" b="1" dirty="0">
                <a:latin typeface="Candara"/>
                <a:cs typeface="Candara"/>
              </a:rPr>
              <a:t>from the law of </a:t>
            </a:r>
            <a:r>
              <a:rPr lang="en-US" b="1" dirty="0" smtClean="0">
                <a:latin typeface="Candara"/>
                <a:cs typeface="Candara"/>
              </a:rPr>
              <a:t>their </a:t>
            </a:r>
            <a:r>
              <a:rPr lang="en-US" b="1" dirty="0">
                <a:latin typeface="Candara"/>
                <a:cs typeface="Candara"/>
              </a:rPr>
              <a:t>God </a:t>
            </a:r>
            <a:r>
              <a:rPr lang="en-US" b="1" dirty="0" smtClean="0">
                <a:latin typeface="Candara"/>
                <a:cs typeface="Candara"/>
              </a:rPr>
              <a:t>(v. 30</a:t>
            </a:r>
            <a:r>
              <a:rPr lang="en-US" b="1" dirty="0">
                <a:latin typeface="Candara"/>
                <a:cs typeface="Candara"/>
              </a:rPr>
              <a:t>). </a:t>
            </a:r>
            <a:endParaRPr lang="en-US" b="1" dirty="0" smtClean="0">
              <a:latin typeface="Candara"/>
              <a:cs typeface="Candara"/>
            </a:endParaRPr>
          </a:p>
          <a:p>
            <a:pPr eaLnBrk="1" hangingPunct="1"/>
            <a:endParaRPr lang="en-US" b="1" dirty="0" smtClean="0">
              <a:latin typeface="Candara"/>
              <a:cs typeface="Candara"/>
            </a:endParaRPr>
          </a:p>
          <a:p>
            <a:pPr eaLnBrk="1" hangingPunct="1"/>
            <a:endParaRPr lang="en-US" b="1" dirty="0">
              <a:latin typeface="Candara"/>
              <a:cs typeface="Candara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057400" y="6432330"/>
            <a:ext cx="8610600" cy="20222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315310" y="1802587"/>
            <a:ext cx="11506200" cy="353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909441" y="1295400"/>
            <a:ext cx="0" cy="533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0" y="533400"/>
            <a:ext cx="12192000" cy="457201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andara"/>
                <a:cs typeface="Candara"/>
              </a:rPr>
              <a:t>THE RIGHTEOUS [GOD-RELIANT] VS. THE WICKED [SELF-RELIANT] </a:t>
            </a:r>
            <a:endParaRPr lang="en-US" sz="32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573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438400"/>
            <a:ext cx="1168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Scripture Reading</a:t>
            </a:r>
            <a:endParaRPr lang="en-US" sz="5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3276600"/>
            <a:ext cx="11785600" cy="914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Psalm 37:1-40</a:t>
            </a:r>
            <a:endParaRPr lang="en-US" sz="4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24760"/>
            <a:ext cx="11746019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#6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28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“DO GOOD”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turning away from evil and doing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good.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10" baseline="300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Trust in the LORD, and do good;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dwell in the land and befriend faithfulness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.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11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 the meek shall inherit the land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and delight themselves in abundant peace.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Turn away from evil and do good;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so shall you dwell forever. (vs. 3,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11, 27)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to trust and cultivate faithfulness in choosing the way of the righteous [God-reliance] not the way of the wicked [self-reliance].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Turning away and doing good means to trust and obey in the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LORD without wavering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fickleness and unfaithfulness.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requires to surrender ourselves to God’s sovereign providence in our lives whether it is good or bad in what we see and experience now.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SEVEN WORDS FOR GROWING IN A NEW DIRECTION IN </a:t>
            </a:r>
            <a:r>
              <a:rPr lang="en-US" sz="3200" b="1" spc="-60" dirty="0" smtClean="0">
                <a:latin typeface="Candara" charset="0"/>
                <a:ea typeface="MS PGothic" charset="0"/>
                <a:cs typeface="Arial" charset="0"/>
              </a:rPr>
              <a:t>2018</a:t>
            </a:r>
            <a:endParaRPr lang="en-US" sz="3200" b="1" spc="-60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24760"/>
            <a:ext cx="11746019" cy="58332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3000" b="1" i="0" spc="-10" dirty="0" smtClean="0">
                <a:latin typeface="Candara" charset="0"/>
                <a:ea typeface="ＭＳ Ｐゴシック" charset="0"/>
                <a:cs typeface="MS PGothic" charset="0"/>
              </a:rPr>
              <a:t>#7</a:t>
            </a:r>
            <a:r>
              <a:rPr lang="en-US" sz="3000" b="1" i="0" spc="-10" dirty="0" smtClean="0">
                <a:latin typeface="Candara" charset="0"/>
                <a:ea typeface="ＭＳ Ｐゴシック" charset="0"/>
                <a:cs typeface="MS PGothic" charset="0"/>
              </a:rPr>
              <a:t>. </a:t>
            </a:r>
            <a:r>
              <a:rPr lang="en-US" sz="3000" b="1" i="0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“WAIT”</a:t>
            </a:r>
            <a:r>
              <a:rPr lang="en-US" sz="30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grow more 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waiting patiently for the LORD (vs. 7, 9, 34).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spc="-10" baseline="300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7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…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wait patiently for him;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9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For the evildoers shall be cut off,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but those who wait for the LORD shall inherit the land.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Wait for the LORD and keep his way,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and he will exalt you to inherit the land;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you will look on when the wicked are cut off. (vs. 7, 9, 34)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i="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Why wait? Faith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requires CHOOSING to hope in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 and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keep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God’s way.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requires patient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waiting—to trust that our sovereign God is in control even when we feel that life is unfair or disturbing.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Faith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requires turning to God as our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deliverer—to seek our vindication from the LORD not from quick fixes.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11734800" cy="591729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baseline="30000" dirty="0">
                <a:latin typeface="Candara"/>
                <a:cs typeface="Candara"/>
              </a:rPr>
              <a:t>10</a:t>
            </a:r>
            <a:r>
              <a:rPr lang="en-US" sz="2800" i="1" dirty="0">
                <a:latin typeface="Candara"/>
                <a:cs typeface="Candara"/>
              </a:rPr>
              <a:t> In just a little while, the wicked will be no more;</a:t>
            </a:r>
            <a:br>
              <a:rPr lang="en-US" sz="2800" i="1" dirty="0">
                <a:latin typeface="Candara"/>
                <a:cs typeface="Candara"/>
              </a:rPr>
            </a:br>
            <a:r>
              <a:rPr lang="en-US" sz="2800" i="1" dirty="0">
                <a:latin typeface="Candara"/>
                <a:cs typeface="Candara"/>
              </a:rPr>
              <a:t>    though you look carefully at his place, he will not be there. </a:t>
            </a:r>
            <a:br>
              <a:rPr lang="en-US" sz="2800" i="1" dirty="0">
                <a:latin typeface="Candara"/>
                <a:cs typeface="Candara"/>
              </a:rPr>
            </a:br>
            <a:r>
              <a:rPr lang="en-US" sz="2800" i="1" baseline="30000" dirty="0" smtClean="0">
                <a:latin typeface="Candara"/>
                <a:cs typeface="Candara"/>
              </a:rPr>
              <a:t>11</a:t>
            </a:r>
            <a:r>
              <a:rPr lang="en-US" sz="2800" i="1" dirty="0">
                <a:latin typeface="Candara"/>
                <a:cs typeface="Candara"/>
              </a:rPr>
              <a:t> But the meek shall inherit the land</a:t>
            </a:r>
            <a:br>
              <a:rPr lang="en-US" sz="2800" i="1" dirty="0">
                <a:latin typeface="Candara"/>
                <a:cs typeface="Candara"/>
              </a:rPr>
            </a:br>
            <a:r>
              <a:rPr lang="en-US" sz="2800" i="1" dirty="0">
                <a:latin typeface="Candara"/>
                <a:cs typeface="Candara"/>
              </a:rPr>
              <a:t>    and delight themselves in abundant peace. </a:t>
            </a:r>
            <a:r>
              <a:rPr lang="en-US" sz="2800" i="1" dirty="0" smtClean="0">
                <a:latin typeface="Candara"/>
                <a:cs typeface="Candara"/>
              </a:rPr>
              <a:t>(vs. 10-11)</a:t>
            </a:r>
          </a:p>
          <a:p>
            <a:pPr marL="0" indent="0" algn="ctr">
              <a:buNone/>
            </a:pPr>
            <a:endParaRPr lang="en-US" sz="1400" i="1" dirty="0">
              <a:latin typeface="Candara"/>
              <a:cs typeface="Candara"/>
            </a:endParaRPr>
          </a:p>
          <a:p>
            <a:pPr marL="0" indent="0" algn="ctr">
              <a:buNone/>
            </a:pPr>
            <a:r>
              <a:rPr lang="en-US" sz="2800" i="1" dirty="0">
                <a:latin typeface="Candara"/>
                <a:cs typeface="Candara"/>
              </a:rPr>
              <a:t>“Blessed are the meek, for they shall inherit the earth</a:t>
            </a:r>
            <a:r>
              <a:rPr lang="en-US" sz="2800" i="1" dirty="0" smtClean="0">
                <a:latin typeface="Candara"/>
                <a:cs typeface="Candara"/>
              </a:rPr>
              <a:t>.”</a:t>
            </a:r>
            <a:br>
              <a:rPr lang="en-US" sz="2800" i="1" dirty="0" smtClean="0">
                <a:latin typeface="Candara"/>
                <a:cs typeface="Candara"/>
              </a:rPr>
            </a:br>
            <a:r>
              <a:rPr lang="en-US" sz="2800" i="1" dirty="0" smtClean="0">
                <a:latin typeface="Candara"/>
                <a:cs typeface="Candara"/>
              </a:rPr>
              <a:t>Matthew 5:5</a:t>
            </a:r>
          </a:p>
          <a:p>
            <a:pPr marL="0" indent="0" algn="ctr">
              <a:buNone/>
            </a:pPr>
            <a:endParaRPr lang="en-US" sz="1400" b="1" i="1" dirty="0" smtClean="0">
              <a:latin typeface="Candara"/>
              <a:cs typeface="Candara"/>
            </a:endParaRPr>
          </a:p>
          <a:p>
            <a:pPr marL="469900" indent="-469900">
              <a:buFont typeface="Wingdings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Candara"/>
                <a:cs typeface="Candara"/>
              </a:rPr>
              <a:t>In light of Psalm 37, a “meek” person is </a:t>
            </a:r>
            <a:r>
              <a:rPr lang="en-US" sz="2800" b="1" dirty="0" smtClean="0">
                <a:latin typeface="Candara"/>
                <a:cs typeface="Candara"/>
              </a:rPr>
              <a:t>one who patiently trusts and obeys in the sovereign LORD, experiencing quiet peace and gentleness of inner strength from the LORD.</a:t>
            </a:r>
            <a:endParaRPr lang="en-US" sz="2800" b="1" dirty="0">
              <a:latin typeface="Candara"/>
              <a:cs typeface="Candara"/>
            </a:endParaRPr>
          </a:p>
          <a:p>
            <a:pPr marL="0" indent="0" algn="ctr">
              <a:buNone/>
            </a:pPr>
            <a:endParaRPr lang="en-US" sz="2800" b="1" i="1" dirty="0">
              <a:latin typeface="Candara"/>
              <a:cs typeface="Candara"/>
            </a:endParaRPr>
          </a:p>
          <a:p>
            <a:pPr marL="0" indent="0" algn="ctr">
              <a:buNone/>
            </a:pPr>
            <a:endParaRPr lang="en-US" sz="2800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749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78372" y="533400"/>
            <a:ext cx="11432628" cy="457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cs typeface="MS PGothic" charset="0"/>
              </a:rPr>
              <a:t>RECAP:</a:t>
            </a:r>
            <a:r>
              <a:rPr lang="en-US" sz="3200" b="1" dirty="0">
                <a:latin typeface="Candara" charset="0"/>
                <a:cs typeface="MS PGothic" charset="0"/>
              </a:rPr>
              <a:t> </a:t>
            </a:r>
            <a:r>
              <a:rPr lang="en-US" sz="3200" b="1" dirty="0" smtClean="0">
                <a:latin typeface="Candara" charset="0"/>
                <a:cs typeface="MS PGothic" charset="0"/>
              </a:rPr>
              <a:t>SEVEN WORDS FOR GROWING IN A NEW DIRECTION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013" y="1143000"/>
            <a:ext cx="11808373" cy="5655404"/>
          </a:xfrm>
        </p:spPr>
        <p:txBody>
          <a:bodyPr/>
          <a:lstStyle/>
          <a:p>
            <a:pPr marL="406400" indent="-406400">
              <a:spcBef>
                <a:spcPct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1.  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FRET NOT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: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To grow more in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experiencing freedom from envy, frustration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,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&amp;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grumbling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spirit (vs. 1, 7, 8).</a:t>
            </a:r>
            <a:endParaRPr lang="en-US" sz="2600" dirty="0" smtClean="0">
              <a:latin typeface="Candara" charset="0"/>
              <a:cs typeface="MS PGothic" charset="0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2.  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DELIGHT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:</a:t>
            </a:r>
            <a:r>
              <a:rPr lang="en-US" sz="2800" b="1" dirty="0" smtClean="0">
                <a:latin typeface="Candara" charset="0"/>
                <a:cs typeface="MS PGothic" charset="0"/>
              </a:rPr>
              <a:t>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To grow more in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finding your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joy &amp; happiness in the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LORD (v. 4).</a:t>
            </a:r>
            <a:r>
              <a:rPr lang="en-US" sz="2600" dirty="0" smtClean="0">
                <a:latin typeface="Candara" charset="0"/>
                <a:cs typeface="MS PGothic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3</a:t>
            </a:r>
            <a:r>
              <a:rPr lang="en-US" sz="2800" b="1" dirty="0" smtClean="0">
                <a:latin typeface="Candara" charset="0"/>
                <a:cs typeface="MS PGothic" charset="0"/>
              </a:rPr>
              <a:t>.  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COMMIT: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To grow more in entrusting your way &amp;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burdens to the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LORD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(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v. 5).</a:t>
            </a:r>
            <a:endParaRPr lang="en-US" sz="2600" dirty="0" smtClean="0">
              <a:latin typeface="Candara" charset="0"/>
              <a:cs typeface="MS PGothic" charset="0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4.  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BE STILL: </a:t>
            </a:r>
            <a:r>
              <a:rPr lang="en-US" sz="2600" dirty="0">
                <a:latin typeface="Candara" charset="0"/>
                <a:cs typeface="MS PGothic" charset="0"/>
              </a:rPr>
              <a:t>To grow more in quieting your soul and resting in the </a:t>
            </a:r>
            <a:r>
              <a:rPr lang="en-US" sz="2600" dirty="0" smtClean="0">
                <a:latin typeface="Candara" charset="0"/>
                <a:cs typeface="MS PGothic" charset="0"/>
              </a:rPr>
              <a:t>LORD </a:t>
            </a:r>
            <a:r>
              <a:rPr lang="en-US" sz="2600" dirty="0">
                <a:latin typeface="Candara" charset="0"/>
                <a:cs typeface="MS PGothic" charset="0"/>
              </a:rPr>
              <a:t>(v. </a:t>
            </a:r>
            <a:r>
              <a:rPr lang="en-US" sz="2600" dirty="0" smtClean="0">
                <a:latin typeface="Candara" charset="0"/>
                <a:cs typeface="MS PGothic" charset="0"/>
              </a:rPr>
              <a:t>7).</a:t>
            </a:r>
            <a:r>
              <a:rPr lang="en-US" sz="2600" dirty="0" smtClean="0">
                <a:latin typeface="Candara" charset="0"/>
                <a:cs typeface="MS PGothic" charset="0"/>
              </a:rPr>
              <a:t> </a:t>
            </a:r>
          </a:p>
          <a:p>
            <a:pPr marL="515938" indent="-515938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5.  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REFRAIN: </a:t>
            </a:r>
            <a:r>
              <a:rPr lang="en-US" sz="2600" dirty="0">
                <a:latin typeface="Candara" charset="0"/>
                <a:cs typeface="MS PGothic" charset="0"/>
              </a:rPr>
              <a:t>To grow more in refraining from </a:t>
            </a:r>
            <a:r>
              <a:rPr lang="en-US" sz="2600" dirty="0" smtClean="0">
                <a:latin typeface="Candara" charset="0"/>
                <a:cs typeface="MS PGothic" charset="0"/>
              </a:rPr>
              <a:t>anger &amp; turning from rage </a:t>
            </a:r>
            <a:r>
              <a:rPr lang="en-US" sz="2600" spc="-40" dirty="0">
                <a:latin typeface="Candara" charset="0"/>
                <a:cs typeface="MS PGothic" charset="0"/>
              </a:rPr>
              <a:t>(</a:t>
            </a:r>
            <a:r>
              <a:rPr lang="en-US" sz="2600" spc="-40" dirty="0" smtClean="0">
                <a:latin typeface="Candara" charset="0"/>
                <a:cs typeface="MS PGothic" charset="0"/>
              </a:rPr>
              <a:t>vs. 8, 10).</a:t>
            </a:r>
            <a:endParaRPr lang="en-US" sz="2600" spc="-40" dirty="0">
              <a:latin typeface="Candara" charset="0"/>
              <a:cs typeface="MS PGothic" charset="0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6.  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DO GOOD: </a:t>
            </a:r>
            <a:r>
              <a:rPr lang="en-US" sz="2600" dirty="0" smtClean="0">
                <a:latin typeface="Candara" charset="0"/>
                <a:cs typeface="MS PGothic" charset="0"/>
              </a:rPr>
              <a:t>To grow more in turning away from evil and doing good (vs. 3, 27). </a:t>
            </a:r>
          </a:p>
          <a:p>
            <a:pPr marL="515938" indent="-515938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7.  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WAIT: </a:t>
            </a:r>
            <a:r>
              <a:rPr lang="en-US" sz="2600" dirty="0">
                <a:latin typeface="Candara" charset="0"/>
                <a:cs typeface="MS PGothic" charset="0"/>
              </a:rPr>
              <a:t>To grow more </a:t>
            </a:r>
            <a:r>
              <a:rPr lang="en-US" sz="2600" dirty="0" smtClean="0">
                <a:latin typeface="Candara" charset="0"/>
                <a:cs typeface="MS PGothic" charset="0"/>
              </a:rPr>
              <a:t>in waiting patiently for the LORD (vs. 7, 9, 34).</a:t>
            </a:r>
          </a:p>
          <a:p>
            <a:pPr marL="515938" indent="-515938">
              <a:spcBef>
                <a:spcPts val="0"/>
              </a:spcBef>
              <a:buNone/>
            </a:pPr>
            <a:endParaRPr lang="en-US" sz="1400" b="1" dirty="0" smtClean="0">
              <a:latin typeface="Candara" charset="0"/>
              <a:cs typeface="MS PGothic" charset="0"/>
            </a:endParaRPr>
          </a:p>
          <a:p>
            <a:pPr marL="515938" indent="-515938" algn="ctr">
              <a:spcBef>
                <a:spcPts val="0"/>
              </a:spcBef>
              <a:buNone/>
            </a:pPr>
            <a:r>
              <a:rPr lang="en-US" sz="2800" b="1" i="1" dirty="0" smtClean="0">
                <a:latin typeface="Candara" charset="0"/>
                <a:cs typeface="MS PGothic" charset="0"/>
              </a:rPr>
              <a:t>Which ONE of the 7 words is your greatest growth need this new year?</a:t>
            </a:r>
          </a:p>
          <a:p>
            <a:pPr marL="515938" indent="-515938" algn="ctr">
              <a:spcBef>
                <a:spcPts val="0"/>
              </a:spcBef>
              <a:buNone/>
            </a:pPr>
            <a:endParaRPr lang="en-US" sz="1400" b="1" i="1" dirty="0" smtClean="0">
              <a:latin typeface="Candara" charset="0"/>
              <a:cs typeface="MS PGothic" charset="0"/>
            </a:endParaRPr>
          </a:p>
          <a:p>
            <a:pPr marL="515938" lvl="0" indent="-515938" algn="ctr">
              <a:spcBef>
                <a:spcPts val="0"/>
              </a:spcBef>
              <a:buNone/>
            </a:pPr>
            <a:r>
              <a:rPr lang="en-US" sz="2800" b="1" i="1" dirty="0" smtClean="0">
                <a:latin typeface="Candara" charset="0"/>
                <a:cs typeface="MS PGothic" charset="0"/>
              </a:rPr>
              <a:t>Will you commit TODAY to becoming </a:t>
            </a:r>
            <a:r>
              <a:rPr lang="en-US" sz="2800" b="1" i="1" dirty="0">
                <a:latin typeface="Candara" charset="0"/>
                <a:cs typeface="MS PGothic" charset="0"/>
              </a:rPr>
              <a:t>more </a:t>
            </a:r>
            <a:r>
              <a:rPr lang="en-US" sz="2800" b="1" i="1" dirty="0" smtClean="0">
                <a:latin typeface="Candara" charset="0"/>
                <a:cs typeface="MS PGothic" charset="0"/>
              </a:rPr>
              <a:t>“God-reliant” </a:t>
            </a:r>
            <a:r>
              <a:rPr lang="en-US" sz="2800" b="1" i="1" dirty="0">
                <a:latin typeface="Candara" charset="0"/>
                <a:cs typeface="MS PGothic" charset="0"/>
              </a:rPr>
              <a:t>in 2018</a:t>
            </a:r>
            <a:r>
              <a:rPr lang="en-US" sz="2800" b="1" i="1" dirty="0" smtClean="0">
                <a:latin typeface="Candara" charset="0"/>
                <a:cs typeface="MS PGothic" charset="0"/>
              </a:rPr>
              <a:t>?</a:t>
            </a:r>
            <a:endParaRPr lang="en-US" sz="2800" b="1" i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38400"/>
            <a:ext cx="1097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Communion</a:t>
            </a:r>
            <a:endParaRPr lang="en-US" sz="54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200400"/>
            <a:ext cx="109728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“Do this in remembrance of me”</a:t>
            </a:r>
            <a:b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1 Corinthians 11:25-26</a:t>
            </a:r>
          </a:p>
        </p:txBody>
      </p:sp>
    </p:spTree>
    <p:extLst>
      <p:ext uri="{BB962C8B-B14F-4D97-AF65-F5344CB8AC3E}">
        <p14:creationId xmlns:p14="http://schemas.microsoft.com/office/powerpoint/2010/main" val="11911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263510" y="1600200"/>
            <a:ext cx="11686752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Which </a:t>
            </a:r>
            <a:r>
              <a:rPr lang="en-US" sz="2800" dirty="0" smtClean="0"/>
              <a:t>ONE </a:t>
            </a:r>
            <a:r>
              <a:rPr lang="en-US" sz="2800" dirty="0"/>
              <a:t>of the seven words would you choose as your key growth </a:t>
            </a:r>
            <a:r>
              <a:rPr lang="en-US" sz="2800" dirty="0" smtClean="0"/>
              <a:t>area in this new year?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How will you </a:t>
            </a:r>
            <a:r>
              <a:rPr lang="en-US" sz="2800" dirty="0" smtClean="0"/>
              <a:t>commit to </a:t>
            </a:r>
            <a:r>
              <a:rPr lang="en-US" sz="2800" dirty="0"/>
              <a:t>growing in the word you’ve </a:t>
            </a:r>
            <a:r>
              <a:rPr lang="en-US" sz="2800" dirty="0" smtClean="0"/>
              <a:t>chosen today?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toward becoming more God-reliant in 2018?</a:t>
            </a:r>
          </a:p>
        </p:txBody>
      </p:sp>
    </p:spTree>
    <p:extLst>
      <p:ext uri="{BB962C8B-B14F-4D97-AF65-F5344CB8AC3E}">
        <p14:creationId xmlns:p14="http://schemas.microsoft.com/office/powerpoint/2010/main" val="604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ChangeArrowheads="1"/>
          </p:cNvSpPr>
          <p:nvPr/>
        </p:nvSpPr>
        <p:spPr bwMode="auto">
          <a:xfrm>
            <a:off x="1981200" y="533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i="0" dirty="0" smtClean="0">
                <a:solidFill>
                  <a:srgbClr val="008000"/>
                </a:solidFill>
                <a:latin typeface="Candara" charset="0"/>
              </a:rPr>
              <a:t>2018 CW FAMILY </a:t>
            </a:r>
            <a:r>
              <a:rPr lang="en-US" sz="3600" b="1" i="0" dirty="0">
                <a:solidFill>
                  <a:srgbClr val="008000"/>
                </a:solidFill>
                <a:latin typeface="Candara" charset="0"/>
              </a:rPr>
              <a:t>ANNUAL </a:t>
            </a:r>
            <a:r>
              <a:rPr lang="en-US" sz="3600" b="1" i="0" dirty="0" smtClean="0">
                <a:solidFill>
                  <a:srgbClr val="008000"/>
                </a:solidFill>
                <a:latin typeface="Candara" charset="0"/>
              </a:rPr>
              <a:t>MEETING</a:t>
            </a:r>
            <a:endParaRPr lang="en-US" sz="3600" b="1" i="0" dirty="0">
              <a:solidFill>
                <a:srgbClr val="008000"/>
              </a:solidFill>
              <a:latin typeface="Candara" charset="0"/>
            </a:endParaRPr>
          </a:p>
        </p:txBody>
      </p:sp>
      <p:sp>
        <p:nvSpPr>
          <p:cNvPr id="183298" name="Rectangle 3"/>
          <p:cNvSpPr>
            <a:spLocks noChangeArrowheads="1"/>
          </p:cNvSpPr>
          <p:nvPr/>
        </p:nvSpPr>
        <p:spPr bwMode="auto">
          <a:xfrm>
            <a:off x="381000" y="1143000"/>
            <a:ext cx="1143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/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January 7</a:t>
            </a:r>
            <a:r>
              <a:rPr lang="en-US" sz="3200" b="1" i="0" baseline="30000" dirty="0" smtClean="0">
                <a:solidFill>
                  <a:srgbClr val="FF0000"/>
                </a:solidFill>
                <a:latin typeface="Candara" charset="0"/>
              </a:rPr>
              <a:t>th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, TONIGHT @4:30pm</a:t>
            </a:r>
            <a:endParaRPr lang="en-US" sz="2800" b="1" i="0" dirty="0">
              <a:solidFill>
                <a:srgbClr val="FF0000"/>
              </a:solidFill>
              <a:latin typeface="Candara" charset="0"/>
            </a:endParaRPr>
          </a:p>
          <a:p>
            <a:pPr marL="609600" indent="-609600"/>
            <a:endParaRPr lang="en-US" sz="800" b="1" i="0" dirty="0">
              <a:solidFill>
                <a:srgbClr val="000000"/>
              </a:solidFill>
              <a:latin typeface="Candara" charset="0"/>
            </a:endParaRPr>
          </a:p>
          <a:p>
            <a:pPr marL="609600" indent="-609600"/>
            <a:endParaRPr lang="en-US" sz="800" b="1" i="0" dirty="0">
              <a:solidFill>
                <a:srgbClr val="000000"/>
              </a:solidFill>
              <a:latin typeface="Candara" charset="0"/>
            </a:endParaRPr>
          </a:p>
          <a:p>
            <a:pPr marL="912813" lvl="2" indent="-454025">
              <a:buFont typeface="Wingdings" charset="0"/>
              <a:buChar char="§"/>
            </a:pP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We need</a:t>
            </a:r>
            <a:r>
              <a:rPr lang="en-US" sz="4000" b="1" i="0" dirty="0">
                <a:solidFill>
                  <a:srgbClr val="006600"/>
                </a:solidFill>
                <a:latin typeface="Candara" charset="0"/>
              </a:rPr>
              <a:t> </a:t>
            </a:r>
            <a:r>
              <a:rPr lang="en-US" sz="4000" b="1" dirty="0">
                <a:solidFill>
                  <a:srgbClr val="006600"/>
                </a:solidFill>
                <a:latin typeface="Candara" charset="0"/>
              </a:rPr>
              <a:t>EVERYONE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who considers CrossWay his/her “home church” to be there!!!</a:t>
            </a:r>
          </a:p>
          <a:p>
            <a:pPr marL="912813" lvl="2" indent="-454025">
              <a:buFont typeface="Wingdings" charset="0"/>
              <a:buChar char="§"/>
            </a:pP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We will celebrate God’</a:t>
            </a:r>
            <a:r>
              <a:rPr lang="en-US" altLang="ja-JP" sz="3000" b="1" i="0" dirty="0">
                <a:solidFill>
                  <a:srgbClr val="000000"/>
                </a:solidFill>
                <a:latin typeface="Candara" charset="0"/>
              </a:rPr>
              <a:t>s work over the past year </a:t>
            </a:r>
            <a:r>
              <a:rPr lang="en-US" altLang="ja-JP" sz="3000" b="1" i="0" dirty="0" smtClean="0">
                <a:solidFill>
                  <a:srgbClr val="000000"/>
                </a:solidFill>
                <a:latin typeface="Candara" charset="0"/>
              </a:rPr>
              <a:t>2017 </a:t>
            </a:r>
            <a:r>
              <a:rPr lang="en-US" altLang="ja-JP" sz="3000" b="1" i="0" dirty="0">
                <a:solidFill>
                  <a:srgbClr val="000000"/>
                </a:solidFill>
                <a:latin typeface="Candara" charset="0"/>
              </a:rPr>
              <a:t>and look ahead of </a:t>
            </a:r>
            <a:r>
              <a:rPr lang="en-US" altLang="ja-JP" sz="3000" b="1" i="0" dirty="0" smtClean="0">
                <a:solidFill>
                  <a:srgbClr val="000000"/>
                </a:solidFill>
                <a:latin typeface="Candara" charset="0"/>
              </a:rPr>
              <a:t>2018—followed by a communal dinner.</a:t>
            </a:r>
            <a:endParaRPr lang="en-US" altLang="ja-JP" sz="3000" b="1" i="0" dirty="0">
              <a:solidFill>
                <a:srgbClr val="000000"/>
              </a:solidFill>
              <a:latin typeface="Candara" charset="0"/>
            </a:endParaRPr>
          </a:p>
          <a:p>
            <a:pPr marL="912813" lvl="2" indent="-454025">
              <a:buFont typeface="Wingdings" charset="0"/>
              <a:buChar char="§"/>
            </a:pP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If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you don’t have childcare for younger ones</a:t>
            </a:r>
            <a:r>
              <a:rPr lang="en-US" altLang="ja-JP" sz="3000" b="1" i="0" dirty="0" smtClean="0">
                <a:solidFill>
                  <a:srgbClr val="000000"/>
                </a:solidFill>
                <a:latin typeface="Candara" charset="0"/>
              </a:rPr>
              <a:t>, </a:t>
            </a:r>
            <a:r>
              <a:rPr lang="en-US" altLang="ja-JP" sz="3000" b="1" i="0" dirty="0">
                <a:solidFill>
                  <a:srgbClr val="000000"/>
                </a:solidFill>
                <a:latin typeface="Candara" charset="0"/>
              </a:rPr>
              <a:t>let </a:t>
            </a:r>
            <a:r>
              <a:rPr lang="en-US" altLang="ja-JP" sz="3000" b="1" i="0" dirty="0" smtClean="0">
                <a:solidFill>
                  <a:srgbClr val="000000"/>
                </a:solidFill>
                <a:latin typeface="Candara" charset="0"/>
              </a:rPr>
              <a:t>Jamie Park know </a:t>
            </a:r>
            <a:r>
              <a:rPr lang="en-US" altLang="ja-JP" sz="3000" b="1" i="0" dirty="0">
                <a:solidFill>
                  <a:srgbClr val="000000"/>
                </a:solidFill>
                <a:latin typeface="Candara" charset="0"/>
              </a:rPr>
              <a:t>your request for childcare </a:t>
            </a:r>
            <a:r>
              <a:rPr lang="en-US" altLang="ja-JP" sz="3000" b="1" i="0" dirty="0" smtClean="0">
                <a:solidFill>
                  <a:srgbClr val="000000"/>
                </a:solidFill>
                <a:latin typeface="Candara" charset="0"/>
              </a:rPr>
              <a:t>ASAP.</a:t>
            </a:r>
          </a:p>
          <a:p>
            <a:pPr marL="912813" lvl="2" indent="-454025">
              <a:buFont typeface="Wingdings" charset="0"/>
              <a:buChar char="§"/>
            </a:pPr>
            <a:r>
              <a:rPr lang="en-US" altLang="ja-JP" sz="3000" b="1" i="0" dirty="0" smtClean="0">
                <a:solidFill>
                  <a:srgbClr val="000000"/>
                </a:solidFill>
                <a:latin typeface="Candara" charset="0"/>
              </a:rPr>
              <a:t>Please arrive </a:t>
            </a:r>
            <a:r>
              <a:rPr lang="en-US" altLang="ja-JP" sz="3000" b="1" dirty="0" smtClean="0">
                <a:solidFill>
                  <a:srgbClr val="006600"/>
                </a:solidFill>
                <a:latin typeface="Candara" charset="0"/>
              </a:rPr>
              <a:t>5-10 min EARLY</a:t>
            </a:r>
            <a:r>
              <a:rPr lang="en-US" altLang="ja-JP" sz="3000" b="1" i="0" dirty="0" smtClean="0">
                <a:solidFill>
                  <a:srgbClr val="000000"/>
                </a:solidFill>
                <a:latin typeface="Candara" charset="0"/>
              </a:rPr>
              <a:t>—we’ll start promptly at 4:30pm. </a:t>
            </a:r>
          </a:p>
          <a:p>
            <a:pPr marL="1371600" lvl="2" indent="-457200">
              <a:buFont typeface="Wingdings" charset="0"/>
              <a:buChar char="§"/>
            </a:pPr>
            <a:endParaRPr lang="en-US" altLang="ja-JP" sz="800" b="1" i="0" dirty="0">
              <a:solidFill>
                <a:srgbClr val="000000"/>
              </a:solidFill>
              <a:latin typeface="Candara" charset="0"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latin typeface="Candara" charset="0"/>
              </a:rPr>
              <a:t>*****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Don’t miss this!!! *****</a:t>
            </a:r>
            <a:endParaRPr lang="en-US" sz="3200" b="1" i="0" dirty="0">
              <a:solidFill>
                <a:srgbClr val="FF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ChangeArrowheads="1"/>
          </p:cNvSpPr>
          <p:nvPr/>
        </p:nvSpPr>
        <p:spPr bwMode="auto">
          <a:xfrm>
            <a:off x="508000" y="5334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0" dirty="0">
                <a:solidFill>
                  <a:srgbClr val="008000"/>
                </a:solidFill>
                <a:latin typeface="Candara" charset="0"/>
              </a:rPr>
              <a:t>SOLITUDE &amp; SILENCE </a:t>
            </a:r>
            <a:r>
              <a:rPr lang="en-US" sz="4000" b="1" i="0" dirty="0" smtClean="0">
                <a:solidFill>
                  <a:srgbClr val="008000"/>
                </a:solidFill>
                <a:latin typeface="Candara" charset="0"/>
              </a:rPr>
              <a:t>DAY [2 of 2]</a:t>
            </a:r>
            <a:endParaRPr lang="en-US" sz="4000" b="1" i="0" dirty="0">
              <a:solidFill>
                <a:srgbClr val="008000"/>
              </a:solidFill>
              <a:latin typeface="Candara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1295400"/>
            <a:ext cx="1150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defRPr/>
            </a:pPr>
            <a:r>
              <a:rPr lang="en-US" sz="3600" b="1" i="0" dirty="0">
                <a:solidFill>
                  <a:srgbClr val="FF0000"/>
                </a:solidFill>
                <a:latin typeface="Candara" charset="0"/>
              </a:rPr>
              <a:t>This Saturday, January </a:t>
            </a:r>
            <a:r>
              <a:rPr lang="en-US" sz="3600" b="1" i="0" dirty="0" smtClean="0">
                <a:solidFill>
                  <a:srgbClr val="FF0000"/>
                </a:solidFill>
                <a:latin typeface="Candara" charset="0"/>
              </a:rPr>
              <a:t>13</a:t>
            </a:r>
            <a:r>
              <a:rPr lang="en-US" sz="3600" b="1" i="0" baseline="30000" dirty="0" smtClean="0">
                <a:solidFill>
                  <a:srgbClr val="FF0000"/>
                </a:solidFill>
                <a:latin typeface="Candara" charset="0"/>
              </a:rPr>
              <a:t>th</a:t>
            </a:r>
            <a:r>
              <a:rPr lang="en-US" sz="3600" b="1" i="0" dirty="0" smtClean="0">
                <a:solidFill>
                  <a:srgbClr val="FF0000"/>
                </a:solidFill>
                <a:latin typeface="Candara" charset="0"/>
              </a:rPr>
              <a:t> </a:t>
            </a:r>
            <a:endParaRPr lang="en-US" sz="3600" b="1" i="0" dirty="0">
              <a:solidFill>
                <a:srgbClr val="FF0000"/>
              </a:solidFill>
              <a:latin typeface="Candara" charset="0"/>
            </a:endParaRPr>
          </a:p>
          <a:p>
            <a:pPr marL="609600" indent="-609600" algn="ctr">
              <a:buFont typeface="Wingdings" charset="2"/>
              <a:buChar char="§"/>
              <a:defRPr/>
            </a:pPr>
            <a:endParaRPr lang="en-US" sz="1400" b="1" i="0" dirty="0">
              <a:solidFill>
                <a:srgbClr val="000000"/>
              </a:solidFill>
              <a:latin typeface="Candara" charset="0"/>
            </a:endParaRPr>
          </a:p>
          <a:p>
            <a:pPr marL="862013" lvl="2" indent="-627063">
              <a:buFont typeface="Wingdings" charset="2"/>
              <a:buChar char="§"/>
              <a:defRPr/>
            </a:pP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Come join us on </a:t>
            </a:r>
            <a:r>
              <a:rPr lang="en-US" sz="3000" b="1" i="0" dirty="0">
                <a:solidFill>
                  <a:srgbClr val="006600"/>
                </a:solidFill>
                <a:latin typeface="Candara" charset="0"/>
              </a:rPr>
              <a:t>this Saturday </a:t>
            </a:r>
            <a:r>
              <a:rPr lang="en-US" sz="3000" b="1" i="0" dirty="0" smtClean="0">
                <a:solidFill>
                  <a:srgbClr val="006600"/>
                </a:solidFill>
                <a:latin typeface="Candara" charset="0"/>
              </a:rPr>
              <a:t>(1/13)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,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8:30am-12:30pm @Newport Beach Library for Solitude &amp; Silence Day [2 0f 2]!</a:t>
            </a:r>
          </a:p>
          <a:p>
            <a:pPr marL="862013" lvl="2" indent="-627063">
              <a:buFont typeface="Wingdings" charset="2"/>
              <a:buChar char="§"/>
              <a:defRPr/>
            </a:pP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Begin the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ew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ear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2018 with a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renewed spiritual focus by unhurriedly seeking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God’s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guidance for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your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life.</a:t>
            </a:r>
            <a:endParaRPr lang="en-US" sz="3000" b="1" i="0" dirty="0">
              <a:solidFill>
                <a:srgbClr val="000000"/>
              </a:solidFill>
              <a:latin typeface="Candara" charset="0"/>
            </a:endParaRPr>
          </a:p>
          <a:p>
            <a:pPr marL="862013" lvl="2" indent="-627063">
              <a:buFont typeface="Wingdings" charset="2"/>
              <a:buChar char="§"/>
              <a:defRPr/>
            </a:pP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Don’t miss this if you couldn’t make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it [1 of 2]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to 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yesterday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1/6).</a:t>
            </a:r>
            <a:endParaRPr lang="en-US" sz="3000" b="1" i="0" dirty="0">
              <a:solidFill>
                <a:srgbClr val="000000"/>
              </a:solidFill>
              <a:latin typeface="Candara" charset="0"/>
            </a:endParaRPr>
          </a:p>
          <a:p>
            <a:pPr marL="862013" lvl="2" indent="-627063">
              <a:buFont typeface="Wingdings" charset="2"/>
              <a:buChar char="§"/>
              <a:defRPr/>
            </a:pP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Encourage your youth to RSVP himself/herself.</a:t>
            </a:r>
          </a:p>
          <a:p>
            <a:pPr marL="862013" lvl="2" indent="-627063">
              <a:buFont typeface="Wingdings" charset="2"/>
              <a:buChar char="§"/>
              <a:defRPr/>
            </a:pP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Feel free to invite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</a:rPr>
              <a:t>your friends as well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</a:rPr>
              <a:t>.</a:t>
            </a:r>
          </a:p>
          <a:p>
            <a:pPr lvl="1">
              <a:defRPr/>
            </a:pPr>
            <a:endParaRPr lang="en-US" sz="1400" b="1" i="0" dirty="0" smtClean="0">
              <a:solidFill>
                <a:srgbClr val="000000"/>
              </a:solidFill>
              <a:latin typeface="Candara" charset="0"/>
            </a:endParaRPr>
          </a:p>
          <a:p>
            <a:pPr algn="ctr">
              <a:defRPr/>
            </a:pP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*** RSVP to the E-</a:t>
            </a:r>
            <a:r>
              <a:rPr lang="en-US" sz="3200" b="1" i="0" dirty="0" err="1" smtClean="0">
                <a:solidFill>
                  <a:srgbClr val="FF0000"/>
                </a:solidFill>
                <a:latin typeface="Candara" charset="0"/>
              </a:rPr>
              <a:t>vite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 Soon! </a:t>
            </a:r>
            <a:r>
              <a:rPr lang="en-US" sz="3200" b="1" i="0" dirty="0">
                <a:solidFill>
                  <a:srgbClr val="FF0000"/>
                </a:solidFill>
                <a:latin typeface="Candara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1259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ChangeArrowheads="1"/>
          </p:cNvSpPr>
          <p:nvPr/>
        </p:nvSpPr>
        <p:spPr bwMode="auto">
          <a:xfrm>
            <a:off x="990600" y="533400"/>
            <a:ext cx="1021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0" dirty="0" smtClean="0">
                <a:solidFill>
                  <a:srgbClr val="006600"/>
                </a:solidFill>
                <a:latin typeface="Candara" charset="0"/>
              </a:rPr>
              <a:t>CROSSWAY’S </a:t>
            </a:r>
            <a:r>
              <a:rPr lang="en-US" sz="4800" b="1" i="0" dirty="0" smtClean="0">
                <a:solidFill>
                  <a:srgbClr val="CC3300"/>
                </a:solidFill>
                <a:latin typeface="Candara" charset="0"/>
              </a:rPr>
              <a:t>10</a:t>
            </a:r>
            <a:r>
              <a:rPr lang="en-US" sz="4000" b="1" i="0" baseline="30000" dirty="0" smtClean="0">
                <a:solidFill>
                  <a:srgbClr val="CC3300"/>
                </a:solidFill>
                <a:latin typeface="Candara" charset="0"/>
              </a:rPr>
              <a:t>TH</a:t>
            </a:r>
            <a:r>
              <a:rPr lang="en-US" sz="4800" b="1" i="0" dirty="0" smtClean="0">
                <a:solidFill>
                  <a:srgbClr val="006600"/>
                </a:solidFill>
                <a:latin typeface="Candara" charset="0"/>
              </a:rPr>
              <a:t> </a:t>
            </a:r>
            <a:r>
              <a:rPr lang="en-US" sz="4000" b="1" i="0" dirty="0" smtClean="0">
                <a:solidFill>
                  <a:srgbClr val="006600"/>
                </a:solidFill>
                <a:latin typeface="Candara" charset="0"/>
              </a:rPr>
              <a:t>ANNIVERSARY </a:t>
            </a:r>
            <a:r>
              <a:rPr lang="en-US" sz="4000" b="1" i="0" dirty="0">
                <a:solidFill>
                  <a:srgbClr val="006600"/>
                </a:solidFill>
                <a:latin typeface="Candara" charset="0"/>
              </a:rPr>
              <a:t>SUNDAY</a:t>
            </a:r>
          </a:p>
        </p:txBody>
      </p:sp>
      <p:sp>
        <p:nvSpPr>
          <p:cNvPr id="181250" name="Rectangle 3"/>
          <p:cNvSpPr>
            <a:spLocks noChangeArrowheads="1"/>
          </p:cNvSpPr>
          <p:nvPr/>
        </p:nvSpPr>
        <p:spPr bwMode="auto">
          <a:xfrm>
            <a:off x="685800" y="1447800"/>
            <a:ext cx="1066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ctr"/>
            <a:r>
              <a:rPr lang="en-US" sz="3200" b="1" i="0" dirty="0">
                <a:solidFill>
                  <a:srgbClr val="FF0000"/>
                </a:solidFill>
                <a:latin typeface="Candara" charset="0"/>
              </a:rPr>
              <a:t>January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28</a:t>
            </a:r>
            <a:r>
              <a:rPr lang="en-US" sz="3200" b="1" i="0" baseline="30000" dirty="0" smtClean="0">
                <a:solidFill>
                  <a:srgbClr val="FF0000"/>
                </a:solidFill>
                <a:latin typeface="Candara" charset="0"/>
              </a:rPr>
              <a:t>th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 at 10am</a:t>
            </a:r>
            <a:endParaRPr lang="en-US" sz="3200" b="1" i="0" dirty="0">
              <a:solidFill>
                <a:srgbClr val="FF0000"/>
              </a:solidFill>
              <a:latin typeface="Candara" charset="0"/>
            </a:endParaRPr>
          </a:p>
          <a:p>
            <a:pPr marL="457200" indent="-457200" algn="ctr"/>
            <a:endParaRPr lang="en-US" sz="800" b="1" i="0" dirty="0">
              <a:solidFill>
                <a:srgbClr val="FF0000"/>
              </a:solidFill>
              <a:latin typeface="Candara" charset="0"/>
            </a:endParaRPr>
          </a:p>
          <a:p>
            <a:pPr marL="457200" indent="-457200" algn="ctr"/>
            <a:r>
              <a:rPr lang="en-US" sz="4000" b="1" dirty="0">
                <a:solidFill>
                  <a:srgbClr val="008000"/>
                </a:solidFill>
                <a:latin typeface="Candara" charset="0"/>
              </a:rPr>
              <a:t>Invite your friends!!!</a:t>
            </a:r>
          </a:p>
          <a:p>
            <a:pPr marL="457200" indent="-457200" algn="ctr"/>
            <a:endParaRPr lang="en-US" sz="1400" b="1" i="0" dirty="0">
              <a:solidFill>
                <a:srgbClr val="000000"/>
              </a:solidFill>
              <a:latin typeface="Candara" charset="0"/>
            </a:endParaRPr>
          </a:p>
          <a:p>
            <a:pPr marL="1066800" lvl="1" indent="-609600">
              <a:buFont typeface="Wingdings" charset="0"/>
              <a:buChar char="§"/>
            </a:pPr>
            <a:r>
              <a:rPr lang="en-US" sz="3200" b="1" i="0" dirty="0" smtClean="0">
                <a:solidFill>
                  <a:prstClr val="black"/>
                </a:solidFill>
                <a:latin typeface="Candara" charset="0"/>
              </a:rPr>
              <a:t>We will have a special 10th Anniversary Sunday Service in the sanctuary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DOWNSTAIRS</a:t>
            </a:r>
            <a:r>
              <a:rPr lang="en-US" sz="3200" b="1" i="0" dirty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en-US" sz="3200" b="1" i="0" dirty="0" smtClean="0">
                <a:solidFill>
                  <a:prstClr val="black"/>
                </a:solidFill>
                <a:latin typeface="Candara" charset="0"/>
              </a:rPr>
              <a:t>(</a:t>
            </a:r>
            <a:r>
              <a:rPr lang="en-US" sz="3200" b="1" dirty="0" smtClean="0">
                <a:solidFill>
                  <a:prstClr val="black"/>
                </a:solidFill>
                <a:latin typeface="Candara" charset="0"/>
              </a:rPr>
              <a:t>adults only</a:t>
            </a:r>
            <a:r>
              <a:rPr lang="en-US" sz="3200" b="1" i="0" dirty="0" smtClean="0">
                <a:solidFill>
                  <a:prstClr val="black"/>
                </a:solidFill>
                <a:latin typeface="Candara" charset="0"/>
              </a:rPr>
              <a:t>).</a:t>
            </a:r>
          </a:p>
          <a:p>
            <a:pPr marL="1066800" lvl="1" indent="-609600">
              <a:buFont typeface="Wingdings" charset="0"/>
              <a:buChar char="§"/>
            </a:pPr>
            <a:r>
              <a:rPr lang="en-US" sz="3200" b="1" i="0" dirty="0" smtClean="0">
                <a:solidFill>
                  <a:prstClr val="black"/>
                </a:solidFill>
                <a:latin typeface="Candara" charset="0"/>
              </a:rPr>
              <a:t>To create more space for guests, CW Kids &amp; CW Youth will have </a:t>
            </a:r>
            <a:r>
              <a:rPr lang="en-US" sz="3200" b="1" dirty="0" smtClean="0">
                <a:solidFill>
                  <a:prstClr val="black"/>
                </a:solidFill>
                <a:latin typeface="Candara" charset="0"/>
              </a:rPr>
              <a:t>separate anniversary services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UPSTAIRS.</a:t>
            </a:r>
            <a:endParaRPr lang="en-US" sz="3200" b="1" i="0" dirty="0" smtClean="0">
              <a:solidFill>
                <a:prstClr val="black"/>
              </a:solidFill>
              <a:latin typeface="Candara" charset="0"/>
            </a:endParaRPr>
          </a:p>
          <a:p>
            <a:pPr marL="1066800" lvl="1" indent="-609600">
              <a:buFont typeface="Wingdings" charset="0"/>
              <a:buChar char="§"/>
            </a:pPr>
            <a:r>
              <a:rPr lang="en-US" sz="3200" b="1" i="0" dirty="0" smtClean="0">
                <a:solidFill>
                  <a:prstClr val="black"/>
                </a:solidFill>
                <a:latin typeface="Candara" charset="0"/>
              </a:rPr>
              <a:t>Plan ahead and invite your friends EARLY.</a:t>
            </a:r>
            <a:endParaRPr lang="en-US" sz="3200" b="1" i="0" dirty="0">
              <a:solidFill>
                <a:prstClr val="black"/>
              </a:solidFill>
              <a:latin typeface="Candara" charset="0"/>
            </a:endParaRPr>
          </a:p>
          <a:p>
            <a:pPr marL="1066800" lvl="1" indent="-609600">
              <a:buFont typeface="Wingdings" charset="0"/>
              <a:buChar char="§"/>
            </a:pPr>
            <a:r>
              <a:rPr lang="en-US" sz="3200" b="1" i="0" dirty="0">
                <a:solidFill>
                  <a:prstClr val="black"/>
                </a:solidFill>
                <a:latin typeface="Candara" charset="0"/>
              </a:rPr>
              <a:t>Celebrate God’s work in and through CrossWay over the past </a:t>
            </a:r>
            <a:r>
              <a:rPr lang="en-US" sz="3200" b="1" i="0" dirty="0" smtClean="0">
                <a:solidFill>
                  <a:prstClr val="black"/>
                </a:solidFill>
                <a:latin typeface="Candara" charset="0"/>
              </a:rPr>
              <a:t>10 years</a:t>
            </a:r>
            <a:r>
              <a:rPr lang="en-US" sz="3200" b="1" i="0" dirty="0">
                <a:solidFill>
                  <a:prstClr val="black"/>
                </a:solidFill>
                <a:latin typeface="Candara" charset="0"/>
              </a:rPr>
              <a:t>!</a:t>
            </a:r>
            <a:endParaRPr lang="en-US" sz="4000" b="1" i="0" dirty="0">
              <a:solidFill>
                <a:srgbClr val="000000"/>
              </a:solidFill>
              <a:latin typeface="Candara" charset="0"/>
            </a:endParaRPr>
          </a:p>
          <a:p>
            <a:pPr marL="457200" indent="-457200"/>
            <a:endParaRPr lang="en-US" sz="2800" b="1" i="0" dirty="0">
              <a:solidFill>
                <a:srgbClr val="FF0000"/>
              </a:solidFill>
              <a:latin typeface="Candara" charset="0"/>
            </a:endParaRPr>
          </a:p>
          <a:p>
            <a:pPr marL="457200" indent="-457200"/>
            <a:endParaRPr lang="en-US" sz="2800" b="1" i="0" dirty="0">
              <a:solidFill>
                <a:srgbClr val="FF0000"/>
              </a:solidFill>
              <a:latin typeface="Candara" charset="0"/>
            </a:endParaRPr>
          </a:p>
          <a:p>
            <a:pPr marL="457200" indent="-457200">
              <a:buFont typeface="Eras Bold ITC" charset="0"/>
              <a:buAutoNum type="arabicParenR"/>
            </a:pPr>
            <a:endParaRPr lang="en-US" sz="2800" b="1" i="0" dirty="0">
              <a:solidFill>
                <a:srgbClr val="000000"/>
              </a:solidFill>
              <a:latin typeface="Candara" charset="0"/>
            </a:endParaRPr>
          </a:p>
          <a:p>
            <a:pPr marL="457200" indent="-457200"/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55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38400"/>
            <a:ext cx="1097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CrossWay</a:t>
            </a:r>
            <a:r>
              <a:rPr lang="en-US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Stories</a:t>
            </a:r>
            <a:endParaRPr lang="en-US" sz="54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Verdan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276600"/>
            <a:ext cx="10972800" cy="762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Jordan Lee &amp; Justin Jang</a:t>
            </a:r>
            <a:endParaRPr lang="en-US" sz="4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7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1752600"/>
            <a:ext cx="11455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David’s Wisdom: </a:t>
            </a:r>
            <a:b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Growing in a New Direction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3276600"/>
            <a:ext cx="10617200" cy="2286001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David: A Man after God’s Own Heart Series 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[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30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Psalm</a:t>
            </a: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it-IT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37:1-40</a:t>
            </a:r>
            <a:endParaRPr lang="it-IT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January 7, 2018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9744" y="685800"/>
            <a:ext cx="11579099" cy="381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NEW </a:t>
            </a:r>
            <a:r>
              <a:rPr lang="en-US" sz="3200" b="1" dirty="0" smtClean="0">
                <a:latin typeface="Candara" charset="0"/>
                <a:cs typeface="MS PGothic" charset="0"/>
              </a:rPr>
              <a:t>YEAR: </a:t>
            </a:r>
            <a:r>
              <a:rPr lang="en-US" sz="3200" b="1" dirty="0">
                <a:latin typeface="Candara" charset="0"/>
                <a:cs typeface="MS PGothic" charset="0"/>
              </a:rPr>
              <a:t>A TIME FOR GROWTH . . . BUT IN WHAT DIRECTION?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44" y="1295400"/>
            <a:ext cx="11421256" cy="5502280"/>
          </a:xfrm>
        </p:spPr>
        <p:txBody>
          <a:bodyPr/>
          <a:lstStyle/>
          <a:p>
            <a:pPr marL="463550" indent="-463550">
              <a:spcBef>
                <a:spcPct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Not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all growth is healthy</a:t>
            </a:r>
            <a:r>
              <a:rPr lang="en-US" sz="2800" b="1" dirty="0">
                <a:latin typeface="Candara" charset="0"/>
                <a:cs typeface="MS PGothic" charset="0"/>
              </a:rPr>
              <a:t>—e.g., ingrown toenail, cancer, debt, body fat, etc</a:t>
            </a:r>
            <a:r>
              <a:rPr lang="en-US" sz="2800" b="1" dirty="0" smtClean="0">
                <a:latin typeface="Candara" charset="0"/>
                <a:cs typeface="MS PGothic" charset="0"/>
              </a:rPr>
              <a:t>.</a:t>
            </a:r>
          </a:p>
          <a:p>
            <a:pPr marL="463550" indent="-463550">
              <a:spcBef>
                <a:spcPct val="0"/>
              </a:spcBef>
            </a:pPr>
            <a:endParaRPr lang="en-US" sz="2400" b="1" dirty="0">
              <a:latin typeface="Candara" charset="0"/>
              <a:cs typeface="MS PGothic" charset="0"/>
            </a:endParaRPr>
          </a:p>
          <a:p>
            <a:pPr marL="463550" indent="-463550">
              <a:spcBef>
                <a:spcPct val="0"/>
              </a:spcBef>
            </a:pPr>
            <a:r>
              <a:rPr lang="en-US" sz="2800" b="1" dirty="0">
                <a:latin typeface="Candara" charset="0"/>
                <a:cs typeface="MS PGothic" charset="0"/>
              </a:rPr>
              <a:t>By nature, Christian growth requires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growing in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a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new direction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.</a:t>
            </a:r>
          </a:p>
          <a:p>
            <a:pPr marL="463550" indent="-463550">
              <a:spcBef>
                <a:spcPct val="0"/>
              </a:spcBef>
            </a:pPr>
            <a:endParaRPr lang="en-US" sz="2400" b="1" dirty="0">
              <a:latin typeface="Candara" charset="0"/>
              <a:cs typeface="MS PGothic" charset="0"/>
            </a:endParaRPr>
          </a:p>
          <a:p>
            <a:pPr marL="463550" indent="-463550">
              <a:spcBef>
                <a:spcPct val="0"/>
              </a:spcBef>
            </a:pPr>
            <a:r>
              <a:rPr lang="en-US" sz="2800" b="1" dirty="0" smtClean="0">
                <a:latin typeface="Candara" charset="0"/>
                <a:cs typeface="MS PGothic" charset="0"/>
              </a:rPr>
              <a:t>The </a:t>
            </a:r>
            <a:r>
              <a:rPr lang="en-US" sz="2800" b="1" dirty="0">
                <a:latin typeface="Candara" charset="0"/>
                <a:cs typeface="MS PGothic" charset="0"/>
              </a:rPr>
              <a:t>new direction is not about us but about God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—growing more God-reliant and less self-reliant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.</a:t>
            </a:r>
          </a:p>
          <a:p>
            <a:pPr marL="463550" indent="-463550">
              <a:spcBef>
                <a:spcPct val="0"/>
              </a:spcBef>
            </a:pPr>
            <a:endParaRPr lang="en-US" sz="2400" b="1" dirty="0">
              <a:latin typeface="Candara" charset="0"/>
              <a:cs typeface="MS PGothic" charset="0"/>
            </a:endParaRPr>
          </a:p>
          <a:p>
            <a:pPr marL="463550" indent="-463550">
              <a:spcBef>
                <a:spcPct val="0"/>
              </a:spcBef>
            </a:pPr>
            <a:r>
              <a:rPr lang="en-US" sz="2800" b="1" dirty="0">
                <a:latin typeface="Candara" charset="0"/>
                <a:cs typeface="MS PGothic" charset="0"/>
              </a:rPr>
              <a:t>Psalm 37 is David’s “acrostic psalm</a:t>
            </a:r>
            <a:r>
              <a:rPr lang="en-US" sz="2800" b="1" dirty="0" smtClean="0">
                <a:latin typeface="Candara" charset="0"/>
                <a:cs typeface="MS PGothic" charset="0"/>
              </a:rPr>
              <a:t>” written in </a:t>
            </a:r>
            <a:r>
              <a:rPr lang="en-US" sz="2800" b="1" dirty="0">
                <a:latin typeface="Candara" charset="0"/>
                <a:cs typeface="MS PGothic" charset="0"/>
              </a:rPr>
              <a:t>his old age, which provides us </a:t>
            </a:r>
            <a:r>
              <a:rPr lang="en-US" sz="2800" b="1" dirty="0" smtClean="0">
                <a:latin typeface="Candara" charset="0"/>
                <a:cs typeface="MS PGothic" charset="0"/>
              </a:rPr>
              <a:t>with wisdom for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growing in this new direction even when life seems unfair.</a:t>
            </a:r>
          </a:p>
        </p:txBody>
      </p:sp>
    </p:spTree>
    <p:extLst>
      <p:ext uri="{BB962C8B-B14F-4D97-AF65-F5344CB8AC3E}">
        <p14:creationId xmlns:p14="http://schemas.microsoft.com/office/powerpoint/2010/main" val="5204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10134600" cy="6400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mr-IN" b="1" dirty="0">
                <a:solidFill>
                  <a:srgbClr val="800000"/>
                </a:solidFill>
                <a:latin typeface="Candara" charset="0"/>
                <a:ea typeface="Candara" charset="0"/>
                <a:cs typeface="Candara" charset="0"/>
              </a:rPr>
              <a:t>Psalm 37:1-40 [ESV]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  <a:latin typeface="Candara" charset="0"/>
                <a:cs typeface="Arial" charset="0"/>
              </a:rPr>
              <a:t>He Will Not Forsake His Saints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800000"/>
                </a:solidFill>
                <a:latin typeface="Candara" charset="0"/>
                <a:cs typeface="Arial" charset="0"/>
              </a:rPr>
              <a:t>Of David.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andara"/>
                <a:cs typeface="Candara"/>
              </a:rPr>
              <a:t/>
            </a:r>
            <a:br>
              <a:rPr lang="en-US" sz="20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 </a:t>
            </a:r>
            <a:r>
              <a:rPr lang="en-US" sz="2500" b="1" baseline="30000" dirty="0">
                <a:latin typeface="Candara"/>
                <a:cs typeface="Candara"/>
              </a:rPr>
              <a:t>1</a:t>
            </a:r>
            <a:r>
              <a:rPr lang="en-US" sz="2500" b="1" dirty="0">
                <a:latin typeface="Candara"/>
                <a:cs typeface="Candara"/>
              </a:rPr>
              <a:t> Fret not yourself because of evildoers;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be not envious of wrongdoers!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2</a:t>
            </a:r>
            <a:r>
              <a:rPr lang="en-US" sz="2500" b="1" dirty="0">
                <a:latin typeface="Candara"/>
                <a:cs typeface="Candara"/>
              </a:rPr>
              <a:t> For they will soon fade like the grass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wither like the green herb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3</a:t>
            </a:r>
            <a:r>
              <a:rPr lang="en-US" sz="2500" b="1" dirty="0">
                <a:latin typeface="Candara"/>
                <a:cs typeface="Candara"/>
              </a:rPr>
              <a:t> Trust in the LORD, and do good;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dwell in the land and befriend faithfulness.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4</a:t>
            </a:r>
            <a:r>
              <a:rPr lang="en-US" sz="2500" b="1" dirty="0">
                <a:latin typeface="Candara"/>
                <a:cs typeface="Candara"/>
              </a:rPr>
              <a:t> Delight yourself in the LORD,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he will give you the desires of your heart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b="1" dirty="0" smtClean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 smtClean="0">
                <a:latin typeface="Candara"/>
                <a:cs typeface="Candara"/>
              </a:rPr>
              <a:t>5</a:t>
            </a:r>
            <a:r>
              <a:rPr lang="en-US" sz="2500" b="1" dirty="0">
                <a:latin typeface="Candara"/>
                <a:cs typeface="Candara"/>
              </a:rPr>
              <a:t> Commit your way to the LORD;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trust in him, and he will act.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6</a:t>
            </a:r>
            <a:r>
              <a:rPr lang="en-US" sz="2500" b="1" dirty="0">
                <a:latin typeface="Candara"/>
                <a:cs typeface="Candara"/>
              </a:rPr>
              <a:t> He will bring forth your righteousness as the light,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your justice as the noonday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  <a:endParaRPr lang="en-US" sz="25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154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10134600" cy="64008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7</a:t>
            </a:r>
            <a:r>
              <a:rPr lang="en-US" sz="2500" b="1" dirty="0">
                <a:latin typeface="Candara"/>
                <a:cs typeface="Candara"/>
              </a:rPr>
              <a:t> Be still before the LORD and wait patiently for him;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fret not yourself over the one who prospers in his way,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over the man who carries out evil devices</a:t>
            </a:r>
            <a:r>
              <a:rPr lang="en-US" sz="2500" b="1" dirty="0" smtClean="0">
                <a:latin typeface="Candara"/>
                <a:cs typeface="Candara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8</a:t>
            </a:r>
            <a:r>
              <a:rPr lang="en-US" sz="2500" b="1" dirty="0">
                <a:latin typeface="Candara"/>
                <a:cs typeface="Candara"/>
              </a:rPr>
              <a:t> Refrain from anger, and forsake wrath!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Fret not yourself; it tends only to evil.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9</a:t>
            </a:r>
            <a:r>
              <a:rPr lang="en-US" sz="2500" b="1" dirty="0">
                <a:latin typeface="Candara"/>
                <a:cs typeface="Candara"/>
              </a:rPr>
              <a:t> For the evildoers shall be cut off,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but those who wait for the LORD shall inherit the land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10</a:t>
            </a:r>
            <a:r>
              <a:rPr lang="en-US" sz="2500" b="1" dirty="0">
                <a:latin typeface="Candara"/>
                <a:cs typeface="Candara"/>
              </a:rPr>
              <a:t> In just a little while, the wicked will be no more;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though you look carefully at his place, he will not be there.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11</a:t>
            </a:r>
            <a:r>
              <a:rPr lang="en-US" sz="2500" b="1" dirty="0">
                <a:latin typeface="Candara"/>
                <a:cs typeface="Candara"/>
              </a:rPr>
              <a:t> But the meek shall inherit the land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delight themselves in abundant peace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12</a:t>
            </a:r>
            <a:r>
              <a:rPr lang="en-US" sz="2500" b="1" dirty="0">
                <a:latin typeface="Candara"/>
                <a:cs typeface="Candara"/>
              </a:rPr>
              <a:t> The wicked plots against the righteous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 gnashes his teeth at him,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13</a:t>
            </a:r>
            <a:r>
              <a:rPr lang="en-US" sz="2500" b="1" dirty="0">
                <a:latin typeface="Candara"/>
                <a:cs typeface="Candara"/>
              </a:rPr>
              <a:t> but the LORD laughs at the wicked,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for he sees that his day is coming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  <a:endParaRPr lang="en-US" sz="25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64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"/>
            <a:ext cx="10134600" cy="647700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14</a:t>
            </a:r>
            <a:r>
              <a:rPr lang="en-US" sz="2500" b="1" dirty="0">
                <a:latin typeface="Candara"/>
                <a:cs typeface="Candara"/>
              </a:rPr>
              <a:t> The wicked draw the sword and bend their bows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to bring down the poor and needy,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to slay those whose way is upright</a:t>
            </a:r>
            <a:r>
              <a:rPr lang="en-US" sz="2500" b="1" dirty="0" smtClean="0">
                <a:latin typeface="Candara"/>
                <a:cs typeface="Candara"/>
              </a:rPr>
              <a:t>;</a:t>
            </a:r>
            <a:endParaRPr lang="en-US" sz="25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15</a:t>
            </a:r>
            <a:r>
              <a:rPr lang="en-US" sz="2500" b="1" dirty="0">
                <a:latin typeface="Candara"/>
                <a:cs typeface="Candara"/>
              </a:rPr>
              <a:t> their sword shall enter their own heart,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their bows shall be broken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16</a:t>
            </a:r>
            <a:r>
              <a:rPr lang="en-US" sz="2500" b="1" dirty="0">
                <a:latin typeface="Candara"/>
                <a:cs typeface="Candara"/>
              </a:rPr>
              <a:t> Better is the little that the righteous has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than the abundance of many wicked.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17</a:t>
            </a:r>
            <a:r>
              <a:rPr lang="en-US" sz="2500" b="1" dirty="0">
                <a:latin typeface="Candara"/>
                <a:cs typeface="Candara"/>
              </a:rPr>
              <a:t> For the arms of the wicked shall be broken,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but the LORD upholds the righteous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18</a:t>
            </a:r>
            <a:r>
              <a:rPr lang="en-US" sz="2500" b="1" dirty="0">
                <a:latin typeface="Candara"/>
                <a:cs typeface="Candara"/>
              </a:rPr>
              <a:t> The LORD knows the days of the blameless,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their heritage will remain forever;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19</a:t>
            </a:r>
            <a:r>
              <a:rPr lang="en-US" sz="2500" b="1" dirty="0">
                <a:latin typeface="Candara"/>
                <a:cs typeface="Candara"/>
              </a:rPr>
              <a:t> they are not put to shame in evil times;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in </a:t>
            </a:r>
            <a:r>
              <a:rPr lang="en-US" sz="2500" b="1" dirty="0" smtClean="0">
                <a:latin typeface="Candara"/>
                <a:cs typeface="Candara"/>
              </a:rPr>
              <a:t>the </a:t>
            </a:r>
            <a:r>
              <a:rPr lang="en-US" sz="2500" b="1" dirty="0">
                <a:latin typeface="Candara"/>
                <a:cs typeface="Candara"/>
              </a:rPr>
              <a:t>days of famine they have abundance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20</a:t>
            </a:r>
            <a:r>
              <a:rPr lang="en-US" sz="2500" b="1" dirty="0">
                <a:latin typeface="Candara"/>
                <a:cs typeface="Candara"/>
              </a:rPr>
              <a:t> But the wicked will perish;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the enemies of the LORD are like the glory of the pastures;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they vanish—like smoke they vanish away.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711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717"/>
            <a:ext cx="10134600" cy="64848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 smtClean="0">
                <a:latin typeface="Candara"/>
                <a:cs typeface="Candara"/>
              </a:rPr>
              <a:t>21</a:t>
            </a:r>
            <a:r>
              <a:rPr lang="en-US" sz="2500" b="1" dirty="0">
                <a:latin typeface="Candara"/>
                <a:cs typeface="Candara"/>
              </a:rPr>
              <a:t> The wicked borrows but does not pay back,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but the righteous is generous and gives;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22</a:t>
            </a:r>
            <a:r>
              <a:rPr lang="en-US" sz="2500" b="1" dirty="0">
                <a:latin typeface="Candara"/>
                <a:cs typeface="Candara"/>
              </a:rPr>
              <a:t> for those blessed by the LORD shall inherit the land,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but those cursed by him shall be cut off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23</a:t>
            </a:r>
            <a:r>
              <a:rPr lang="en-US" sz="2500" b="1" dirty="0">
                <a:latin typeface="Candara"/>
                <a:cs typeface="Candara"/>
              </a:rPr>
              <a:t> The steps of a man are established by the LORD,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when he delights in his way;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24</a:t>
            </a:r>
            <a:r>
              <a:rPr lang="en-US" sz="2500" b="1" dirty="0">
                <a:latin typeface="Candara"/>
                <a:cs typeface="Candara"/>
              </a:rPr>
              <a:t> though he fall, he shall not be cast headlong,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for the LORD upholds his hand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25</a:t>
            </a:r>
            <a:r>
              <a:rPr lang="en-US" sz="2500" b="1" dirty="0">
                <a:latin typeface="Candara"/>
                <a:cs typeface="Candara"/>
              </a:rPr>
              <a:t> I have been young, and now am old,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yet I have not seen the righteous forsaken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or his children begging for bread.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baseline="30000" dirty="0">
                <a:latin typeface="Candara"/>
                <a:cs typeface="Candara"/>
              </a:rPr>
              <a:t>26</a:t>
            </a:r>
            <a:r>
              <a:rPr lang="en-US" sz="2500" b="1" dirty="0">
                <a:latin typeface="Candara"/>
                <a:cs typeface="Candara"/>
              </a:rPr>
              <a:t> He is ever lending generously,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and his children become a blessing</a:t>
            </a:r>
            <a:r>
              <a:rPr lang="en-US" sz="2500" b="1" dirty="0" smtClean="0">
                <a:latin typeface="Candara"/>
                <a:cs typeface="Candara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500" b="1" baseline="30000" dirty="0">
                <a:latin typeface="Candara"/>
                <a:cs typeface="Candara"/>
              </a:rPr>
              <a:t>27</a:t>
            </a:r>
            <a:r>
              <a:rPr lang="en-US" sz="2500" b="1" dirty="0">
                <a:latin typeface="Candara"/>
                <a:cs typeface="Candara"/>
              </a:rPr>
              <a:t> Turn away from evil and do good;</a:t>
            </a:r>
            <a:br>
              <a:rPr lang="en-US" sz="2500" b="1" dirty="0">
                <a:latin typeface="Candara"/>
                <a:cs typeface="Candara"/>
              </a:rPr>
            </a:br>
            <a:r>
              <a:rPr lang="en-US" sz="2500" b="1" dirty="0">
                <a:latin typeface="Candara"/>
                <a:cs typeface="Candara"/>
              </a:rPr>
              <a:t>    so shall you dwell forever.</a:t>
            </a:r>
            <a:r>
              <a:rPr lang="en-US" sz="2400" b="1" dirty="0">
                <a:latin typeface="Candara"/>
                <a:cs typeface="Candara"/>
              </a:rPr>
              <a:t/>
            </a:r>
            <a:br>
              <a:rPr lang="en-US" sz="2400" b="1" dirty="0">
                <a:latin typeface="Candara"/>
                <a:cs typeface="Candara"/>
              </a:rPr>
            </a:br>
            <a:endParaRPr lang="en-US" sz="24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651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51697</TotalTime>
  <Words>1074</Words>
  <Application>Microsoft Macintosh PowerPoint</Application>
  <PresentationFormat>Widescreen</PresentationFormat>
  <Paragraphs>208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30</vt:i4>
      </vt:variant>
    </vt:vector>
  </HeadingPairs>
  <TitlesOfParts>
    <vt:vector size="63" baseType="lpstr">
      <vt:lpstr>Calibri</vt:lpstr>
      <vt:lpstr>Calibri Light</vt:lpstr>
      <vt:lpstr>Candara</vt:lpstr>
      <vt:lpstr>Eras Bold ITC</vt:lpstr>
      <vt:lpstr>Eras Medium ITC</vt:lpstr>
      <vt:lpstr>MS PGothic</vt:lpstr>
      <vt:lpstr>ＭＳ Ｐゴシック</vt:lpstr>
      <vt:lpstr>Verdana</vt:lpstr>
      <vt:lpstr>Wingdings</vt:lpstr>
      <vt:lpstr>Arial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4_Office Theme</vt:lpstr>
      <vt:lpstr>14_Default Design</vt:lpstr>
      <vt:lpstr>15_Default Design</vt:lpstr>
      <vt:lpstr>16_Default Design</vt:lpstr>
      <vt:lpstr>17_Default Design</vt:lpstr>
      <vt:lpstr>18_Default Design</vt:lpstr>
      <vt:lpstr>2_Normal</vt:lpstr>
      <vt:lpstr>PowerPoint Presentation</vt:lpstr>
      <vt:lpstr>Scripture Reading</vt:lpstr>
      <vt:lpstr>CrossWay Stories</vt:lpstr>
      <vt:lpstr>David’s Wisdom:  Growing in a New Direction</vt:lpstr>
      <vt:lpstr>NEW YEAR: A TIME FOR GROWTH . . . BUT IN WHAT DIRECTION?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SEVEN WORDS FOR GROWING IN A NEW DIRECTION IN 2018</vt:lpstr>
      <vt:lpstr>SEVEN WORDS FOR GROWING IN A NEW DIRECTION IN 2018</vt:lpstr>
      <vt:lpstr>PowerPoint Presentation</vt:lpstr>
      <vt:lpstr>SEVEN WORDS FOR GROWING IN A NEW DIRECTION IN 2018</vt:lpstr>
      <vt:lpstr>SEVEN WORDS FOR GROWING IN A NEW DIRECTION IN 2018</vt:lpstr>
      <vt:lpstr>SEVEN WORDS FOR GROWING IN A NEW DIRECTION IN 2018</vt:lpstr>
      <vt:lpstr>SEVEN WORDS FOR GROWING IN A NEW DIRECTION IN 2018</vt:lpstr>
      <vt:lpstr>THE RIGHTEOUS [GOD-RELIANT] VS. THE WICKED [SELF-RELIANT] </vt:lpstr>
      <vt:lpstr>SEVEN WORDS FOR GROWING IN A NEW DIRECTION IN 2018</vt:lpstr>
      <vt:lpstr>SEVEN WORDS FOR GROWING IN A NEW DIRECTION IN 2018</vt:lpstr>
      <vt:lpstr>PowerPoint Presentation</vt:lpstr>
      <vt:lpstr>RECAP: SEVEN WORDS FOR GROWING IN A NEW DIRECTION</vt:lpstr>
      <vt:lpstr>Communion</vt:lpstr>
      <vt:lpstr>THREE PRACTICAL QUESTIONS  FOR OUR EVERYDAY LIFE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3274</cp:revision>
  <cp:lastPrinted>2016-07-24T15:50:28Z</cp:lastPrinted>
  <dcterms:created xsi:type="dcterms:W3CDTF">2007-10-20T20:09:35Z</dcterms:created>
  <dcterms:modified xsi:type="dcterms:W3CDTF">2018-01-07T18:05:31Z</dcterms:modified>
  <cp:category/>
</cp:coreProperties>
</file>