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30"/>
  </p:notesMasterIdLst>
  <p:handoutMasterIdLst>
    <p:handoutMasterId r:id="rId31"/>
  </p:handoutMasterIdLst>
  <p:sldIdLst>
    <p:sldId id="281" r:id="rId15"/>
    <p:sldId id="713" r:id="rId16"/>
    <p:sldId id="2339" r:id="rId17"/>
    <p:sldId id="2345" r:id="rId18"/>
    <p:sldId id="2330" r:id="rId19"/>
    <p:sldId id="2341" r:id="rId20"/>
    <p:sldId id="2340" r:id="rId21"/>
    <p:sldId id="2342" r:id="rId22"/>
    <p:sldId id="2344" r:id="rId23"/>
    <p:sldId id="2343" r:id="rId24"/>
    <p:sldId id="737" r:id="rId25"/>
    <p:sldId id="2346" r:id="rId26"/>
    <p:sldId id="813" r:id="rId27"/>
    <p:sldId id="730" r:id="rId28"/>
    <p:sldId id="283" r:id="rId2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6600FF"/>
    <a:srgbClr val="006600"/>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1" autoAdjust="0"/>
    <p:restoredTop sz="92818"/>
  </p:normalViewPr>
  <p:slideViewPr>
    <p:cSldViewPr>
      <p:cViewPr varScale="1">
        <p:scale>
          <a:sx n="83" d="100"/>
          <a:sy n="83" d="100"/>
        </p:scale>
        <p:origin x="216" y="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4/22/18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4842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2246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5954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624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0622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2837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31354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37630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1395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7463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4/22/18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4/22/18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4" y="976393"/>
            <a:ext cx="11747714" cy="5881607"/>
          </a:xfrm>
        </p:spPr>
        <p:txBody>
          <a:bodyPr/>
          <a:lstStyle/>
          <a:p>
            <a:pPr marL="519113" indent="-519113">
              <a:spcBef>
                <a:spcPts val="0"/>
              </a:spcBef>
              <a:buNone/>
              <a:defRPr/>
            </a:pPr>
            <a:r>
              <a:rPr lang="en-US" sz="2800" b="1" dirty="0">
                <a:latin typeface="Candara" charset="0"/>
                <a:ea typeface="MS PGothic" charset="0"/>
                <a:cs typeface="Arial" charset="0"/>
              </a:rPr>
              <a:t>3)  Key Themes of </a:t>
            </a:r>
            <a:r>
              <a:rPr lang="en-US" sz="2800" b="1" i="1" dirty="0">
                <a:latin typeface="Candara" charset="0"/>
                <a:ea typeface="MS PGothic" charset="0"/>
                <a:cs typeface="Arial" charset="0"/>
              </a:rPr>
              <a:t>2 Corinthians</a:t>
            </a:r>
            <a:endParaRPr lang="en-US" sz="800" i="1" dirty="0">
              <a:latin typeface="Candara" charset="0"/>
              <a:ea typeface="MS PGothic" charset="0"/>
              <a:cs typeface="Candara" charset="0"/>
            </a:endParaRPr>
          </a:p>
          <a:p>
            <a:pPr marL="917575" indent="-458788">
              <a:spcBef>
                <a:spcPts val="0"/>
              </a:spcBef>
            </a:pPr>
            <a:endParaRPr lang="en-US" sz="500" b="1" dirty="0">
              <a:latin typeface="Candara" charset="0"/>
              <a:ea typeface="MS PGothic" charset="0"/>
              <a:cs typeface="Arial" charset="0"/>
            </a:endParaRPr>
          </a:p>
          <a:p>
            <a:pPr marL="917575" indent="-460375">
              <a:spcBef>
                <a:spcPts val="0"/>
              </a:spcBef>
              <a:buFont typeface="+mj-lt"/>
              <a:buAutoNum type="arabicPeriod"/>
            </a:pPr>
            <a:r>
              <a:rPr lang="en-US" sz="2600" b="1" u="sng" dirty="0">
                <a:solidFill>
                  <a:srgbClr val="FF0000"/>
                </a:solidFill>
                <a:latin typeface="Candara" charset="0"/>
                <a:ea typeface="MS PGothic" charset="0"/>
                <a:cs typeface="Arial" charset="0"/>
              </a:rPr>
              <a:t>Strength in weakness</a:t>
            </a:r>
            <a:r>
              <a:rPr lang="en-US" sz="2600" b="1" dirty="0">
                <a:solidFill>
                  <a:srgbClr val="FF0000"/>
                </a:solidFill>
                <a:latin typeface="Candara" charset="0"/>
                <a:ea typeface="MS PGothic" charset="0"/>
                <a:cs typeface="Arial" charset="0"/>
              </a:rPr>
              <a:t>:</a:t>
            </a:r>
            <a:r>
              <a:rPr lang="en-US" sz="2600" b="1" dirty="0">
                <a:latin typeface="Candara" charset="0"/>
                <a:ea typeface="MS PGothic" charset="0"/>
                <a:cs typeface="Arial" charset="0"/>
              </a:rPr>
              <a:t> The central theme of 2 Corinthians is Paul’s biographical testimony about his suffering [weakness] and the Spirit’s work [strength] in his apostolic ministry. It is the essence of his apostolic authenticity of God’s paradoxical way to reveal his grace.</a:t>
            </a:r>
          </a:p>
          <a:p>
            <a:pPr marL="917575" indent="-460375">
              <a:spcBef>
                <a:spcPts val="0"/>
              </a:spcBef>
              <a:buFont typeface="+mj-lt"/>
              <a:buAutoNum type="arabicPeriod"/>
            </a:pPr>
            <a:r>
              <a:rPr lang="en-US" sz="2600" b="1" u="sng" dirty="0">
                <a:solidFill>
                  <a:srgbClr val="FF0000"/>
                </a:solidFill>
                <a:latin typeface="Candara" charset="0"/>
                <a:ea typeface="MS PGothic" charset="0"/>
                <a:cs typeface="Arial" charset="0"/>
              </a:rPr>
              <a:t>Reconciliation/Unity</a:t>
            </a:r>
            <a:r>
              <a:rPr lang="en-US" sz="2600" b="1" dirty="0">
                <a:solidFill>
                  <a:srgbClr val="FF0000"/>
                </a:solidFill>
                <a:latin typeface="Candara" charset="0"/>
                <a:ea typeface="MS PGothic" charset="0"/>
                <a:cs typeface="Arial" charset="0"/>
              </a:rPr>
              <a:t>:</a:t>
            </a:r>
            <a:r>
              <a:rPr lang="en-US" sz="2600" b="1" dirty="0">
                <a:latin typeface="Candara" charset="0"/>
                <a:ea typeface="MS PGothic" charset="0"/>
                <a:cs typeface="Arial" charset="0"/>
              </a:rPr>
              <a:t> Throughout this letter Corinthians Paul stresses the importance of reconciliation and relational unity among believers. Paul points this not only within their church but also with Paul himself. In Paul’s perspective, true unity doesn’t just happen—it requires constant vigilance, intentional work, and open hearts to one another.</a:t>
            </a:r>
          </a:p>
          <a:p>
            <a:pPr marL="917575" indent="-460375">
              <a:spcBef>
                <a:spcPts val="0"/>
              </a:spcBef>
              <a:buFont typeface="+mj-lt"/>
              <a:buAutoNum type="arabicPeriod"/>
            </a:pPr>
            <a:r>
              <a:rPr lang="en-US" sz="2600" b="1" u="sng" dirty="0">
                <a:solidFill>
                  <a:srgbClr val="FF0000"/>
                </a:solidFill>
                <a:latin typeface="Candara" charset="0"/>
                <a:ea typeface="MS PGothic" charset="0"/>
                <a:cs typeface="Arial" charset="0"/>
              </a:rPr>
              <a:t>True spiritual leadership</a:t>
            </a:r>
            <a:r>
              <a:rPr lang="en-US" sz="2600" b="1" dirty="0">
                <a:solidFill>
                  <a:srgbClr val="FF0000"/>
                </a:solidFill>
                <a:latin typeface="Candara" charset="0"/>
                <a:ea typeface="MS PGothic" charset="0"/>
                <a:cs typeface="Arial" charset="0"/>
              </a:rPr>
              <a:t>:</a:t>
            </a:r>
            <a:r>
              <a:rPr lang="en-US" sz="2600" b="1" dirty="0">
                <a:latin typeface="Candara" charset="0"/>
                <a:ea typeface="MS PGothic" charset="0"/>
                <a:cs typeface="Arial" charset="0"/>
              </a:rPr>
              <a:t> In this intensely personal letter, Paul opens up himself vulnerably to provide a real-life example of a true spiritual leader in Christ. It is a Christ-like, servant leadership which distinguish him from the false “super” apostles who look good on the outside.</a:t>
            </a:r>
          </a:p>
        </p:txBody>
      </p:sp>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1752600" y="418454"/>
            <a:ext cx="8686800" cy="419746"/>
          </a:xfrm>
        </p:spPr>
        <p:txBody>
          <a:bodyPr/>
          <a:lstStyle/>
          <a:p>
            <a:r>
              <a:rPr lang="en-US" sz="3200" b="1" dirty="0">
                <a:latin typeface="Candara" charset="0"/>
                <a:ea typeface="MS PGothic" charset="0"/>
                <a:cs typeface="Arial" charset="0"/>
              </a:rPr>
              <a:t>INTRODUCTION TO 2 CORINTHIANS</a:t>
            </a:r>
          </a:p>
        </p:txBody>
      </p:sp>
    </p:spTree>
    <p:extLst>
      <p:ext uri="{BB962C8B-B14F-4D97-AF65-F5344CB8AC3E}">
        <p14:creationId xmlns:p14="http://schemas.microsoft.com/office/powerpoint/2010/main" val="218141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533400"/>
          </a:xfrm>
        </p:spPr>
        <p:txBody>
          <a:bodyPr/>
          <a:lstStyle/>
          <a:p>
            <a:r>
              <a:rPr lang="en-US" sz="3200" b="1" spc="-60" dirty="0">
                <a:latin typeface="Candara" charset="0"/>
                <a:ea typeface="MS PGothic" charset="0"/>
                <a:cs typeface="Arial" charset="0"/>
              </a:rPr>
              <a:t>WHY GOD ALLOWS AFFLICTIONS IN OUR LIVES </a:t>
            </a:r>
          </a:p>
        </p:txBody>
      </p:sp>
      <p:sp>
        <p:nvSpPr>
          <p:cNvPr id="5" name="Rectangle 3"/>
          <p:cNvSpPr txBox="1">
            <a:spLocks noChangeArrowheads="1"/>
          </p:cNvSpPr>
          <p:nvPr/>
        </p:nvSpPr>
        <p:spPr bwMode="auto">
          <a:xfrm>
            <a:off x="283071" y="1295400"/>
            <a:ext cx="11654930" cy="54995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1)   God allows it </a:t>
            </a:r>
            <a:r>
              <a:rPr lang="en-US" sz="2800" b="1" i="0" spc="-10" dirty="0">
                <a:solidFill>
                  <a:srgbClr val="FF0000"/>
                </a:solidFill>
                <a:latin typeface="Candara" charset="0"/>
                <a:ea typeface="ＭＳ Ｐゴシック" charset="0"/>
                <a:cs typeface="MS PGothic" charset="0"/>
              </a:rPr>
              <a:t>to strengthen us in our weakness </a:t>
            </a:r>
            <a:r>
              <a:rPr lang="en-US" sz="2800" b="1" i="0" spc="-10" dirty="0">
                <a:latin typeface="Candara" charset="0"/>
                <a:ea typeface="ＭＳ Ｐゴシック" charset="0"/>
                <a:cs typeface="MS PGothic" charset="0"/>
              </a:rPr>
              <a:t>as the Father of mercies and God of all comfort. </a:t>
            </a:r>
          </a:p>
          <a:p>
            <a:pPr marL="458788" indent="-458788">
              <a:spcBef>
                <a:spcPct val="0"/>
              </a:spcBef>
            </a:pPr>
            <a:endParaRPr lang="en-US" sz="14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Blessed be the God and Father of our Lord Jesus Christ,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Father of mercies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God of all comfort, </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who comforts us in all our affliction (vs. 3-4a)</a:t>
            </a:r>
          </a:p>
          <a:p>
            <a:pPr marL="0" indent="0" algn="ctr">
              <a:spcBef>
                <a:spcPts val="0"/>
              </a:spcBef>
              <a:buNone/>
            </a:pPr>
            <a:endParaRPr lang="en-US" sz="14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how many times the words, </a:t>
            </a:r>
            <a:r>
              <a:rPr lang="en-US" sz="2600" b="1" dirty="0">
                <a:solidFill>
                  <a:srgbClr val="000000"/>
                </a:solidFill>
                <a:latin typeface="Candara" charset="0"/>
                <a:ea typeface="ＭＳ Ｐゴシック" charset="0"/>
                <a:cs typeface="Candara" charset="0"/>
              </a:rPr>
              <a:t>affliction</a:t>
            </a:r>
            <a:r>
              <a:rPr lang="en-US" sz="2600" b="1" i="0" dirty="0">
                <a:solidFill>
                  <a:srgbClr val="000000"/>
                </a:solidFill>
                <a:latin typeface="Candara" charset="0"/>
                <a:ea typeface="ＭＳ Ｐゴシック" charset="0"/>
                <a:cs typeface="Candara" charset="0"/>
              </a:rPr>
              <a:t> and </a:t>
            </a:r>
            <a:r>
              <a:rPr lang="en-US" sz="2600" b="1" dirty="0">
                <a:solidFill>
                  <a:srgbClr val="000000"/>
                </a:solidFill>
                <a:latin typeface="Candara" charset="0"/>
                <a:ea typeface="ＭＳ Ｐゴシック" charset="0"/>
                <a:cs typeface="Candara" charset="0"/>
              </a:rPr>
              <a:t>comfort</a:t>
            </a:r>
            <a:r>
              <a:rPr lang="en-US" sz="2600" b="1" i="0" dirty="0">
                <a:solidFill>
                  <a:srgbClr val="000000"/>
                </a:solidFill>
                <a:latin typeface="Candara" charset="0"/>
                <a:ea typeface="ＭＳ Ｐゴシック" charset="0"/>
                <a:cs typeface="Candara" charset="0"/>
              </a:rPr>
              <a:t> in this beginning paragraph of praise in Paul’s letter. Why? It is a key theme of this letter.</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word, “comfort” [</a:t>
            </a:r>
            <a:r>
              <a:rPr lang="en-US" sz="2600" b="1" dirty="0">
                <a:solidFill>
                  <a:srgbClr val="000000"/>
                </a:solidFill>
                <a:latin typeface="Candara" charset="0"/>
                <a:ea typeface="ＭＳ Ｐゴシック" charset="0"/>
                <a:cs typeface="Candara" charset="0"/>
              </a:rPr>
              <a:t>Gk. </a:t>
            </a:r>
            <a:r>
              <a:rPr lang="en-US" sz="2600" b="1" dirty="0" err="1">
                <a:solidFill>
                  <a:srgbClr val="000000"/>
                </a:solidFill>
                <a:latin typeface="Candara" charset="0"/>
                <a:ea typeface="ＭＳ Ｐゴシック" charset="0"/>
                <a:cs typeface="Candara" charset="0"/>
              </a:rPr>
              <a:t>parakaleó</a:t>
            </a:r>
            <a:r>
              <a:rPr lang="en-US" sz="2600" b="1" i="0" dirty="0">
                <a:solidFill>
                  <a:srgbClr val="000000"/>
                </a:solidFill>
                <a:latin typeface="Candara" charset="0"/>
                <a:ea typeface="ＭＳ Ｐゴシック" charset="0"/>
                <a:cs typeface="Candara" charset="0"/>
              </a:rPr>
              <a:t>] means much more than a few words of empathy—it means to strengthen, encourage as one walks alongside.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other words, God strengthens us in such a way we can never experience unless we are under the real pressure of affliction/trouble.</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493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533400"/>
          </a:xfrm>
        </p:spPr>
        <p:txBody>
          <a:bodyPr/>
          <a:lstStyle/>
          <a:p>
            <a:r>
              <a:rPr lang="en-US" sz="3200" b="1" spc="-60" dirty="0">
                <a:latin typeface="Candara" charset="0"/>
                <a:ea typeface="MS PGothic" charset="0"/>
                <a:cs typeface="Arial" charset="0"/>
              </a:rPr>
              <a:t>WHY GOD ALLOWS AFFLICTIONS IN OUR LIVES </a:t>
            </a:r>
          </a:p>
        </p:txBody>
      </p:sp>
      <p:sp>
        <p:nvSpPr>
          <p:cNvPr id="5" name="Rectangle 3"/>
          <p:cNvSpPr txBox="1">
            <a:spLocks noChangeArrowheads="1"/>
          </p:cNvSpPr>
          <p:nvPr/>
        </p:nvSpPr>
        <p:spPr bwMode="auto">
          <a:xfrm>
            <a:off x="283071" y="1295400"/>
            <a:ext cx="11654930" cy="54995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2)   God allows it </a:t>
            </a:r>
            <a:r>
              <a:rPr lang="en-US" sz="2800" b="1" i="0" spc="-10" dirty="0">
                <a:solidFill>
                  <a:srgbClr val="FF0000"/>
                </a:solidFill>
                <a:latin typeface="Candara" charset="0"/>
                <a:ea typeface="ＭＳ Ｐゴシック" charset="0"/>
                <a:cs typeface="MS PGothic" charset="0"/>
              </a:rPr>
              <a:t>so that we can also comfort/strengthen others in affliction with the same comfort </a:t>
            </a:r>
            <a:r>
              <a:rPr lang="en-US" sz="2800" b="1" i="0" spc="-10" dirty="0">
                <a:latin typeface="Candara" charset="0"/>
                <a:ea typeface="ＭＳ Ｐゴシック" charset="0"/>
                <a:cs typeface="MS PGothic" charset="0"/>
              </a:rPr>
              <a:t>that we experienced from God.  </a:t>
            </a:r>
          </a:p>
          <a:p>
            <a:pPr marL="458788" indent="-458788">
              <a:spcBef>
                <a:spcPct val="0"/>
              </a:spcBef>
            </a:pPr>
            <a:endParaRPr lang="en-US" sz="5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 . . so that we may be able to comfort those who are in any affliction, with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comfort with which we ourselves are comforted by God.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For as we share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abundantly in Christ's sufferings, so through Christ we share abundantly in comfort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too. </a:t>
            </a: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If we are afflicted, it is for your comfort and salvation; and if we are comforted,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it is for your comfort, which you experience when you patiently endure the same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sufferings that we suffer.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Our hope for you is unshaken, for we know that as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you share in our sufferings, you will also share in our comfort. (vs. 4b-7)</a:t>
            </a:r>
          </a:p>
          <a:p>
            <a:pPr marL="0" indent="0" algn="ctr">
              <a:spcBef>
                <a:spcPts val="0"/>
              </a:spcBef>
              <a:buNone/>
            </a:pPr>
            <a:endParaRPr lang="en-US" sz="5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a:t>
            </a:r>
            <a:r>
              <a:rPr lang="en-US" sz="2600" b="1" i="0">
                <a:solidFill>
                  <a:srgbClr val="000000"/>
                </a:solidFill>
                <a:latin typeface="Candara" charset="0"/>
                <a:ea typeface="ＭＳ Ｐゴシック" charset="0"/>
                <a:cs typeface="Candara" charset="0"/>
              </a:rPr>
              <a:t>natural result </a:t>
            </a:r>
            <a:r>
              <a:rPr lang="en-US" sz="2600" b="1" i="0" dirty="0">
                <a:solidFill>
                  <a:srgbClr val="000000"/>
                </a:solidFill>
                <a:latin typeface="Candara" charset="0"/>
                <a:ea typeface="ＭＳ Ｐゴシック" charset="0"/>
                <a:cs typeface="Candara" charset="0"/>
              </a:rPr>
              <a:t>of receiving God’s comfort is to overflow to others.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this sharing of God-given comfort, we experience true community life and mutual ministry and partnership in the gospel.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are to welcome affliction TOGETHER with joy through faith in God!</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1915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371600"/>
            <a:ext cx="11506199" cy="5460094"/>
          </a:xfrm>
        </p:spPr>
        <p:txBody>
          <a:bodyPr/>
          <a:lstStyle/>
          <a:p>
            <a:pPr marL="14288" indent="-14288" algn="ctr">
              <a:spcBef>
                <a:spcPts val="0"/>
              </a:spcBef>
              <a:buFontTx/>
              <a:buNone/>
            </a:pPr>
            <a:r>
              <a:rPr lang="en-US" altLang="x-none" sz="2800" b="1" i="1" dirty="0">
                <a:latin typeface="Candara" charset="0"/>
              </a:rPr>
              <a:t>Paul’s experience of suffering and comfort in the course </a:t>
            </a:r>
            <a:br>
              <a:rPr lang="en-US" altLang="x-none" sz="2800" b="1" i="1" dirty="0">
                <a:latin typeface="Candara" charset="0"/>
              </a:rPr>
            </a:br>
            <a:r>
              <a:rPr lang="en-US" altLang="x-none" sz="2800" b="1" i="1" dirty="0">
                <a:latin typeface="Candara" charset="0"/>
              </a:rPr>
              <a:t>of his ministry is replicated in every generation in the lives </a:t>
            </a:r>
            <a:br>
              <a:rPr lang="en-US" altLang="x-none" sz="2800" b="1" i="1" dirty="0">
                <a:latin typeface="Candara" charset="0"/>
              </a:rPr>
            </a:br>
            <a:r>
              <a:rPr lang="en-US" altLang="x-none" sz="2800" b="1" i="1" dirty="0">
                <a:latin typeface="Candara" charset="0"/>
              </a:rPr>
              <a:t>of godly missionaries and pastors in their interrelationships with </a:t>
            </a:r>
            <a:br>
              <a:rPr lang="en-US" altLang="x-none" sz="2800" b="1" i="1" dirty="0">
                <a:latin typeface="Candara" charset="0"/>
              </a:rPr>
            </a:br>
            <a:r>
              <a:rPr lang="en-US" altLang="x-none" sz="2800" b="1" i="1" dirty="0">
                <a:latin typeface="Candara" charset="0"/>
              </a:rPr>
              <a:t>their congregations. While both minister and people suffer as they </a:t>
            </a:r>
            <a:br>
              <a:rPr lang="en-US" altLang="x-none" sz="2800" b="1" i="1" dirty="0">
                <a:latin typeface="Candara" charset="0"/>
              </a:rPr>
            </a:br>
            <a:r>
              <a:rPr lang="en-US" altLang="x-none" sz="2800" b="1" i="1" dirty="0">
                <a:latin typeface="Candara" charset="0"/>
              </a:rPr>
              <a:t>bear witness to Christ in an alien culture, there remains a distinctive role </a:t>
            </a:r>
            <a:br>
              <a:rPr lang="en-US" altLang="x-none" sz="2800" b="1" i="1" dirty="0">
                <a:latin typeface="Candara" charset="0"/>
              </a:rPr>
            </a:br>
            <a:r>
              <a:rPr lang="en-US" altLang="x-none" sz="2800" b="1" i="1" dirty="0">
                <a:latin typeface="Candara" charset="0"/>
              </a:rPr>
              <a:t>and therefore a distinctive suffering to the Christian leader. As the </a:t>
            </a:r>
            <a:br>
              <a:rPr lang="en-US" altLang="x-none" sz="2800" b="1" i="1" dirty="0">
                <a:latin typeface="Candara" charset="0"/>
              </a:rPr>
            </a:br>
            <a:r>
              <a:rPr lang="en-US" altLang="x-none" sz="2800" b="1" i="1" dirty="0">
                <a:latin typeface="Candara" charset="0"/>
              </a:rPr>
              <a:t>comfort of God is experienced in the life of the leader, so it </a:t>
            </a:r>
            <a:br>
              <a:rPr lang="en-US" altLang="x-none" sz="2800" b="1" i="1" dirty="0">
                <a:latin typeface="Candara" charset="0"/>
              </a:rPr>
            </a:br>
            <a:r>
              <a:rPr lang="en-US" altLang="x-none" sz="2800" b="1" i="1" dirty="0">
                <a:latin typeface="Candara" charset="0"/>
              </a:rPr>
              <a:t>will be passed on through ministry to the people.</a:t>
            </a:r>
            <a:br>
              <a:rPr lang="en-US" altLang="x-none" sz="2800" b="1" i="1" dirty="0">
                <a:latin typeface="Candara" charset="0"/>
              </a:rPr>
            </a:br>
            <a:r>
              <a:rPr lang="en-US" altLang="x-none" sz="2800" b="1" i="1" dirty="0">
                <a:latin typeface="Candara" charset="0"/>
              </a:rPr>
              <a:t>Paul Barnett </a:t>
            </a:r>
          </a:p>
        </p:txBody>
      </p:sp>
    </p:spTree>
    <p:extLst>
      <p:ext uri="{BB962C8B-B14F-4D97-AF65-F5344CB8AC3E}">
        <p14:creationId xmlns:p14="http://schemas.microsoft.com/office/powerpoint/2010/main" val="400336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are you excited about this new series on 2 Corinthians? What encourages you most about the introduction to the letter?</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bless the Father of mercies and God of all comfort, acknowledging that God’s will for you is good in affliction?</a:t>
            </a:r>
          </a:p>
          <a:p>
            <a:pPr marL="514350" lvl="0" indent="-514350">
              <a:buFont typeface="+mj-lt"/>
              <a:buAutoNum type="arabicPeriod"/>
            </a:pPr>
            <a:endParaRPr lang="en-US" dirty="0"/>
          </a:p>
          <a:p>
            <a:pPr marL="514350" lvl="0" indent="-514350">
              <a:buFont typeface="+mj-lt"/>
              <a:buAutoNum type="arabicPeriod"/>
            </a:pPr>
            <a:r>
              <a:rPr lang="en-US" sz="2800" dirty="0"/>
              <a:t>What is your first step toward comforting others with the comfort that you have </a:t>
            </a:r>
            <a:r>
              <a:rPr lang="en-US" sz="2800"/>
              <a:t>received from God? </a:t>
            </a:r>
            <a:endParaRPr lang="en-US" sz="2800" dirty="0"/>
          </a:p>
        </p:txBody>
      </p:sp>
    </p:spTree>
    <p:extLst>
      <p:ext uri="{BB962C8B-B14F-4D97-AF65-F5344CB8AC3E}">
        <p14:creationId xmlns:p14="http://schemas.microsoft.com/office/powerpoint/2010/main" val="179805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Why God Allows Affliction – Part 1</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Corinthians 1:1-7</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April 8,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4" y="1752600"/>
            <a:ext cx="11639226" cy="5105400"/>
          </a:xfrm>
        </p:spPr>
        <p:txBody>
          <a:bodyPr/>
          <a:lstStyle/>
          <a:p>
            <a:pPr marL="14288" indent="-14288" algn="ctr">
              <a:spcBef>
                <a:spcPts val="0"/>
              </a:spcBef>
              <a:buFontTx/>
              <a:buNone/>
            </a:pPr>
            <a:endParaRPr lang="en-US" altLang="x-none" sz="800" b="1" i="1" dirty="0">
              <a:latin typeface="Candara" charset="0"/>
            </a:endParaRPr>
          </a:p>
          <a:p>
            <a:pPr marL="14288" indent="-14288" algn="ctr">
              <a:spcBef>
                <a:spcPts val="0"/>
              </a:spcBef>
              <a:buFontTx/>
              <a:buNone/>
            </a:pPr>
            <a:r>
              <a:rPr lang="en-US" altLang="x-none" b="1" i="1" baseline="30000" dirty="0">
                <a:latin typeface="Candara" charset="0"/>
              </a:rPr>
              <a:t>1</a:t>
            </a:r>
            <a:r>
              <a:rPr lang="en-US" altLang="x-none" b="1" i="1" dirty="0">
                <a:latin typeface="Candara" charset="0"/>
              </a:rPr>
              <a:t> Paul, an apostle of Christ Jesus by the will of God, and </a:t>
            </a:r>
            <a:br>
              <a:rPr lang="en-US" altLang="x-none" b="1" i="1" dirty="0">
                <a:latin typeface="Candara" charset="0"/>
              </a:rPr>
            </a:br>
            <a:r>
              <a:rPr lang="en-US" altLang="x-none" b="1" i="1" dirty="0">
                <a:latin typeface="Candara" charset="0"/>
              </a:rPr>
              <a:t>Timothy our brother, To the church of God that is at Corinth, </a:t>
            </a:r>
            <a:br>
              <a:rPr lang="en-US" altLang="x-none" b="1" i="1" dirty="0">
                <a:latin typeface="Candara" charset="0"/>
              </a:rPr>
            </a:br>
            <a:r>
              <a:rPr lang="en-US" altLang="x-none" b="1" i="1" dirty="0">
                <a:latin typeface="Candara" charset="0"/>
              </a:rPr>
              <a:t>with all the saints who are in the whole of Achaia:</a:t>
            </a:r>
          </a:p>
          <a:p>
            <a:pPr marL="14288" indent="-14288" algn="ctr">
              <a:spcBef>
                <a:spcPts val="0"/>
              </a:spcBef>
              <a:buFontTx/>
              <a:buNone/>
            </a:pPr>
            <a:r>
              <a:rPr lang="en-US" altLang="x-none" b="1" i="1" baseline="30000" dirty="0">
                <a:latin typeface="Candara" charset="0"/>
              </a:rPr>
              <a:t>2</a:t>
            </a:r>
            <a:r>
              <a:rPr lang="en-US" altLang="x-none" b="1" i="1" dirty="0">
                <a:latin typeface="Candara" charset="0"/>
              </a:rPr>
              <a:t> Grace to you and peace from God </a:t>
            </a:r>
            <a:br>
              <a:rPr lang="en-US" altLang="x-none" b="1" i="1" dirty="0">
                <a:latin typeface="Candara" charset="0"/>
              </a:rPr>
            </a:br>
            <a:r>
              <a:rPr lang="en-US" altLang="x-none" b="1" i="1" dirty="0">
                <a:latin typeface="Candara" charset="0"/>
              </a:rPr>
              <a:t>our Father and the Lord Jesus Christ. (vs. 1-2)</a:t>
            </a:r>
          </a:p>
          <a:p>
            <a:pPr marL="747713"/>
            <a:endParaRPr lang="en-US" sz="1000" b="1" dirty="0">
              <a:latin typeface="Candara" charset="0"/>
              <a:ea typeface="MS PGothic" charset="0"/>
              <a:cs typeface="Arial" charset="0"/>
            </a:endParaRPr>
          </a:p>
        </p:txBody>
      </p:sp>
    </p:spTree>
    <p:extLst>
      <p:ext uri="{BB962C8B-B14F-4D97-AF65-F5344CB8AC3E}">
        <p14:creationId xmlns:p14="http://schemas.microsoft.com/office/powerpoint/2010/main" val="385340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4" y="990600"/>
            <a:ext cx="11639226" cy="5867400"/>
          </a:xfrm>
        </p:spPr>
        <p:txBody>
          <a:bodyPr/>
          <a:lstStyle/>
          <a:p>
            <a:pPr marL="458788" indent="-458788">
              <a:spcBef>
                <a:spcPts val="0"/>
              </a:spcBef>
              <a:buNone/>
              <a:defRPr/>
            </a:pPr>
            <a:r>
              <a:rPr lang="en-US" sz="2800" b="1" dirty="0">
                <a:latin typeface="Candara" charset="0"/>
                <a:ea typeface="MS PGothic" charset="0"/>
                <a:cs typeface="Arial" charset="0"/>
              </a:rPr>
              <a:t>1)   Ancient City of Corinth in the First Century</a:t>
            </a:r>
          </a:p>
          <a:p>
            <a:pPr marL="458788" indent="-458788">
              <a:spcBef>
                <a:spcPts val="0"/>
              </a:spcBef>
              <a:buNone/>
              <a:defRPr/>
            </a:pPr>
            <a:endParaRPr lang="en-US" sz="800" i="1" dirty="0">
              <a:latin typeface="Candara" charset="0"/>
              <a:ea typeface="MS PGothic" charset="0"/>
              <a:cs typeface="Candara" charset="0"/>
            </a:endParaRPr>
          </a:p>
          <a:p>
            <a:pPr marL="917575" indent="-458788">
              <a:spcBef>
                <a:spcPts val="0"/>
              </a:spcBef>
            </a:pPr>
            <a:r>
              <a:rPr lang="en-US" sz="2800" b="1" dirty="0">
                <a:latin typeface="Candara" charset="0"/>
                <a:ea typeface="MS PGothic" charset="0"/>
                <a:cs typeface="Arial" charset="0"/>
              </a:rPr>
              <a:t>It was </a:t>
            </a:r>
            <a:r>
              <a:rPr lang="en-US" sz="2800" b="1" i="1" dirty="0">
                <a:solidFill>
                  <a:srgbClr val="FF0000"/>
                </a:solidFill>
                <a:latin typeface="Candara" charset="0"/>
                <a:ea typeface="MS PGothic" charset="0"/>
                <a:cs typeface="Arial" charset="0"/>
              </a:rPr>
              <a:t>the capital of the Roman colony, Achaia </a:t>
            </a:r>
            <a:r>
              <a:rPr lang="en-US" sz="2800" b="1" dirty="0">
                <a:latin typeface="Candara" charset="0"/>
                <a:ea typeface="MS PGothic" charset="0"/>
                <a:cs typeface="Arial" charset="0"/>
              </a:rPr>
              <a:t>located close to the isthmus between Adriatic and Aegean Seas. </a:t>
            </a:r>
          </a:p>
          <a:p>
            <a:pPr marL="747713"/>
            <a:endParaRPr lang="en-US" sz="1000" b="1" dirty="0">
              <a:latin typeface="Candara" charset="0"/>
              <a:ea typeface="MS PGothic" charset="0"/>
              <a:cs typeface="Arial" charset="0"/>
            </a:endParaRPr>
          </a:p>
        </p:txBody>
      </p:sp>
      <p:sp>
        <p:nvSpPr>
          <p:cNvPr id="9" name="Rectangle 2">
            <a:extLst>
              <a:ext uri="{FF2B5EF4-FFF2-40B4-BE49-F238E27FC236}">
                <a16:creationId xmlns:a16="http://schemas.microsoft.com/office/drawing/2014/main" id="{8AC971EE-D567-9E48-9DA0-D6A044178958}"/>
              </a:ext>
            </a:extLst>
          </p:cNvPr>
          <p:cNvSpPr>
            <a:spLocks noGrp="1" noChangeArrowheads="1"/>
          </p:cNvSpPr>
          <p:nvPr>
            <p:ph type="title"/>
          </p:nvPr>
        </p:nvSpPr>
        <p:spPr>
          <a:xfrm>
            <a:off x="1752600" y="418454"/>
            <a:ext cx="8686800" cy="419746"/>
          </a:xfrm>
        </p:spPr>
        <p:txBody>
          <a:bodyPr/>
          <a:lstStyle/>
          <a:p>
            <a:r>
              <a:rPr lang="en-US" sz="3200" b="1" dirty="0">
                <a:latin typeface="Candara" charset="0"/>
                <a:ea typeface="MS PGothic" charset="0"/>
                <a:cs typeface="Arial" charset="0"/>
              </a:rPr>
              <a:t>INTRODUCTION TO 2 CORINTHIANS</a:t>
            </a:r>
          </a:p>
        </p:txBody>
      </p:sp>
    </p:spTree>
    <p:extLst>
      <p:ext uri="{BB962C8B-B14F-4D97-AF65-F5344CB8AC3E}">
        <p14:creationId xmlns:p14="http://schemas.microsoft.com/office/powerpoint/2010/main" val="6495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ubtitle 2"/>
          <p:cNvSpPr>
            <a:spLocks noGrp="1"/>
          </p:cNvSpPr>
          <p:nvPr>
            <p:ph type="subTitle" idx="1"/>
          </p:nvPr>
        </p:nvSpPr>
        <p:spPr>
          <a:xfrm>
            <a:off x="7010400" y="6534150"/>
            <a:ext cx="3657600" cy="323850"/>
          </a:xfrm>
        </p:spPr>
        <p:txBody>
          <a:bodyPr/>
          <a:lstStyle/>
          <a:p>
            <a:pPr algn="l">
              <a:spcBef>
                <a:spcPct val="0"/>
              </a:spcBef>
            </a:pPr>
            <a:r>
              <a:rPr lang="en-US" sz="1200">
                <a:latin typeface="Candara" charset="0"/>
                <a:ea typeface="MS PGothic" charset="0"/>
                <a:cs typeface="Candara" charset="0"/>
              </a:rPr>
              <a:t>* Source:  </a:t>
            </a:r>
            <a:r>
              <a:rPr lang="en-US" sz="1200" i="1">
                <a:latin typeface="Candara" charset="0"/>
                <a:ea typeface="MS PGothic" charset="0"/>
                <a:cs typeface="Candara" charset="0"/>
              </a:rPr>
              <a:t>ESV Study Bible Online (</a:t>
            </a:r>
            <a:r>
              <a:rPr lang="en-US" sz="1200">
                <a:latin typeface="Candara" charset="0"/>
                <a:ea typeface="MS PGothic" charset="0"/>
                <a:cs typeface="Candara" charset="0"/>
              </a:rPr>
              <a:t>www.esvbible.org/)</a:t>
            </a:r>
            <a:endParaRPr lang="en-US" sz="1200" i="1">
              <a:latin typeface="Candara" charset="0"/>
              <a:ea typeface="MS PGothic" charset="0"/>
              <a:cs typeface="Candara" charset="0"/>
            </a:endParaRPr>
          </a:p>
        </p:txBody>
      </p:sp>
      <p:sp>
        <p:nvSpPr>
          <p:cNvPr id="328706" name="Subtitle 2"/>
          <p:cNvSpPr txBox="1">
            <a:spLocks/>
          </p:cNvSpPr>
          <p:nvPr/>
        </p:nvSpPr>
        <p:spPr bwMode="auto">
          <a:xfrm>
            <a:off x="1524000" y="69850"/>
            <a:ext cx="91440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ctr"/>
            <a:r>
              <a:rPr lang="en-US" sz="2400" b="1" i="0" dirty="0">
                <a:solidFill>
                  <a:srgbClr val="800000"/>
                </a:solidFill>
                <a:latin typeface="Candara" charset="0"/>
              </a:rPr>
              <a:t>ANCIENT CORINTH IN THE FIRST CENTURY</a:t>
            </a:r>
          </a:p>
        </p:txBody>
      </p:sp>
      <p:sp>
        <p:nvSpPr>
          <p:cNvPr id="328707" name="Subtitle 2"/>
          <p:cNvSpPr txBox="1">
            <a:spLocks/>
          </p:cNvSpPr>
          <p:nvPr/>
        </p:nvSpPr>
        <p:spPr bwMode="auto">
          <a:xfrm>
            <a:off x="6981825" y="457200"/>
            <a:ext cx="365760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a:r>
              <a:rPr lang="en-US" sz="1200">
                <a:solidFill>
                  <a:srgbClr val="000000"/>
                </a:solidFill>
                <a:latin typeface="Candara" charset="0"/>
                <a:cs typeface="MS PGothic" charset="0"/>
              </a:rPr>
              <a:t>* Source:  ESV Study Bible Online (www.esvbible.org/)</a:t>
            </a:r>
          </a:p>
          <a:p>
            <a:endParaRPr lang="en-US" sz="1200">
              <a:solidFill>
                <a:srgbClr val="000000"/>
              </a:solidFill>
              <a:latin typeface="Candara" charset="0"/>
              <a:cs typeface="MS PGothic" charset="0"/>
            </a:endParaRPr>
          </a:p>
        </p:txBody>
      </p:sp>
      <p:pic>
        <p:nvPicPr>
          <p:cNvPr id="3287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19138"/>
            <a:ext cx="9144000" cy="619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8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752600" y="418454"/>
            <a:ext cx="8686800" cy="419746"/>
          </a:xfrm>
        </p:spPr>
        <p:txBody>
          <a:bodyPr/>
          <a:lstStyle/>
          <a:p>
            <a:r>
              <a:rPr lang="en-US" sz="3200" b="1" dirty="0">
                <a:latin typeface="Candara" charset="0"/>
                <a:ea typeface="MS PGothic" charset="0"/>
                <a:cs typeface="Arial" charset="0"/>
              </a:rPr>
              <a:t>INTRODUCTION TO 2 CORINTHIANS</a:t>
            </a:r>
          </a:p>
        </p:txBody>
      </p:sp>
      <p:sp>
        <p:nvSpPr>
          <p:cNvPr id="27651" name="Rectangle 3"/>
          <p:cNvSpPr>
            <a:spLocks noGrp="1" noChangeArrowheads="1"/>
          </p:cNvSpPr>
          <p:nvPr>
            <p:ph type="body" idx="1"/>
          </p:nvPr>
        </p:nvSpPr>
        <p:spPr>
          <a:xfrm>
            <a:off x="247974" y="976393"/>
            <a:ext cx="11639226" cy="5881607"/>
          </a:xfrm>
        </p:spPr>
        <p:txBody>
          <a:bodyPr/>
          <a:lstStyle/>
          <a:p>
            <a:pPr marL="0" indent="0">
              <a:spcBef>
                <a:spcPts val="0"/>
              </a:spcBef>
              <a:buNone/>
              <a:defRPr/>
            </a:pPr>
            <a:r>
              <a:rPr lang="en-US" sz="2800" b="1" dirty="0">
                <a:latin typeface="Candara" charset="0"/>
                <a:ea typeface="MS PGothic" charset="0"/>
                <a:cs typeface="Arial" charset="0"/>
              </a:rPr>
              <a:t>1)   Ancient City of Corinth in the First Century</a:t>
            </a:r>
          </a:p>
          <a:p>
            <a:pPr marL="458788" indent="-458788">
              <a:spcBef>
                <a:spcPts val="0"/>
              </a:spcBef>
              <a:buAutoNum type="arabicParenR"/>
              <a:defRPr/>
            </a:pPr>
            <a:endParaRPr lang="en-US" sz="800" i="1" dirty="0">
              <a:latin typeface="Candara" charset="0"/>
              <a:ea typeface="MS PGothic" charset="0"/>
              <a:cs typeface="Candara" charset="0"/>
            </a:endParaRPr>
          </a:p>
          <a:p>
            <a:pPr marL="917575" indent="-458788">
              <a:spcBef>
                <a:spcPts val="0"/>
              </a:spcBef>
            </a:pPr>
            <a:r>
              <a:rPr lang="en-US" sz="2600" b="1" dirty="0">
                <a:latin typeface="Candara" charset="0"/>
                <a:ea typeface="MS PGothic" charset="0"/>
                <a:cs typeface="Arial" charset="0"/>
              </a:rPr>
              <a:t>It was </a:t>
            </a:r>
            <a:r>
              <a:rPr lang="en-US" sz="2600" b="1" dirty="0">
                <a:solidFill>
                  <a:srgbClr val="FF0000"/>
                </a:solidFill>
                <a:latin typeface="Candara" charset="0"/>
                <a:ea typeface="MS PGothic" charset="0"/>
                <a:cs typeface="Arial" charset="0"/>
              </a:rPr>
              <a:t>the capital of the Roman colony, Achaia </a:t>
            </a:r>
            <a:r>
              <a:rPr lang="en-US" sz="2600" b="1" dirty="0">
                <a:latin typeface="Candara" charset="0"/>
                <a:ea typeface="MS PGothic" charset="0"/>
                <a:cs typeface="Arial" charset="0"/>
              </a:rPr>
              <a:t>located close to the isthmus between Adriatic and Aegean Seas. </a:t>
            </a:r>
          </a:p>
          <a:p>
            <a:pPr marL="917575" indent="-458788">
              <a:spcBef>
                <a:spcPts val="0"/>
              </a:spcBef>
            </a:pPr>
            <a:endParaRPr lang="en-US" sz="1400" dirty="0">
              <a:latin typeface="Candara" charset="0"/>
              <a:ea typeface="MS PGothic" charset="0"/>
              <a:cs typeface="Arial" charset="0"/>
            </a:endParaRPr>
          </a:p>
          <a:p>
            <a:pPr marL="917575" indent="-458788">
              <a:spcBef>
                <a:spcPts val="0"/>
              </a:spcBef>
            </a:pPr>
            <a:r>
              <a:rPr lang="en-US" sz="2600" b="1" dirty="0">
                <a:latin typeface="Candara" charset="0"/>
                <a:ea typeface="MS PGothic" charset="0"/>
                <a:cs typeface="Arial" charset="0"/>
              </a:rPr>
              <a:t>It was </a:t>
            </a:r>
            <a:r>
              <a:rPr lang="en-US" sz="2600" b="1" dirty="0">
                <a:solidFill>
                  <a:srgbClr val="FF0000"/>
                </a:solidFill>
                <a:latin typeface="Candara" charset="0"/>
                <a:ea typeface="MS PGothic" charset="0"/>
                <a:cs typeface="Arial" charset="0"/>
              </a:rPr>
              <a:t>the center of commerce </a:t>
            </a:r>
            <a:r>
              <a:rPr lang="en-US" sz="2600" b="1" dirty="0">
                <a:latin typeface="Candara" charset="0"/>
                <a:ea typeface="MS PGothic" charset="0"/>
                <a:cs typeface="Arial" charset="0"/>
              </a:rPr>
              <a:t>where international trades took place through the two harbors—on west (Lechaeum) and east (Cenchreae).</a:t>
            </a:r>
          </a:p>
          <a:p>
            <a:pPr marL="917575" indent="-458788">
              <a:spcBef>
                <a:spcPts val="0"/>
              </a:spcBef>
            </a:pPr>
            <a:endParaRPr lang="en-US" sz="1400" b="1" dirty="0">
              <a:latin typeface="Candara" charset="0"/>
              <a:ea typeface="MS PGothic" charset="0"/>
              <a:cs typeface="Arial" charset="0"/>
            </a:endParaRPr>
          </a:p>
          <a:p>
            <a:pPr marL="917575" indent="-458788">
              <a:spcBef>
                <a:spcPts val="0"/>
              </a:spcBef>
            </a:pPr>
            <a:r>
              <a:rPr lang="en-US" sz="2600" b="1" dirty="0">
                <a:latin typeface="Candara" charset="0"/>
                <a:ea typeface="MS PGothic" charset="0"/>
                <a:cs typeface="Arial" charset="0"/>
              </a:rPr>
              <a:t>It was </a:t>
            </a:r>
            <a:r>
              <a:rPr lang="en-US" sz="2600" b="1" dirty="0">
                <a:solidFill>
                  <a:srgbClr val="FF0000"/>
                </a:solidFill>
                <a:latin typeface="Candara" charset="0"/>
                <a:ea typeface="MS PGothic" charset="0"/>
                <a:cs typeface="Arial" charset="0"/>
              </a:rPr>
              <a:t>a cosmopolitan city, proud of its wealth, philosophy and culture;</a:t>
            </a:r>
            <a:r>
              <a:rPr lang="en-US" sz="2600" b="1" dirty="0">
                <a:latin typeface="Candara" charset="0"/>
                <a:ea typeface="MS PGothic" charset="0"/>
                <a:cs typeface="Arial" charset="0"/>
              </a:rPr>
              <a:t> famous “Isthmian games” were held every other year.</a:t>
            </a:r>
          </a:p>
          <a:p>
            <a:pPr marL="917575" indent="-458788">
              <a:spcBef>
                <a:spcPts val="0"/>
              </a:spcBef>
            </a:pPr>
            <a:endParaRPr lang="en-US" sz="1400" b="1" dirty="0">
              <a:latin typeface="Candara" charset="0"/>
              <a:ea typeface="MS PGothic" charset="0"/>
              <a:cs typeface="Arial" charset="0"/>
            </a:endParaRPr>
          </a:p>
          <a:p>
            <a:pPr marL="917575" indent="-458788">
              <a:spcBef>
                <a:spcPts val="0"/>
              </a:spcBef>
            </a:pPr>
            <a:r>
              <a:rPr lang="en-US" sz="2600" b="1" dirty="0">
                <a:latin typeface="Candara" charset="0"/>
                <a:ea typeface="MS PGothic" charset="0"/>
                <a:cs typeface="Arial" charset="0"/>
              </a:rPr>
              <a:t>It was </a:t>
            </a:r>
            <a:r>
              <a:rPr lang="en-US" sz="2600" b="1" dirty="0">
                <a:solidFill>
                  <a:srgbClr val="FF0000"/>
                </a:solidFill>
                <a:latin typeface="Candara" charset="0"/>
                <a:ea typeface="MS PGothic" charset="0"/>
                <a:cs typeface="Arial" charset="0"/>
              </a:rPr>
              <a:t>the center of sensuality and immorality </a:t>
            </a:r>
            <a:r>
              <a:rPr lang="en-US" altLang="ja-JP" sz="2600" b="1" dirty="0">
                <a:latin typeface="Candara" charset="0"/>
                <a:ea typeface="MS PGothic" charset="0"/>
                <a:cs typeface="Arial" charset="0"/>
              </a:rPr>
              <a:t>(temple of Aphrodite, the goddess of love and sex)</a:t>
            </a:r>
            <a:r>
              <a:rPr lang="en-US" sz="2600" b="1" dirty="0">
                <a:latin typeface="Candara" charset="0"/>
                <a:ea typeface="MS PGothic" charset="0"/>
                <a:cs typeface="Arial" charset="0"/>
              </a:rPr>
              <a:t>; to </a:t>
            </a:r>
            <a:r>
              <a:rPr lang="en-US" altLang="ja-JP" sz="2600" b="1" dirty="0">
                <a:latin typeface="Candara" charset="0"/>
                <a:ea typeface="MS PGothic" charset="0"/>
                <a:cs typeface="Arial" charset="0"/>
              </a:rPr>
              <a:t>corinthianize [</a:t>
            </a:r>
            <a:r>
              <a:rPr lang="en-US" altLang="ja-JP" sz="2600" i="1" dirty="0">
                <a:latin typeface="Candara" charset="0"/>
                <a:ea typeface="MS PGothic" charset="0"/>
                <a:cs typeface="Arial" charset="0"/>
              </a:rPr>
              <a:t>Gk. korinthiazomai</a:t>
            </a:r>
            <a:r>
              <a:rPr lang="en-US" altLang="ja-JP" sz="2600" b="1" dirty="0">
                <a:latin typeface="Candara" charset="0"/>
                <a:ea typeface="MS PGothic" charset="0"/>
                <a:cs typeface="Arial" charset="0"/>
              </a:rPr>
              <a:t>] meant “to practice fornication.” </a:t>
            </a:r>
            <a:endParaRPr lang="en-US" altLang="ja-JP" sz="2600" dirty="0">
              <a:solidFill>
                <a:srgbClr val="FF0000"/>
              </a:solidFill>
              <a:latin typeface="Candara" charset="0"/>
              <a:ea typeface="MS PGothic" charset="0"/>
              <a:cs typeface="Arial" charset="0"/>
            </a:endParaRPr>
          </a:p>
          <a:p>
            <a:pPr marL="747713"/>
            <a:endParaRPr lang="en-US" sz="1000" b="1" dirty="0">
              <a:latin typeface="Candara" charset="0"/>
              <a:ea typeface="MS PGothic" charset="0"/>
              <a:cs typeface="Arial" charset="0"/>
            </a:endParaRPr>
          </a:p>
        </p:txBody>
      </p:sp>
    </p:spTree>
    <p:extLst>
      <p:ext uri="{BB962C8B-B14F-4D97-AF65-F5344CB8AC3E}">
        <p14:creationId xmlns:p14="http://schemas.microsoft.com/office/powerpoint/2010/main" val="23969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4" y="976393"/>
            <a:ext cx="11747714" cy="5881607"/>
          </a:xfrm>
        </p:spPr>
        <p:txBody>
          <a:bodyPr/>
          <a:lstStyle/>
          <a:p>
            <a:pPr marL="458788" indent="-458788">
              <a:spcBef>
                <a:spcPts val="0"/>
              </a:spcBef>
              <a:buNone/>
              <a:defRPr/>
            </a:pPr>
            <a:r>
              <a:rPr lang="en-US" sz="2800" b="1" dirty="0">
                <a:latin typeface="Candara" charset="0"/>
                <a:ea typeface="MS PGothic" charset="0"/>
                <a:cs typeface="Arial" charset="0"/>
              </a:rPr>
              <a:t>2)  Historical Background of 2 Corinthians</a:t>
            </a:r>
          </a:p>
          <a:p>
            <a:pPr marL="458788" indent="-458788">
              <a:spcBef>
                <a:spcPts val="0"/>
              </a:spcBef>
              <a:buNone/>
              <a:defRPr/>
            </a:pPr>
            <a:endParaRPr lang="en-US" sz="800" i="1" dirty="0">
              <a:latin typeface="Candara" charset="0"/>
              <a:ea typeface="MS PGothic" charset="0"/>
              <a:cs typeface="Candara" charset="0"/>
            </a:endParaRPr>
          </a:p>
          <a:p>
            <a:pPr marL="917575" indent="-458788">
              <a:spcBef>
                <a:spcPts val="0"/>
              </a:spcBef>
            </a:pPr>
            <a:r>
              <a:rPr lang="en-US" sz="2600" b="1" dirty="0">
                <a:solidFill>
                  <a:srgbClr val="FF0000"/>
                </a:solidFill>
                <a:latin typeface="Candara" charset="0"/>
                <a:ea typeface="MS PGothic" charset="0"/>
                <a:cs typeface="Arial" charset="0"/>
              </a:rPr>
              <a:t>Paul planted the Corinthian church</a:t>
            </a:r>
            <a:r>
              <a:rPr lang="en-US" sz="2600" b="1" dirty="0">
                <a:latin typeface="Candara" charset="0"/>
                <a:ea typeface="MS PGothic" charset="0"/>
                <a:cs typeface="Arial" charset="0"/>
              </a:rPr>
              <a:t> during his second missionary journey while staying in Corinth for 18 months—from A.D. 50-51 (Acts 18:1-17).</a:t>
            </a:r>
          </a:p>
          <a:p>
            <a:pPr marL="917575" indent="-458788">
              <a:spcBef>
                <a:spcPts val="0"/>
              </a:spcBef>
            </a:pPr>
            <a:endParaRPr lang="en-US" sz="1200" b="1" dirty="0">
              <a:latin typeface="Candara" charset="0"/>
              <a:ea typeface="MS PGothic" charset="0"/>
              <a:cs typeface="Arial" charset="0"/>
            </a:endParaRPr>
          </a:p>
          <a:p>
            <a:pPr marL="917575" indent="-458788">
              <a:spcBef>
                <a:spcPts val="0"/>
              </a:spcBef>
            </a:pPr>
            <a:r>
              <a:rPr lang="en-US" sz="2600" b="1" dirty="0">
                <a:solidFill>
                  <a:srgbClr val="FF0000"/>
                </a:solidFill>
                <a:latin typeface="Candara" charset="0"/>
                <a:ea typeface="MS PGothic" charset="0"/>
                <a:cs typeface="Arial" charset="0"/>
              </a:rPr>
              <a:t>Paul wrote this letter </a:t>
            </a:r>
            <a:r>
              <a:rPr lang="en-US" sz="2600" b="1" dirty="0">
                <a:latin typeface="Candara" charset="0"/>
                <a:ea typeface="MS PGothic" charset="0"/>
                <a:cs typeface="Arial" charset="0"/>
              </a:rPr>
              <a:t>from Macedonia around A.D. 55/56 about a year after writing 1 Corinthians. He had just finished his 3-year ministry in Ephesus and went to Macedonia to visit churches and also to meet Titus, who had returned from Corinth with news about the church there (Acts 20:2-3).</a:t>
            </a:r>
          </a:p>
          <a:p>
            <a:pPr marL="917575" indent="-458788">
              <a:spcBef>
                <a:spcPts val="0"/>
              </a:spcBef>
            </a:pPr>
            <a:endParaRPr lang="en-US" sz="1200" b="1" dirty="0">
              <a:latin typeface="Candara" charset="0"/>
              <a:ea typeface="MS PGothic" charset="0"/>
              <a:cs typeface="Arial" charset="0"/>
            </a:endParaRPr>
          </a:p>
          <a:p>
            <a:pPr marL="917575" indent="-458788">
              <a:spcBef>
                <a:spcPts val="0"/>
              </a:spcBef>
            </a:pPr>
            <a:r>
              <a:rPr lang="en-US" sz="2600" b="1" dirty="0">
                <a:solidFill>
                  <a:srgbClr val="FF0000"/>
                </a:solidFill>
                <a:latin typeface="Candara" charset="0"/>
                <a:ea typeface="MS PGothic" charset="0"/>
                <a:cs typeface="Arial" charset="0"/>
              </a:rPr>
              <a:t>Paul actually wrote four letters </a:t>
            </a:r>
            <a:r>
              <a:rPr lang="en-US" sz="2600" b="1" dirty="0">
                <a:latin typeface="Candara" charset="0"/>
                <a:ea typeface="MS PGothic" charset="0"/>
                <a:cs typeface="Arial" charset="0"/>
              </a:rPr>
              <a:t>to the Corinthian church:</a:t>
            </a:r>
          </a:p>
          <a:p>
            <a:pPr marL="1376363" indent="-458788">
              <a:spcBef>
                <a:spcPts val="0"/>
              </a:spcBef>
              <a:buFont typeface="Wingdings" charset="2"/>
              <a:buChar char="Ø"/>
            </a:pPr>
            <a:r>
              <a:rPr lang="en-US" sz="2600" b="1" dirty="0">
                <a:latin typeface="Candara" charset="0"/>
                <a:ea typeface="MS PGothic" charset="0"/>
                <a:cs typeface="Arial" charset="0"/>
              </a:rPr>
              <a:t>Letter A: </a:t>
            </a:r>
            <a:r>
              <a:rPr lang="en-US" sz="2600" dirty="0">
                <a:latin typeface="Candara" charset="0"/>
                <a:ea typeface="MS PGothic" charset="0"/>
                <a:cs typeface="Arial" charset="0"/>
              </a:rPr>
              <a:t>ineffective in correcting the problems (</a:t>
            </a:r>
            <a:r>
              <a:rPr lang="en-US" sz="2600" dirty="0">
                <a:latin typeface="Candara" charset="0"/>
                <a:ea typeface="MS PGothic" charset="0"/>
                <a:cs typeface="Arial" charset="0"/>
                <a:sym typeface="Wingdings" pitchFamily="2" charset="2"/>
              </a:rPr>
              <a:t>now lost).</a:t>
            </a:r>
            <a:endParaRPr lang="en-US" sz="2600" dirty="0">
              <a:latin typeface="Candara" charset="0"/>
              <a:ea typeface="MS PGothic" charset="0"/>
              <a:cs typeface="Arial" charset="0"/>
            </a:endParaRPr>
          </a:p>
          <a:p>
            <a:pPr marL="1376363" indent="-458788">
              <a:spcBef>
                <a:spcPts val="0"/>
              </a:spcBef>
              <a:buFont typeface="Wingdings" charset="2"/>
              <a:buChar char="Ø"/>
            </a:pPr>
            <a:r>
              <a:rPr lang="en-US" sz="2600" b="1" dirty="0">
                <a:latin typeface="Candara" charset="0"/>
                <a:ea typeface="MS PGothic" charset="0"/>
                <a:cs typeface="Arial" charset="0"/>
              </a:rPr>
              <a:t>Letter B: </a:t>
            </a:r>
            <a:r>
              <a:rPr lang="en-US" sz="2600" dirty="0">
                <a:highlight>
                  <a:srgbClr val="FFFF00"/>
                </a:highlight>
                <a:latin typeface="Candara" charset="0"/>
                <a:ea typeface="MS PGothic" charset="0"/>
                <a:cs typeface="Arial" charset="0"/>
              </a:rPr>
              <a:t>1 Corinthians</a:t>
            </a:r>
            <a:r>
              <a:rPr lang="en-US" sz="2600" dirty="0">
                <a:latin typeface="Candara" charset="0"/>
                <a:ea typeface="MS PGothic" charset="0"/>
                <a:cs typeface="Arial" charset="0"/>
              </a:rPr>
              <a:t> </a:t>
            </a:r>
            <a:r>
              <a:rPr lang="en-US" sz="2600" dirty="0">
                <a:latin typeface="Candara" charset="0"/>
                <a:ea typeface="MS PGothic" charset="0"/>
                <a:cs typeface="Arial" charset="0"/>
                <a:sym typeface="Wingdings" pitchFamily="2" charset="2"/>
              </a:rPr>
              <a:t> i</a:t>
            </a:r>
            <a:r>
              <a:rPr lang="en-US" sz="2600" i="1" dirty="0">
                <a:latin typeface="Candara" charset="0"/>
                <a:ea typeface="MS PGothic" charset="0"/>
                <a:cs typeface="Arial" charset="0"/>
              </a:rPr>
              <a:t>neffective; </a:t>
            </a:r>
            <a:r>
              <a:rPr lang="en-US" sz="2600" dirty="0">
                <a:latin typeface="Candara" charset="0"/>
                <a:ea typeface="MS PGothic" charset="0"/>
                <a:cs typeface="Arial" charset="0"/>
                <a:sym typeface="Wingdings" pitchFamily="2" charset="2"/>
              </a:rPr>
              <a:t>prompted Paul’s </a:t>
            </a:r>
            <a:r>
              <a:rPr lang="en-US" sz="2600" i="1" dirty="0">
                <a:latin typeface="Candara" charset="0"/>
                <a:ea typeface="MS PGothic" charset="0"/>
                <a:cs typeface="Arial" charset="0"/>
                <a:sym typeface="Wingdings" pitchFamily="2" charset="2"/>
              </a:rPr>
              <a:t>“painful visit.”</a:t>
            </a:r>
            <a:endParaRPr lang="en-US" sz="2600" i="1" dirty="0">
              <a:latin typeface="Candara" charset="0"/>
              <a:ea typeface="MS PGothic" charset="0"/>
              <a:cs typeface="Arial" charset="0"/>
            </a:endParaRPr>
          </a:p>
          <a:p>
            <a:pPr marL="1376363" indent="-458788">
              <a:spcBef>
                <a:spcPts val="0"/>
              </a:spcBef>
              <a:buFont typeface="Wingdings" charset="2"/>
              <a:buChar char="Ø"/>
            </a:pPr>
            <a:r>
              <a:rPr lang="en-US" sz="2600" b="1" dirty="0">
                <a:latin typeface="Candara" charset="0"/>
                <a:ea typeface="MS PGothic" charset="0"/>
                <a:cs typeface="Arial" charset="0"/>
              </a:rPr>
              <a:t>Letter C:  </a:t>
            </a:r>
            <a:r>
              <a:rPr lang="en-US" sz="2600" dirty="0">
                <a:latin typeface="Candara" charset="0"/>
                <a:ea typeface="MS PGothic" charset="0"/>
                <a:cs typeface="Arial" charset="0"/>
              </a:rPr>
              <a:t>“severe letter” </a:t>
            </a:r>
            <a:r>
              <a:rPr lang="en-US" sz="2600" dirty="0">
                <a:latin typeface="Candara" charset="0"/>
                <a:ea typeface="MS PGothic" charset="0"/>
                <a:cs typeface="Arial" charset="0"/>
                <a:sym typeface="Wingdings" pitchFamily="2" charset="2"/>
              </a:rPr>
              <a:t></a:t>
            </a:r>
            <a:r>
              <a:rPr lang="en-US" sz="2600" dirty="0">
                <a:latin typeface="Candara" charset="0"/>
                <a:ea typeface="MS PGothic" charset="0"/>
                <a:cs typeface="Arial" charset="0"/>
              </a:rPr>
              <a:t> </a:t>
            </a:r>
            <a:r>
              <a:rPr lang="en-US" sz="2600" i="1" dirty="0">
                <a:latin typeface="Candara" charset="0"/>
                <a:ea typeface="MS PGothic" charset="0"/>
                <a:cs typeface="Arial" charset="0"/>
              </a:rPr>
              <a:t>effective</a:t>
            </a:r>
            <a:r>
              <a:rPr lang="en-US" sz="2600" dirty="0">
                <a:latin typeface="Candara" charset="0"/>
                <a:ea typeface="MS PGothic" charset="0"/>
                <a:cs typeface="Arial" charset="0"/>
              </a:rPr>
              <a:t> </a:t>
            </a:r>
            <a:r>
              <a:rPr lang="en-US" sz="2600" dirty="0">
                <a:latin typeface="Candara" charset="0"/>
                <a:ea typeface="MS PGothic" charset="0"/>
                <a:cs typeface="Arial" charset="0"/>
                <a:sym typeface="Wingdings" pitchFamily="2" charset="2"/>
              </a:rPr>
              <a:t>(now lost).</a:t>
            </a:r>
            <a:endParaRPr lang="en-US" sz="2600" dirty="0">
              <a:latin typeface="Candara" charset="0"/>
              <a:ea typeface="MS PGothic" charset="0"/>
              <a:cs typeface="Arial" charset="0"/>
            </a:endParaRPr>
          </a:p>
          <a:p>
            <a:pPr marL="1376363" indent="-458788">
              <a:spcBef>
                <a:spcPts val="0"/>
              </a:spcBef>
              <a:buFont typeface="Wingdings" charset="2"/>
              <a:buChar char="Ø"/>
            </a:pPr>
            <a:r>
              <a:rPr lang="en-US" sz="2600" b="1" dirty="0">
                <a:latin typeface="Candara" charset="0"/>
                <a:ea typeface="MS PGothic" charset="0"/>
                <a:cs typeface="Arial" charset="0"/>
              </a:rPr>
              <a:t>Letter D: </a:t>
            </a:r>
            <a:r>
              <a:rPr lang="en-US" sz="2600" dirty="0">
                <a:highlight>
                  <a:srgbClr val="FFFF00"/>
                </a:highlight>
                <a:latin typeface="Candara" charset="0"/>
                <a:ea typeface="MS PGothic" charset="0"/>
                <a:cs typeface="Arial" charset="0"/>
              </a:rPr>
              <a:t>2 Corinthians</a:t>
            </a:r>
            <a:r>
              <a:rPr lang="en-US" sz="2600" dirty="0">
                <a:latin typeface="Candara" charset="0"/>
                <a:ea typeface="MS PGothic" charset="0"/>
                <a:cs typeface="Arial" charset="0"/>
                <a:sym typeface="Wingdings" pitchFamily="2" charset="2"/>
              </a:rPr>
              <a:t>  </a:t>
            </a:r>
            <a:r>
              <a:rPr lang="en-US" sz="2600" dirty="0">
                <a:latin typeface="Candara" charset="0"/>
                <a:ea typeface="MS PGothic" charset="0"/>
                <a:cs typeface="Arial" charset="0"/>
              </a:rPr>
              <a:t>as a response to Titus’ report that his </a:t>
            </a:r>
            <a:r>
              <a:rPr lang="en-US" sz="2600" i="1" dirty="0">
                <a:latin typeface="Candara" charset="0"/>
                <a:ea typeface="MS PGothic" charset="0"/>
                <a:cs typeface="Arial" charset="0"/>
              </a:rPr>
              <a:t>“severe letter” </a:t>
            </a:r>
            <a:r>
              <a:rPr lang="en-US" sz="2600" dirty="0">
                <a:latin typeface="Candara" charset="0"/>
                <a:ea typeface="MS PGothic" charset="0"/>
                <a:cs typeface="Arial" charset="0"/>
              </a:rPr>
              <a:t>was received well by the church (change </a:t>
            </a:r>
            <a:r>
              <a:rPr lang="en-US" sz="2600">
                <a:latin typeface="Candara" charset="0"/>
                <a:ea typeface="MS PGothic" charset="0"/>
                <a:cs typeface="Arial" charset="0"/>
              </a:rPr>
              <a:t>of hearts </a:t>
            </a:r>
            <a:r>
              <a:rPr lang="en-US" sz="2600" dirty="0">
                <a:latin typeface="Candara" charset="0"/>
                <a:ea typeface="MS PGothic" charset="0"/>
                <a:cs typeface="Arial" charset="0"/>
              </a:rPr>
              <a:t>toward Paul).</a:t>
            </a:r>
          </a:p>
          <a:p>
            <a:pPr marL="747713"/>
            <a:endParaRPr lang="en-US" sz="1000" b="1" dirty="0">
              <a:latin typeface="Candara" charset="0"/>
              <a:ea typeface="MS PGothic" charset="0"/>
              <a:cs typeface="Arial" charset="0"/>
            </a:endParaRPr>
          </a:p>
        </p:txBody>
      </p:sp>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1752600" y="418454"/>
            <a:ext cx="8686800" cy="419746"/>
          </a:xfrm>
        </p:spPr>
        <p:txBody>
          <a:bodyPr/>
          <a:lstStyle/>
          <a:p>
            <a:r>
              <a:rPr lang="en-US" sz="3200" b="1" dirty="0">
                <a:latin typeface="Candara" charset="0"/>
                <a:ea typeface="MS PGothic" charset="0"/>
                <a:cs typeface="Arial" charset="0"/>
              </a:rPr>
              <a:t>INTRODUCTION TO 2 CORINTHIANS</a:t>
            </a:r>
          </a:p>
        </p:txBody>
      </p:sp>
    </p:spTree>
    <p:extLst>
      <p:ext uri="{BB962C8B-B14F-4D97-AF65-F5344CB8AC3E}">
        <p14:creationId xmlns:p14="http://schemas.microsoft.com/office/powerpoint/2010/main" val="34212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3" y="976393"/>
            <a:ext cx="11809708" cy="5881607"/>
          </a:xfrm>
        </p:spPr>
        <p:txBody>
          <a:bodyPr/>
          <a:lstStyle/>
          <a:p>
            <a:pPr marL="458788" indent="-458788">
              <a:spcBef>
                <a:spcPts val="0"/>
              </a:spcBef>
              <a:buNone/>
              <a:defRPr/>
            </a:pPr>
            <a:r>
              <a:rPr lang="en-US" sz="2800" b="1" dirty="0">
                <a:latin typeface="Candara" charset="0"/>
                <a:ea typeface="MS PGothic" charset="0"/>
                <a:cs typeface="Arial" charset="0"/>
              </a:rPr>
              <a:t>3)  Purpose and Structure of </a:t>
            </a:r>
            <a:r>
              <a:rPr lang="en-US" sz="2800" b="1" i="1" dirty="0">
                <a:latin typeface="Candara" charset="0"/>
                <a:ea typeface="MS PGothic" charset="0"/>
                <a:cs typeface="Arial" charset="0"/>
              </a:rPr>
              <a:t>2 Corinthians</a:t>
            </a:r>
          </a:p>
          <a:p>
            <a:pPr marL="458788" indent="-458788">
              <a:spcBef>
                <a:spcPts val="0"/>
              </a:spcBef>
              <a:buNone/>
              <a:defRPr/>
            </a:pPr>
            <a:endParaRPr lang="en-US" sz="800" i="1" dirty="0">
              <a:latin typeface="Candara" charset="0"/>
              <a:ea typeface="MS PGothic" charset="0"/>
              <a:cs typeface="Candara" charset="0"/>
            </a:endParaRPr>
          </a:p>
          <a:p>
            <a:pPr marL="917575" indent="-458788">
              <a:spcBef>
                <a:spcPts val="0"/>
              </a:spcBef>
            </a:pPr>
            <a:r>
              <a:rPr lang="en-US" sz="2600" b="1" dirty="0">
                <a:solidFill>
                  <a:srgbClr val="FF0000"/>
                </a:solidFill>
                <a:latin typeface="Candara" charset="0"/>
                <a:ea typeface="MS PGothic" charset="0"/>
                <a:cs typeface="Arial" charset="0"/>
              </a:rPr>
              <a:t>Its purpose </a:t>
            </a:r>
            <a:r>
              <a:rPr lang="en-US" sz="2600" b="1" dirty="0">
                <a:latin typeface="Candara" charset="0"/>
                <a:ea typeface="MS PGothic" charset="0"/>
                <a:cs typeface="Arial" charset="0"/>
              </a:rPr>
              <a:t>was to vindicate Paul’s apostolic ministry in three main ways:</a:t>
            </a:r>
          </a:p>
          <a:p>
            <a:pPr marL="1431925" lvl="1" indent="-514350">
              <a:spcBef>
                <a:spcPts val="0"/>
              </a:spcBef>
              <a:buFont typeface="Wingdings" pitchFamily="2" charset="2"/>
              <a:buChar char="Ø"/>
            </a:pPr>
            <a:r>
              <a:rPr lang="en-US" sz="2600" b="1" dirty="0">
                <a:latin typeface="Candara" charset="0"/>
                <a:ea typeface="MS PGothic" charset="0"/>
                <a:cs typeface="Arial" charset="0"/>
              </a:rPr>
              <a:t>To comfort/strengthen the faithful majority in Corinth (those who repented from their rejection of Paul due to the “severe letter”).</a:t>
            </a:r>
          </a:p>
          <a:p>
            <a:pPr marL="1431925" lvl="1" indent="-514350">
              <a:spcBef>
                <a:spcPts val="0"/>
              </a:spcBef>
              <a:buFont typeface="Wingdings" pitchFamily="2" charset="2"/>
              <a:buChar char="Ø"/>
            </a:pPr>
            <a:r>
              <a:rPr lang="en-US" sz="2600" b="1" dirty="0">
                <a:latin typeface="Candara" charset="0"/>
                <a:ea typeface="MS PGothic" charset="0"/>
                <a:cs typeface="Arial" charset="0"/>
              </a:rPr>
              <a:t>To urge them to contribute to the financial needs of the Jerusalem church, as an expression of their repentance.</a:t>
            </a:r>
          </a:p>
          <a:p>
            <a:pPr marL="1431925" lvl="1" indent="-514350">
              <a:spcBef>
                <a:spcPts val="0"/>
              </a:spcBef>
              <a:buFont typeface="Wingdings" pitchFamily="2" charset="2"/>
              <a:buChar char="Ø"/>
            </a:pPr>
            <a:r>
              <a:rPr lang="en-US" sz="2600" b="1" dirty="0">
                <a:latin typeface="Candara" charset="0"/>
                <a:ea typeface="MS PGothic" charset="0"/>
                <a:cs typeface="Arial" charset="0"/>
              </a:rPr>
              <a:t>To challenge the rebellious minority of the Corinthian church to repent before Paul returns to judge those still rejecting him and his message.</a:t>
            </a:r>
          </a:p>
          <a:p>
            <a:pPr marL="917575" indent="-458788">
              <a:spcBef>
                <a:spcPts val="0"/>
              </a:spcBef>
            </a:pPr>
            <a:endParaRPr lang="en-US" sz="1400" b="1" dirty="0">
              <a:latin typeface="Candara" charset="0"/>
              <a:ea typeface="MS PGothic" charset="0"/>
              <a:cs typeface="Arial" charset="0"/>
            </a:endParaRPr>
          </a:p>
          <a:p>
            <a:pPr marL="917575" indent="-458788">
              <a:spcBef>
                <a:spcPts val="0"/>
              </a:spcBef>
            </a:pPr>
            <a:r>
              <a:rPr lang="en-US" sz="2600" b="1" dirty="0">
                <a:solidFill>
                  <a:srgbClr val="FF0000"/>
                </a:solidFill>
                <a:latin typeface="Candara" charset="0"/>
                <a:ea typeface="MS PGothic" charset="0"/>
                <a:cs typeface="Arial" charset="0"/>
              </a:rPr>
              <a:t>Its structure </a:t>
            </a:r>
            <a:r>
              <a:rPr lang="en-US" sz="2600" b="1" dirty="0">
                <a:latin typeface="Candara" charset="0"/>
                <a:ea typeface="MS PGothic" charset="0"/>
                <a:cs typeface="Arial" charset="0"/>
              </a:rPr>
              <a:t>has three main parts.</a:t>
            </a:r>
          </a:p>
          <a:p>
            <a:pPr marL="1376363" indent="-458788">
              <a:spcBef>
                <a:spcPts val="0"/>
              </a:spcBef>
              <a:buFont typeface="Wingdings" charset="2"/>
              <a:buChar char="Ø"/>
            </a:pPr>
            <a:r>
              <a:rPr lang="en-US" sz="2600" b="1" dirty="0">
                <a:solidFill>
                  <a:srgbClr val="FF0000"/>
                </a:solidFill>
                <a:latin typeface="Candara" charset="0"/>
                <a:ea typeface="MS PGothic" charset="0"/>
                <a:cs typeface="Arial" charset="0"/>
              </a:rPr>
              <a:t>Part 1: </a:t>
            </a:r>
            <a:r>
              <a:rPr lang="en-US" sz="2600" b="1" dirty="0">
                <a:latin typeface="Candara" charset="0"/>
                <a:ea typeface="MS PGothic" charset="0"/>
                <a:cs typeface="Arial" charset="0"/>
              </a:rPr>
              <a:t>Paul’s defense of his ministry as an apostle of Christ (1:1–7:16)</a:t>
            </a:r>
          </a:p>
          <a:p>
            <a:pPr marL="1376363" indent="-458788">
              <a:spcBef>
                <a:spcPts val="0"/>
              </a:spcBef>
              <a:buFont typeface="Wingdings" charset="2"/>
              <a:buChar char="Ø"/>
            </a:pPr>
            <a:r>
              <a:rPr lang="en-US" sz="2600" b="1" dirty="0">
                <a:solidFill>
                  <a:srgbClr val="FF0000"/>
                </a:solidFill>
                <a:latin typeface="Candara" charset="0"/>
                <a:ea typeface="MS PGothic" charset="0"/>
                <a:cs typeface="Arial" charset="0"/>
              </a:rPr>
              <a:t>Part 2: </a:t>
            </a:r>
            <a:r>
              <a:rPr lang="en-US" sz="2600" b="1" dirty="0">
                <a:latin typeface="Candara" charset="0"/>
                <a:ea typeface="MS PGothic" charset="0"/>
                <a:cs typeface="Arial" charset="0"/>
              </a:rPr>
              <a:t>Paul’s urge to the repentant church for the collection (8:1–9:15)</a:t>
            </a:r>
          </a:p>
          <a:p>
            <a:pPr marL="1376363" indent="-458788">
              <a:spcBef>
                <a:spcPts val="0"/>
              </a:spcBef>
              <a:buFont typeface="Wingdings" charset="2"/>
              <a:buChar char="Ø"/>
            </a:pPr>
            <a:r>
              <a:rPr lang="en-US" sz="2600" b="1" dirty="0">
                <a:solidFill>
                  <a:srgbClr val="FF0000"/>
                </a:solidFill>
                <a:latin typeface="Candara" charset="0"/>
                <a:ea typeface="MS PGothic" charset="0"/>
                <a:cs typeface="Arial" charset="0"/>
              </a:rPr>
              <a:t>Part 3: </a:t>
            </a:r>
            <a:r>
              <a:rPr lang="en-US" sz="2600" b="1" dirty="0">
                <a:latin typeface="Candara" charset="0"/>
                <a:ea typeface="MS PGothic" charset="0"/>
                <a:cs typeface="Arial" charset="0"/>
              </a:rPr>
              <a:t>Paul’s appeal to the rebellious minority in Corinth (10:1–13:14)</a:t>
            </a:r>
          </a:p>
        </p:txBody>
      </p:sp>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1752600" y="418454"/>
            <a:ext cx="8686800" cy="419746"/>
          </a:xfrm>
        </p:spPr>
        <p:txBody>
          <a:bodyPr/>
          <a:lstStyle/>
          <a:p>
            <a:r>
              <a:rPr lang="en-US" sz="3200" b="1" dirty="0">
                <a:latin typeface="Candara" charset="0"/>
                <a:ea typeface="MS PGothic" charset="0"/>
                <a:cs typeface="Arial" charset="0"/>
              </a:rPr>
              <a:t>INTRODUCTION TO 2 CORINTHIANS</a:t>
            </a:r>
          </a:p>
        </p:txBody>
      </p:sp>
    </p:spTree>
    <p:extLst>
      <p:ext uri="{BB962C8B-B14F-4D97-AF65-F5344CB8AC3E}">
        <p14:creationId xmlns:p14="http://schemas.microsoft.com/office/powerpoint/2010/main" val="29090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838200" y="418454"/>
            <a:ext cx="10591800" cy="572146"/>
          </a:xfrm>
        </p:spPr>
        <p:txBody>
          <a:bodyPr/>
          <a:lstStyle/>
          <a:p>
            <a:r>
              <a:rPr lang="en-US" sz="3200" b="1" dirty="0">
                <a:latin typeface="Candara" charset="0"/>
                <a:ea typeface="MS PGothic" charset="0"/>
                <a:cs typeface="Arial" charset="0"/>
              </a:rPr>
              <a:t>COMPARISON OF FIRST AND SECOND CORINTHIANS</a:t>
            </a:r>
          </a:p>
        </p:txBody>
      </p:sp>
      <p:graphicFrame>
        <p:nvGraphicFramePr>
          <p:cNvPr id="8" name="Table 7">
            <a:extLst>
              <a:ext uri="{FF2B5EF4-FFF2-40B4-BE49-F238E27FC236}">
                <a16:creationId xmlns:a16="http://schemas.microsoft.com/office/drawing/2014/main" id="{311248A9-507F-1C4B-9256-100671FEEF65}"/>
              </a:ext>
            </a:extLst>
          </p:cNvPr>
          <p:cNvGraphicFramePr>
            <a:graphicFrameLocks noGrp="1"/>
          </p:cNvGraphicFramePr>
          <p:nvPr>
            <p:extLst>
              <p:ext uri="{D42A27DB-BD31-4B8C-83A1-F6EECF244321}">
                <p14:modId xmlns:p14="http://schemas.microsoft.com/office/powerpoint/2010/main" val="876732825"/>
              </p:ext>
            </p:extLst>
          </p:nvPr>
        </p:nvGraphicFramePr>
        <p:xfrm>
          <a:off x="304800" y="1143000"/>
          <a:ext cx="11582400" cy="5257800"/>
        </p:xfrm>
        <a:graphic>
          <a:graphicData uri="http://schemas.openxmlformats.org/drawingml/2006/table">
            <a:tbl>
              <a:tblPr/>
              <a:tblGrid>
                <a:gridCol w="5708542">
                  <a:extLst>
                    <a:ext uri="{9D8B030D-6E8A-4147-A177-3AD203B41FA5}">
                      <a16:colId xmlns:a16="http://schemas.microsoft.com/office/drawing/2014/main" val="20000"/>
                    </a:ext>
                  </a:extLst>
                </a:gridCol>
                <a:gridCol w="5873858">
                  <a:extLst>
                    <a:ext uri="{9D8B030D-6E8A-4147-A177-3AD203B41FA5}">
                      <a16:colId xmlns:a16="http://schemas.microsoft.com/office/drawing/2014/main" val="20001"/>
                    </a:ext>
                  </a:extLst>
                </a:gridCol>
              </a:tblGrid>
              <a:tr h="6700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ndara" charset="0"/>
                          <a:ea typeface="ＭＳ Ｐゴシック" charset="0"/>
                          <a:cs typeface="Candara" charset="0"/>
                        </a:rPr>
                        <a:t>1 Corinthians</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chemeClr val="tx1"/>
                        </a:solidFill>
                        <a:effectLst/>
                        <a:latin typeface="Candara" charset="0"/>
                        <a:ea typeface="Calibri"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ndara" charset="0"/>
                          <a:ea typeface="ＭＳ Ｐゴシック" charset="0"/>
                          <a:cs typeface="Candara" charset="0"/>
                        </a:rPr>
                        <a:t>2 Corinthians</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chemeClr val="tx1"/>
                        </a:solidFill>
                        <a:effectLst/>
                        <a:latin typeface="Candara" charset="0"/>
                        <a:ea typeface="Calibri"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87739">
                <a:tc>
                  <a:txBody>
                    <a:bodyPr/>
                    <a:lstStyle/>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Practical answers </a:t>
                      </a:r>
                      <a:r>
                        <a:rPr kumimoji="0" lang="en-US" sz="2800" b="1" i="0" u="none" strike="noStrike" cap="none" normalizeH="0" baseline="0" dirty="0">
                          <a:ln>
                            <a:noFill/>
                          </a:ln>
                          <a:solidFill>
                            <a:schemeClr val="tx1"/>
                          </a:solidFill>
                          <a:effectLst/>
                          <a:latin typeface="Candara" charset="0"/>
                          <a:ea typeface="ＭＳ Ｐゴシック" charset="0"/>
                          <a:cs typeface="Candara" charset="0"/>
                        </a:rPr>
                        <a:t>to the problems of the church.</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Warning against </a:t>
                      </a: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worldly wisdom </a:t>
                      </a:r>
                      <a:r>
                        <a:rPr kumimoji="0" lang="en-US" sz="2800" b="1" i="0" u="none" strike="noStrike" cap="none" normalizeH="0" baseline="0" dirty="0">
                          <a:ln>
                            <a:noFill/>
                          </a:ln>
                          <a:solidFill>
                            <a:schemeClr val="tx1"/>
                          </a:solidFill>
                          <a:effectLst/>
                          <a:latin typeface="Candara" charset="0"/>
                          <a:ea typeface="ＭＳ Ｐゴシック" charset="0"/>
                          <a:cs typeface="Candara" charset="0"/>
                        </a:rPr>
                        <a:t>and values.</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Instructional and </a:t>
                      </a: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theological.</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defRPr/>
                      </a:pPr>
                      <a:r>
                        <a:rPr kumimoji="0" lang="en-US" sz="2800" b="1" i="0" u="none" strike="noStrike" cap="none" spc="-40" normalizeH="0" baseline="0" dirty="0">
                          <a:ln>
                            <a:noFill/>
                          </a:ln>
                          <a:solidFill>
                            <a:schemeClr val="tx1"/>
                          </a:solidFill>
                          <a:effectLst/>
                          <a:latin typeface="Candara" charset="0"/>
                          <a:ea typeface="ＭＳ Ｐゴシック" charset="0"/>
                          <a:cs typeface="Candara" charset="0"/>
                        </a:rPr>
                        <a:t>Reveals what an </a:t>
                      </a:r>
                      <a:r>
                        <a:rPr kumimoji="0" lang="en-US" sz="2800" b="1" i="0" u="none" strike="noStrike" cap="none" spc="-40" normalizeH="0" baseline="0" dirty="0">
                          <a:ln>
                            <a:noFill/>
                          </a:ln>
                          <a:solidFill>
                            <a:srgbClr val="FF0000"/>
                          </a:solidFill>
                          <a:effectLst/>
                          <a:latin typeface="Candara" charset="0"/>
                          <a:ea typeface="ＭＳ Ｐゴシック" charset="0"/>
                          <a:cs typeface="Candara" charset="0"/>
                        </a:rPr>
                        <a:t>authentic church </a:t>
                      </a:r>
                      <a:r>
                        <a:rPr kumimoji="0" lang="en-US" sz="2800" b="1" i="0" u="none" strike="noStrike" cap="none" spc="-40" normalizeH="0" baseline="0" dirty="0">
                          <a:ln>
                            <a:noFill/>
                          </a:ln>
                          <a:solidFill>
                            <a:schemeClr val="tx1"/>
                          </a:solidFill>
                          <a:effectLst/>
                          <a:latin typeface="Candara" charset="0"/>
                          <a:ea typeface="ＭＳ Ｐゴシック" charset="0"/>
                          <a:cs typeface="Candara" charset="0"/>
                        </a:rPr>
                        <a:t>of Christ looks like.</a:t>
                      </a:r>
                      <a:endParaRPr kumimoji="0" lang="en-US" sz="2800" b="0" i="0" u="none" strike="noStrike" cap="none" spc="-40" normalizeH="0" baseline="0" dirty="0">
                        <a:ln>
                          <a:noFill/>
                        </a:ln>
                        <a:solidFill>
                          <a:schemeClr val="tx1"/>
                        </a:solidFill>
                        <a:effectLst/>
                        <a:latin typeface="Candara" charset="0"/>
                        <a:ea typeface="ＭＳ Ｐゴシック" charset="0"/>
                        <a:cs typeface="Candar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Personal answers </a:t>
                      </a:r>
                      <a:r>
                        <a:rPr kumimoji="0" lang="en-US" sz="2800" b="1" i="0" u="none" strike="noStrike" cap="none" normalizeH="0" baseline="0" dirty="0">
                          <a:ln>
                            <a:noFill/>
                          </a:ln>
                          <a:solidFill>
                            <a:schemeClr val="tx1"/>
                          </a:solidFill>
                          <a:effectLst/>
                          <a:latin typeface="Candara" charset="0"/>
                          <a:ea typeface="ＭＳ Ｐゴシック" charset="0"/>
                          <a:cs typeface="Candara" charset="0"/>
                        </a:rPr>
                        <a:t>to the objections against Paul’s apostleship.</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Warning against </a:t>
                      </a: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“super apostles” </a:t>
                      </a:r>
                      <a:r>
                        <a:rPr kumimoji="0" lang="en-US" sz="2800" b="1" i="0" u="none" strike="noStrike" cap="none" normalizeH="0" baseline="0" dirty="0">
                          <a:ln>
                            <a:noFill/>
                          </a:ln>
                          <a:solidFill>
                            <a:schemeClr val="tx1"/>
                          </a:solidFill>
                          <a:effectLst/>
                          <a:latin typeface="Candara" charset="0"/>
                          <a:ea typeface="ＭＳ Ｐゴシック" charset="0"/>
                          <a:cs typeface="Candara" charset="0"/>
                        </a:rPr>
                        <a:t>and false gospel.</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Testimonial and </a:t>
                      </a:r>
                      <a:r>
                        <a:rPr kumimoji="0" lang="en-US" sz="2800" b="1" i="0" u="none" strike="noStrike" cap="none" normalizeH="0" baseline="0" dirty="0">
                          <a:ln>
                            <a:noFill/>
                          </a:ln>
                          <a:solidFill>
                            <a:srgbClr val="FF0000"/>
                          </a:solidFill>
                          <a:effectLst/>
                          <a:latin typeface="Candara" charset="0"/>
                          <a:ea typeface="ＭＳ Ｐゴシック" charset="0"/>
                          <a:cs typeface="Candara" charset="0"/>
                        </a:rPr>
                        <a:t>biographical.</a:t>
                      </a: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a:ln>
                          <a:noFill/>
                        </a:ln>
                        <a:solidFill>
                          <a:schemeClr val="tx1"/>
                        </a:solidFill>
                        <a:effectLst/>
                        <a:latin typeface="Candara" charset="0"/>
                        <a:ea typeface="ＭＳ Ｐゴシック" charset="0"/>
                        <a:cs typeface="Candara" charset="0"/>
                      </a:endParaRPr>
                    </a:p>
                    <a:p>
                      <a:pPr marL="350838" marR="0" lvl="0" indent="-336550" algn="l" defTabSz="914400" rtl="0" eaLnBrk="1" fontAlgn="base" latinLnBrk="0" hangingPunct="1">
                        <a:lnSpc>
                          <a:spcPct val="115000"/>
                        </a:lnSpc>
                        <a:spcBef>
                          <a:spcPct val="0"/>
                        </a:spcBef>
                        <a:spcAft>
                          <a:spcPct val="0"/>
                        </a:spcAft>
                        <a:buClrTx/>
                        <a:buSzTx/>
                        <a:buFont typeface="Symbol" charset="0"/>
                        <a:buChar char=""/>
                        <a:tabLst/>
                        <a:defRPr/>
                      </a:pPr>
                      <a:r>
                        <a:rPr kumimoji="0" lang="en-US" sz="2800" b="1" i="0" u="none" strike="noStrike" cap="none" spc="-40" normalizeH="0" baseline="0" dirty="0">
                          <a:ln>
                            <a:noFill/>
                          </a:ln>
                          <a:solidFill>
                            <a:schemeClr val="tx1"/>
                          </a:solidFill>
                          <a:effectLst/>
                          <a:latin typeface="Candara" charset="0"/>
                          <a:ea typeface="ＭＳ Ｐゴシック" charset="0"/>
                          <a:cs typeface="Candara" charset="0"/>
                        </a:rPr>
                        <a:t>Reveals what an </a:t>
                      </a:r>
                      <a:r>
                        <a:rPr kumimoji="0" lang="en-US" sz="2800" b="1" i="0" u="none" strike="noStrike" cap="none" spc="-40" normalizeH="0" baseline="0" dirty="0">
                          <a:ln>
                            <a:noFill/>
                          </a:ln>
                          <a:solidFill>
                            <a:srgbClr val="FF0000"/>
                          </a:solidFill>
                          <a:effectLst/>
                          <a:latin typeface="Candara" charset="0"/>
                          <a:ea typeface="ＭＳ Ｐゴシック" charset="0"/>
                          <a:cs typeface="Candara" charset="0"/>
                        </a:rPr>
                        <a:t>authentic leader </a:t>
                      </a:r>
                      <a:r>
                        <a:rPr kumimoji="0" lang="en-US" sz="2800" b="1" i="0" u="none" strike="noStrike" cap="none" spc="-40" normalizeH="0" baseline="0" dirty="0">
                          <a:ln>
                            <a:noFill/>
                          </a:ln>
                          <a:solidFill>
                            <a:schemeClr val="tx1"/>
                          </a:solidFill>
                          <a:effectLst/>
                          <a:latin typeface="Candara" charset="0"/>
                          <a:ea typeface="ＭＳ Ｐゴシック" charset="0"/>
                          <a:cs typeface="Candara" charset="0"/>
                        </a:rPr>
                        <a:t>in Christ looks like.</a:t>
                      </a:r>
                      <a:endParaRPr kumimoji="0" lang="en-US" sz="2800" b="0" i="0" u="none" strike="noStrike" cap="none" spc="-40" normalizeH="0" baseline="0" dirty="0">
                        <a:ln>
                          <a:noFill/>
                        </a:ln>
                        <a:solidFill>
                          <a:schemeClr val="tx1"/>
                        </a:solidFill>
                        <a:effectLst/>
                        <a:latin typeface="Candara" charset="0"/>
                        <a:ea typeface="ＭＳ Ｐゴシック" charset="0"/>
                        <a:cs typeface="Candar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91086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53728</TotalTime>
  <Words>776</Words>
  <Application>Microsoft Macintosh PowerPoint</Application>
  <PresentationFormat>Widescreen</PresentationFormat>
  <Paragraphs>96</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15</vt:i4>
      </vt:variant>
    </vt:vector>
  </HeadingPairs>
  <TitlesOfParts>
    <vt:vector size="39" baseType="lpstr">
      <vt:lpstr>ＭＳ Ｐゴシック</vt:lpstr>
      <vt:lpstr>ＭＳ Ｐゴシック</vt:lpstr>
      <vt:lpstr>Arial</vt:lpstr>
      <vt:lpstr>Calibri</vt:lpstr>
      <vt:lpstr>Calibri Light</vt:lpstr>
      <vt:lpstr>Candara</vt:lpstr>
      <vt:lpstr>Eras Bold ITC</vt:lpstr>
      <vt:lpstr>Eras Medium ITC</vt:lpstr>
      <vt:lpstr>Symbol</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Why God Allows Affliction – Part 1</vt:lpstr>
      <vt:lpstr>PowerPoint Presentation</vt:lpstr>
      <vt:lpstr>INTRODUCTION TO 2 CORINTHIANS</vt:lpstr>
      <vt:lpstr>PowerPoint Presentation</vt:lpstr>
      <vt:lpstr>INTRODUCTION TO 2 CORINTHIANS</vt:lpstr>
      <vt:lpstr>INTRODUCTION TO 2 CORINTHIANS</vt:lpstr>
      <vt:lpstr>INTRODUCTION TO 2 CORINTHIANS</vt:lpstr>
      <vt:lpstr>COMPARISON OF FIRST AND SECOND CORINTHIANS</vt:lpstr>
      <vt:lpstr>INTRODUCTION TO 2 CORINTHIANS</vt:lpstr>
      <vt:lpstr>WHY GOD ALLOWS AFFLICTIONS IN OUR LIVES </vt:lpstr>
      <vt:lpstr>WHY GOD ALLOWS AFFLICTIONS IN OUR LIVES </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3367</cp:revision>
  <cp:lastPrinted>2017-02-12T17:19:19Z</cp:lastPrinted>
  <dcterms:created xsi:type="dcterms:W3CDTF">2007-10-20T20:09:35Z</dcterms:created>
  <dcterms:modified xsi:type="dcterms:W3CDTF">2018-04-22T19:58:42Z</dcterms:modified>
  <cp:category/>
</cp:coreProperties>
</file>