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75" r:id="rId12"/>
    <p:sldMasterId id="2147484399" r:id="rId13"/>
    <p:sldMasterId id="2147484411" r:id="rId14"/>
    <p:sldMasterId id="2147484534" r:id="rId15"/>
  </p:sldMasterIdLst>
  <p:notesMasterIdLst>
    <p:notesMasterId r:id="rId28"/>
  </p:notesMasterIdLst>
  <p:handoutMasterIdLst>
    <p:handoutMasterId r:id="rId29"/>
  </p:handoutMasterIdLst>
  <p:sldIdLst>
    <p:sldId id="281" r:id="rId16"/>
    <p:sldId id="713" r:id="rId17"/>
    <p:sldId id="2379" r:id="rId18"/>
    <p:sldId id="2368" r:id="rId19"/>
    <p:sldId id="2394" r:id="rId20"/>
    <p:sldId id="2391" r:id="rId21"/>
    <p:sldId id="2396" r:id="rId22"/>
    <p:sldId id="2395" r:id="rId23"/>
    <p:sldId id="2393" r:id="rId24"/>
    <p:sldId id="2390" r:id="rId25"/>
    <p:sldId id="730" r:id="rId26"/>
    <p:sldId id="283" r:id="rId27"/>
  </p:sldIdLst>
  <p:sldSz cx="12192000" cy="6858000"/>
  <p:notesSz cx="9144000" cy="6858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432FF"/>
    <a:srgbClr val="006600"/>
    <a:srgbClr val="800000"/>
    <a:srgbClr val="6600FF"/>
    <a:srgbClr val="FFFF00"/>
    <a:srgbClr val="CC33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1" autoAdjust="0"/>
    <p:restoredTop sz="92818"/>
  </p:normalViewPr>
  <p:slideViewPr>
    <p:cSldViewPr>
      <p:cViewPr varScale="1">
        <p:scale>
          <a:sx n="83" d="100"/>
          <a:sy n="83" d="100"/>
        </p:scale>
        <p:origin x="216" y="824"/>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BAC2EF3-51A9-D542-91AF-5422724EA014}" type="datetimeFigureOut">
              <a:rPr lang="en-US" smtClean="0"/>
              <a:t>6/3/18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6/3/18</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951064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390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81971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21390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29545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734490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92177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467278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09130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25585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249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6/3/18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6/3/18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6/3/18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6/3/18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6/3/18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6/3/18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6/3/18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6/3/18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6/3/18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6/3/18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6/3/18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6/3/18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6/3/18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6/3/18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6/3/18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6/3/18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6/3/18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6/3/18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6/3/18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6/3/18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6/3/18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6/3/18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15.xml"/><Relationship Id="rId1"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Master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7420003"/>
      </p:ext>
    </p:extLst>
  </p:cSld>
  <p:clrMap bg1="lt1" tx1="dk1" bg2="lt2" tx2="dk2" accent1="accent1" accent2="accent2" accent3="accent3" accent4="accent4" accent5="accent5" accent6="accent6" hlink="hlink" folHlink="folHlink"/>
  <p:sldLayoutIdLst>
    <p:sldLayoutId id="2147484535" r:id="rId1"/>
  </p:sldLayoutIdLst>
  <p:txStyles>
    <p:titleStyle>
      <a:lvl1pPr algn="ctr" defTabSz="457206" rtl="0" eaLnBrk="1" latinLnBrk="0" hangingPunct="1">
        <a:spcBef>
          <a:spcPct val="0"/>
        </a:spcBef>
        <a:buNone/>
        <a:defRPr sz="4400" kern="1200">
          <a:solidFill>
            <a:schemeClr val="tx1"/>
          </a:solidFill>
          <a:latin typeface="+mj-lt"/>
          <a:ea typeface="+mj-ea"/>
          <a:cs typeface="+mj-cs"/>
        </a:defRPr>
      </a:lvl1pPr>
    </p:titleStyle>
    <p:bodyStyle>
      <a:lvl1pPr marL="342905" indent="-342905" algn="l" defTabSz="457206" rtl="0" eaLnBrk="1" latinLnBrk="0" hangingPunct="1">
        <a:spcBef>
          <a:spcPct val="20000"/>
        </a:spcBef>
        <a:buFont typeface="Arial"/>
        <a:buChar char="•"/>
        <a:defRPr sz="3200" kern="1200">
          <a:solidFill>
            <a:schemeClr val="tx1"/>
          </a:solidFill>
          <a:latin typeface="+mn-lt"/>
          <a:ea typeface="+mn-ea"/>
          <a:cs typeface="+mn-cs"/>
        </a:defRPr>
      </a:lvl1pPr>
      <a:lvl2pPr marL="742960" indent="-285754" algn="l" defTabSz="457206" rtl="0" eaLnBrk="1" latinLnBrk="0" hangingPunct="1">
        <a:spcBef>
          <a:spcPct val="20000"/>
        </a:spcBef>
        <a:buFont typeface="Arial"/>
        <a:buChar char="–"/>
        <a:defRPr sz="2800" kern="1200">
          <a:solidFill>
            <a:schemeClr val="tx1"/>
          </a:solidFill>
          <a:latin typeface="+mn-lt"/>
          <a:ea typeface="+mn-ea"/>
          <a:cs typeface="+mn-cs"/>
        </a:defRPr>
      </a:lvl2pPr>
      <a:lvl3pPr marL="1143015" indent="-228603" algn="l" defTabSz="457206" rtl="0" eaLnBrk="1" latinLnBrk="0" hangingPunct="1">
        <a:spcBef>
          <a:spcPct val="20000"/>
        </a:spcBef>
        <a:buFont typeface="Arial"/>
        <a:buChar char="•"/>
        <a:defRPr sz="2400" kern="1200">
          <a:solidFill>
            <a:schemeClr val="tx1"/>
          </a:solidFill>
          <a:latin typeface="+mn-lt"/>
          <a:ea typeface="+mn-ea"/>
          <a:cs typeface="+mn-cs"/>
        </a:defRPr>
      </a:lvl3pPr>
      <a:lvl4pPr marL="1600220" indent="-228603" algn="l" defTabSz="457206" rtl="0" eaLnBrk="1" latinLnBrk="0" hangingPunct="1">
        <a:spcBef>
          <a:spcPct val="20000"/>
        </a:spcBef>
        <a:buFont typeface="Arial"/>
        <a:buChar char="–"/>
        <a:defRPr sz="2000" kern="1200">
          <a:solidFill>
            <a:schemeClr val="tx1"/>
          </a:solidFill>
          <a:latin typeface="+mn-lt"/>
          <a:ea typeface="+mn-ea"/>
          <a:cs typeface="+mn-cs"/>
        </a:defRPr>
      </a:lvl4pPr>
      <a:lvl5pPr marL="2057426" indent="-228603" algn="l" defTabSz="457206" rtl="0" eaLnBrk="1" latinLnBrk="0" hangingPunct="1">
        <a:spcBef>
          <a:spcPct val="20000"/>
        </a:spcBef>
        <a:buFont typeface="Arial"/>
        <a:buChar char="»"/>
        <a:defRPr sz="2000" kern="1200">
          <a:solidFill>
            <a:schemeClr val="tx1"/>
          </a:solidFill>
          <a:latin typeface="+mn-lt"/>
          <a:ea typeface="+mn-ea"/>
          <a:cs typeface="+mn-cs"/>
        </a:defRPr>
      </a:lvl5pPr>
      <a:lvl6pPr marL="2514632" indent="-228603" algn="l" defTabSz="457206" rtl="0" eaLnBrk="1" latinLnBrk="0" hangingPunct="1">
        <a:spcBef>
          <a:spcPct val="20000"/>
        </a:spcBef>
        <a:buFont typeface="Arial"/>
        <a:buChar char="•"/>
        <a:defRPr sz="2000" kern="1200">
          <a:solidFill>
            <a:schemeClr val="tx1"/>
          </a:solidFill>
          <a:latin typeface="+mn-lt"/>
          <a:ea typeface="+mn-ea"/>
          <a:cs typeface="+mn-cs"/>
        </a:defRPr>
      </a:lvl6pPr>
      <a:lvl7pPr marL="2971837" indent="-228603" algn="l" defTabSz="457206" rtl="0" eaLnBrk="1" latinLnBrk="0" hangingPunct="1">
        <a:spcBef>
          <a:spcPct val="20000"/>
        </a:spcBef>
        <a:buFont typeface="Arial"/>
        <a:buChar char="•"/>
        <a:defRPr sz="2000" kern="1200">
          <a:solidFill>
            <a:schemeClr val="tx1"/>
          </a:solidFill>
          <a:latin typeface="+mn-lt"/>
          <a:ea typeface="+mn-ea"/>
          <a:cs typeface="+mn-cs"/>
        </a:defRPr>
      </a:lvl7pPr>
      <a:lvl8pPr marL="3429043" indent="-228603" algn="l" defTabSz="457206" rtl="0" eaLnBrk="1" latinLnBrk="0" hangingPunct="1">
        <a:spcBef>
          <a:spcPct val="20000"/>
        </a:spcBef>
        <a:buFont typeface="Arial"/>
        <a:buChar char="•"/>
        <a:defRPr sz="2000" kern="1200">
          <a:solidFill>
            <a:schemeClr val="tx1"/>
          </a:solidFill>
          <a:latin typeface="+mn-lt"/>
          <a:ea typeface="+mn-ea"/>
          <a:cs typeface="+mn-cs"/>
        </a:defRPr>
      </a:lvl8pPr>
      <a:lvl9pPr marL="3886249" indent="-228603" algn="l" defTabSz="45720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6" rtl="0" eaLnBrk="1" latinLnBrk="0" hangingPunct="1">
        <a:defRPr sz="1800" kern="1200">
          <a:solidFill>
            <a:schemeClr val="tx1"/>
          </a:solidFill>
          <a:latin typeface="+mn-lt"/>
          <a:ea typeface="+mn-ea"/>
          <a:cs typeface="+mn-cs"/>
        </a:defRPr>
      </a:lvl1pPr>
      <a:lvl2pPr marL="457206" algn="l" defTabSz="457206" rtl="0" eaLnBrk="1" latinLnBrk="0" hangingPunct="1">
        <a:defRPr sz="1800" kern="1200">
          <a:solidFill>
            <a:schemeClr val="tx1"/>
          </a:solidFill>
          <a:latin typeface="+mn-lt"/>
          <a:ea typeface="+mn-ea"/>
          <a:cs typeface="+mn-cs"/>
        </a:defRPr>
      </a:lvl2pPr>
      <a:lvl3pPr marL="914412" algn="l" defTabSz="457206" rtl="0" eaLnBrk="1" latinLnBrk="0" hangingPunct="1">
        <a:defRPr sz="1800" kern="1200">
          <a:solidFill>
            <a:schemeClr val="tx1"/>
          </a:solidFill>
          <a:latin typeface="+mn-lt"/>
          <a:ea typeface="+mn-ea"/>
          <a:cs typeface="+mn-cs"/>
        </a:defRPr>
      </a:lvl3pPr>
      <a:lvl4pPr marL="1371617" algn="l" defTabSz="457206" rtl="0" eaLnBrk="1" latinLnBrk="0" hangingPunct="1">
        <a:defRPr sz="1800" kern="1200">
          <a:solidFill>
            <a:schemeClr val="tx1"/>
          </a:solidFill>
          <a:latin typeface="+mn-lt"/>
          <a:ea typeface="+mn-ea"/>
          <a:cs typeface="+mn-cs"/>
        </a:defRPr>
      </a:lvl4pPr>
      <a:lvl5pPr marL="1828823" algn="l" defTabSz="457206" rtl="0" eaLnBrk="1" latinLnBrk="0" hangingPunct="1">
        <a:defRPr sz="1800" kern="1200">
          <a:solidFill>
            <a:schemeClr val="tx1"/>
          </a:solidFill>
          <a:latin typeface="+mn-lt"/>
          <a:ea typeface="+mn-ea"/>
          <a:cs typeface="+mn-cs"/>
        </a:defRPr>
      </a:lvl5pPr>
      <a:lvl6pPr marL="2286029" algn="l" defTabSz="457206" rtl="0" eaLnBrk="1" latinLnBrk="0" hangingPunct="1">
        <a:defRPr sz="1800" kern="1200">
          <a:solidFill>
            <a:schemeClr val="tx1"/>
          </a:solidFill>
          <a:latin typeface="+mn-lt"/>
          <a:ea typeface="+mn-ea"/>
          <a:cs typeface="+mn-cs"/>
        </a:defRPr>
      </a:lvl6pPr>
      <a:lvl7pPr marL="2743235" algn="l" defTabSz="457206" rtl="0" eaLnBrk="1" latinLnBrk="0" hangingPunct="1">
        <a:defRPr sz="1800" kern="1200">
          <a:solidFill>
            <a:schemeClr val="tx1"/>
          </a:solidFill>
          <a:latin typeface="+mn-lt"/>
          <a:ea typeface="+mn-ea"/>
          <a:cs typeface="+mn-cs"/>
        </a:defRPr>
      </a:lvl7pPr>
      <a:lvl8pPr marL="3200440" algn="l" defTabSz="457206" rtl="0" eaLnBrk="1" latinLnBrk="0" hangingPunct="1">
        <a:defRPr sz="1800" kern="1200">
          <a:solidFill>
            <a:schemeClr val="tx1"/>
          </a:solidFill>
          <a:latin typeface="+mn-lt"/>
          <a:ea typeface="+mn-ea"/>
          <a:cs typeface="+mn-cs"/>
        </a:defRPr>
      </a:lvl8pPr>
      <a:lvl9pPr marL="3657646" algn="l" defTabSz="4572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6/3/18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6/3/18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278970" y="170481"/>
            <a:ext cx="11654726" cy="6687521"/>
          </a:xfrm>
        </p:spPr>
        <p:txBody>
          <a:bodyPr/>
          <a:lstStyle/>
          <a:p>
            <a:pPr marL="0" indent="0" algn="just">
              <a:spcBef>
                <a:spcPts val="0"/>
              </a:spcBef>
              <a:buNone/>
            </a:pPr>
            <a:r>
              <a:rPr lang="en-US" b="1" dirty="0">
                <a:solidFill>
                  <a:srgbClr val="800000"/>
                </a:solidFill>
                <a:latin typeface="Candara" charset="0"/>
                <a:cs typeface="Arial" charset="0"/>
              </a:rPr>
              <a:t>Being Transformed into the Same Image of Christ</a:t>
            </a:r>
          </a:p>
          <a:p>
            <a:pPr marL="0" indent="0" algn="just">
              <a:spcBef>
                <a:spcPts val="0"/>
              </a:spcBef>
              <a:buNone/>
            </a:pPr>
            <a:r>
              <a:rPr lang="en-US" sz="2800" b="1" dirty="0">
                <a:latin typeface="Candara"/>
                <a:cs typeface="Candara"/>
              </a:rPr>
              <a:t>You become most like progressively what you admire most. If you admire the glory of God most and all of his ways, you will become more and more conformed to that. That is what it says. “Beholding the glory of the Lord, we are being transformed into the same image from one degree of glory to another.” This is so encouraging because none of us has arrived. So there is the cross, once for all to pay for my truth-suppressing, God-exchanging unrighteousness. There is new birth, once for all. You don’t get born again twice. The heart of stone is taken out. The blindness is removed. The Spirit is put within. God is restored as my treasure. And then the rest of my life, beholding the glory of the Lord, I am being changed from one degree of glory to the next. So, week by week in preaching, day by day in reading your Bibles, conferences like this—I am praying that right now this is happening—we are being changed from one degree of glory to another.</a:t>
            </a:r>
          </a:p>
          <a:p>
            <a:pPr marL="0" indent="0" algn="r">
              <a:spcBef>
                <a:spcPts val="0"/>
              </a:spcBef>
              <a:buNone/>
            </a:pPr>
            <a:r>
              <a:rPr lang="en-US" sz="2800" b="1" dirty="0">
                <a:latin typeface="Candara"/>
                <a:cs typeface="Candara"/>
              </a:rPr>
              <a:t>― John Piper</a:t>
            </a:r>
          </a:p>
          <a:p>
            <a:pPr marL="0" indent="0" algn="r">
              <a:spcBef>
                <a:spcPts val="0"/>
              </a:spcBef>
              <a:buNone/>
            </a:pPr>
            <a:endParaRPr lang="en-US" sz="2600" b="1" dirty="0">
              <a:latin typeface="Candara"/>
              <a:cs typeface="Candara"/>
            </a:endParaRPr>
          </a:p>
        </p:txBody>
      </p:sp>
    </p:spTree>
    <p:extLst>
      <p:ext uri="{BB962C8B-B14F-4D97-AF65-F5344CB8AC3E}">
        <p14:creationId xmlns:p14="http://schemas.microsoft.com/office/powerpoint/2010/main" val="156696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indent="-514350">
              <a:buFont typeface="+mj-lt"/>
              <a:buAutoNum type="arabicPeriod"/>
            </a:pPr>
            <a:r>
              <a:rPr lang="en-US" sz="2800" dirty="0"/>
              <a:t>In what ways do you see the greater glory and impact of living under the ministry of the new covenant in your life and ministry? </a:t>
            </a:r>
          </a:p>
          <a:p>
            <a:pPr marL="514350" indent="-514350">
              <a:buFont typeface="+mj-lt"/>
              <a:buAutoNum type="arabicPeriod"/>
            </a:pPr>
            <a:endParaRPr lang="en-US" dirty="0"/>
          </a:p>
          <a:p>
            <a:pPr marL="514350" indent="-514350">
              <a:buFont typeface="+mj-lt"/>
              <a:buAutoNum type="arabicPeriod"/>
            </a:pPr>
            <a:r>
              <a:rPr lang="en-US" sz="2800" dirty="0"/>
              <a:t>What would it mean for you to experience the freedom that the Holy Spirit gives you in the new covenant? </a:t>
            </a:r>
          </a:p>
          <a:p>
            <a:pPr marL="514350" indent="-514350">
              <a:buFont typeface="+mj-lt"/>
              <a:buAutoNum type="arabicPeriod"/>
            </a:pPr>
            <a:endParaRPr lang="en-US" dirty="0"/>
          </a:p>
          <a:p>
            <a:pPr marL="514350" indent="-514350">
              <a:buFont typeface="+mj-lt"/>
              <a:buAutoNum type="arabicPeriod"/>
            </a:pPr>
            <a:r>
              <a:rPr lang="en-US" sz="2800" dirty="0"/>
              <a:t>What is your first step toward experiencing the real transformation of the Spirit which leads you to become more and more like Christ? </a:t>
            </a:r>
          </a:p>
        </p:txBody>
      </p:sp>
    </p:spTree>
    <p:extLst>
      <p:ext uri="{BB962C8B-B14F-4D97-AF65-F5344CB8AC3E}">
        <p14:creationId xmlns:p14="http://schemas.microsoft.com/office/powerpoint/2010/main" val="179805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The Ministry of the New Covenant</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Studies in 2 Corinthians Series</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2 </a:t>
            </a:r>
            <a:r>
              <a:rPr lang="it-IT" i="1" dirty="0" err="1">
                <a:effectLst>
                  <a:outerShdw blurRad="38100" dist="38100" dir="2700000" algn="tl">
                    <a:srgbClr val="DDDDDD"/>
                  </a:outerShdw>
                </a:effectLst>
                <a:latin typeface="Candara" charset="0"/>
                <a:ea typeface="MS PGothic" charset="0"/>
                <a:cs typeface="Arial" charset="0"/>
              </a:rPr>
              <a:t>Corinthians</a:t>
            </a:r>
            <a:r>
              <a:rPr lang="it-IT" i="1" dirty="0">
                <a:effectLst>
                  <a:outerShdw blurRad="38100" dist="38100" dir="2700000" algn="tl">
                    <a:srgbClr val="DDDDDD"/>
                  </a:outerShdw>
                </a:effectLst>
                <a:latin typeface="Candara" charset="0"/>
                <a:ea typeface="MS PGothic" charset="0"/>
                <a:cs typeface="Arial" charset="0"/>
              </a:rPr>
              <a:t> 3:12-18</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June 3, 2018</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08331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47973" y="990600"/>
            <a:ext cx="11809708" cy="5867400"/>
          </a:xfrm>
        </p:spPr>
        <p:txBody>
          <a:bodyPr/>
          <a:lstStyle/>
          <a:p>
            <a:pPr marL="14288" lvl="0" indent="-14288" algn="ctr">
              <a:spcBef>
                <a:spcPts val="0"/>
              </a:spcBef>
              <a:buNone/>
            </a:pPr>
            <a:r>
              <a:rPr lang="en-US" altLang="x-none" sz="2500" i="1" kern="1200" baseline="30000" dirty="0">
                <a:solidFill>
                  <a:srgbClr val="000000"/>
                </a:solidFill>
                <a:latin typeface="Candara" charset="0"/>
                <a:ea typeface="ＭＳ Ｐゴシック" charset="0"/>
              </a:rPr>
              <a:t>7</a:t>
            </a:r>
            <a:r>
              <a:rPr lang="en-US" altLang="x-none" sz="2500" i="1" kern="1200" dirty="0">
                <a:solidFill>
                  <a:srgbClr val="000000"/>
                </a:solidFill>
                <a:latin typeface="Candara" charset="0"/>
                <a:ea typeface="ＭＳ Ｐゴシック" charset="0"/>
              </a:rPr>
              <a:t> Now if the ministry of death, carved in letters on stone, came with such </a:t>
            </a:r>
            <a:br>
              <a:rPr lang="en-US" altLang="x-none" sz="2500" i="1" kern="1200" dirty="0">
                <a:solidFill>
                  <a:srgbClr val="000000"/>
                </a:solidFill>
                <a:latin typeface="Candara" charset="0"/>
                <a:ea typeface="ＭＳ Ｐゴシック" charset="0"/>
              </a:rPr>
            </a:br>
            <a:r>
              <a:rPr lang="en-US" altLang="x-none" sz="2500" i="1" kern="1200" dirty="0">
                <a:solidFill>
                  <a:srgbClr val="000000"/>
                </a:solidFill>
                <a:latin typeface="Candara" charset="0"/>
                <a:ea typeface="ＭＳ Ｐゴシック" charset="0"/>
              </a:rPr>
              <a:t>glory that the Israelites could not gaze at Moses' face because of its glory, which </a:t>
            </a:r>
            <a:br>
              <a:rPr lang="en-US" altLang="x-none" sz="2500" i="1" kern="1200" dirty="0">
                <a:solidFill>
                  <a:srgbClr val="000000"/>
                </a:solidFill>
                <a:latin typeface="Candara" charset="0"/>
                <a:ea typeface="ＭＳ Ｐゴシック" charset="0"/>
              </a:rPr>
            </a:br>
            <a:r>
              <a:rPr lang="en-US" altLang="x-none" sz="2500" i="1" kern="1200" dirty="0">
                <a:solidFill>
                  <a:srgbClr val="000000"/>
                </a:solidFill>
                <a:latin typeface="Candara" charset="0"/>
                <a:ea typeface="ＭＳ Ｐゴシック" charset="0"/>
              </a:rPr>
              <a:t>was being brought to an end, </a:t>
            </a:r>
            <a:r>
              <a:rPr lang="en-US" altLang="x-none" sz="2500" i="1" kern="1200" baseline="30000" dirty="0">
                <a:solidFill>
                  <a:srgbClr val="000000"/>
                </a:solidFill>
                <a:latin typeface="Candara" charset="0"/>
                <a:ea typeface="ＭＳ Ｐゴシック" charset="0"/>
              </a:rPr>
              <a:t>8</a:t>
            </a:r>
            <a:r>
              <a:rPr lang="en-US" altLang="x-none" sz="2500" i="1" kern="1200" dirty="0">
                <a:solidFill>
                  <a:srgbClr val="000000"/>
                </a:solidFill>
                <a:latin typeface="Candara" charset="0"/>
                <a:ea typeface="ＭＳ Ｐゴシック" charset="0"/>
              </a:rPr>
              <a:t> will not the ministry of the Spirit have even more glory? </a:t>
            </a:r>
            <a:br>
              <a:rPr lang="en-US" altLang="x-none" sz="2500" i="1" kern="1200" dirty="0">
                <a:solidFill>
                  <a:srgbClr val="000000"/>
                </a:solidFill>
                <a:latin typeface="Candara" charset="0"/>
                <a:ea typeface="ＭＳ Ｐゴシック" charset="0"/>
              </a:rPr>
            </a:br>
            <a:r>
              <a:rPr lang="en-US" altLang="x-none" sz="2500" i="1" kern="1200" baseline="30000" dirty="0">
                <a:solidFill>
                  <a:srgbClr val="000000"/>
                </a:solidFill>
                <a:latin typeface="Candara" charset="0"/>
                <a:ea typeface="ＭＳ Ｐゴシック" charset="0"/>
              </a:rPr>
              <a:t>9</a:t>
            </a:r>
            <a:r>
              <a:rPr lang="en-US" altLang="x-none" sz="2500" i="1" kern="1200" dirty="0">
                <a:solidFill>
                  <a:srgbClr val="000000"/>
                </a:solidFill>
                <a:latin typeface="Candara" charset="0"/>
                <a:ea typeface="ＭＳ Ｐゴシック" charset="0"/>
              </a:rPr>
              <a:t> For if there was glory in the ministry of condemnation, the ministry of righteousness </a:t>
            </a:r>
            <a:br>
              <a:rPr lang="en-US" altLang="x-none" sz="2500" i="1" kern="1200" dirty="0">
                <a:solidFill>
                  <a:srgbClr val="000000"/>
                </a:solidFill>
                <a:latin typeface="Candara" charset="0"/>
                <a:ea typeface="ＭＳ Ｐゴシック" charset="0"/>
              </a:rPr>
            </a:br>
            <a:r>
              <a:rPr lang="en-US" altLang="x-none" sz="2500" i="1" kern="1200" dirty="0">
                <a:solidFill>
                  <a:srgbClr val="000000"/>
                </a:solidFill>
                <a:latin typeface="Candara" charset="0"/>
                <a:ea typeface="ＭＳ Ｐゴシック" charset="0"/>
              </a:rPr>
              <a:t>must far exceed it in glory. </a:t>
            </a:r>
            <a:r>
              <a:rPr lang="en-US" altLang="x-none" sz="2500" i="1" kern="1200" baseline="30000" dirty="0">
                <a:solidFill>
                  <a:srgbClr val="000000"/>
                </a:solidFill>
                <a:latin typeface="Candara" charset="0"/>
                <a:ea typeface="ＭＳ Ｐゴシック" charset="0"/>
              </a:rPr>
              <a:t>10</a:t>
            </a:r>
            <a:r>
              <a:rPr lang="en-US" altLang="x-none" sz="2500" i="1" kern="1200" dirty="0">
                <a:solidFill>
                  <a:srgbClr val="000000"/>
                </a:solidFill>
                <a:latin typeface="Candara" charset="0"/>
                <a:ea typeface="ＭＳ Ｐゴシック" charset="0"/>
              </a:rPr>
              <a:t> Indeed, in this case, what once had glory has come to</a:t>
            </a:r>
            <a:br>
              <a:rPr lang="en-US" altLang="x-none" sz="2500" i="1" kern="1200" dirty="0">
                <a:solidFill>
                  <a:srgbClr val="000000"/>
                </a:solidFill>
                <a:latin typeface="Candara" charset="0"/>
                <a:ea typeface="ＭＳ Ｐゴシック" charset="0"/>
              </a:rPr>
            </a:br>
            <a:r>
              <a:rPr lang="en-US" altLang="x-none" sz="2500" i="1" kern="1200" dirty="0">
                <a:solidFill>
                  <a:srgbClr val="000000"/>
                </a:solidFill>
                <a:latin typeface="Candara" charset="0"/>
                <a:ea typeface="ＭＳ Ｐゴシック" charset="0"/>
              </a:rPr>
              <a:t> have no glory at all, because of the glory that surpasses it. </a:t>
            </a:r>
            <a:r>
              <a:rPr lang="en-US" altLang="x-none" sz="2500" i="1" kern="1200" baseline="30000" dirty="0">
                <a:solidFill>
                  <a:srgbClr val="000000"/>
                </a:solidFill>
                <a:latin typeface="Candara" charset="0"/>
                <a:ea typeface="ＭＳ Ｐゴシック" charset="0"/>
              </a:rPr>
              <a:t>11</a:t>
            </a:r>
            <a:r>
              <a:rPr lang="en-US" altLang="x-none" sz="2500" i="1" kern="1200" dirty="0">
                <a:solidFill>
                  <a:srgbClr val="000000"/>
                </a:solidFill>
                <a:latin typeface="Candara" charset="0"/>
                <a:ea typeface="ＭＳ Ｐゴシック" charset="0"/>
              </a:rPr>
              <a:t> For if what was being</a:t>
            </a:r>
            <a:br>
              <a:rPr lang="en-US" altLang="x-none" sz="2500" i="1" kern="1200" dirty="0">
                <a:solidFill>
                  <a:srgbClr val="000000"/>
                </a:solidFill>
                <a:latin typeface="Candara" charset="0"/>
                <a:ea typeface="ＭＳ Ｐゴシック" charset="0"/>
              </a:rPr>
            </a:br>
            <a:r>
              <a:rPr lang="en-US" altLang="x-none" sz="2500" i="1" kern="1200" dirty="0">
                <a:solidFill>
                  <a:srgbClr val="000000"/>
                </a:solidFill>
                <a:latin typeface="Candara" charset="0"/>
                <a:ea typeface="ＭＳ Ｐゴシック" charset="0"/>
              </a:rPr>
              <a:t> brought to an end came with glory, much more will what is permanent have glory.</a:t>
            </a:r>
            <a:br>
              <a:rPr lang="en-US" altLang="x-none" sz="2500" i="1" kern="1200" dirty="0">
                <a:solidFill>
                  <a:srgbClr val="000000"/>
                </a:solidFill>
                <a:latin typeface="Candara" charset="0"/>
                <a:ea typeface="ＭＳ Ｐゴシック" charset="0"/>
              </a:rPr>
            </a:br>
            <a:r>
              <a:rPr lang="en-US" altLang="x-none" sz="2500" i="1" kern="1200" dirty="0">
                <a:solidFill>
                  <a:srgbClr val="000000"/>
                </a:solidFill>
                <a:latin typeface="Candara" charset="0"/>
                <a:ea typeface="ＭＳ Ｐゴシック" charset="0"/>
              </a:rPr>
              <a:t>2 Corinthians 2:7-11</a:t>
            </a:r>
          </a:p>
          <a:p>
            <a:pPr marL="14288" lvl="0" indent="-14288" algn="ctr">
              <a:spcBef>
                <a:spcPts val="0"/>
              </a:spcBef>
              <a:buNone/>
            </a:pPr>
            <a:endParaRPr lang="en-US" sz="1400" b="1" dirty="0">
              <a:latin typeface="Candara" charset="0"/>
              <a:ea typeface="MS PGothic" charset="0"/>
              <a:cs typeface="Arial" charset="0"/>
            </a:endParaRPr>
          </a:p>
          <a:p>
            <a:pPr marL="460375" indent="-444500">
              <a:spcBef>
                <a:spcPts val="0"/>
              </a:spcBef>
            </a:pPr>
            <a:r>
              <a:rPr lang="en-US" sz="2600" b="1" dirty="0">
                <a:solidFill>
                  <a:srgbClr val="FF0000"/>
                </a:solidFill>
                <a:latin typeface="Candara" charset="0"/>
                <a:ea typeface="MS PGothic" charset="0"/>
                <a:cs typeface="Arial" charset="0"/>
              </a:rPr>
              <a:t>Contrast #1: </a:t>
            </a:r>
            <a:r>
              <a:rPr lang="en-US" sz="2600" b="1" dirty="0">
                <a:latin typeface="Candara" charset="0"/>
                <a:ea typeface="MS PGothic" charset="0"/>
                <a:cs typeface="Arial" charset="0"/>
              </a:rPr>
              <a:t>Ministry of death [OC] vs. ministry of life [NC].</a:t>
            </a:r>
          </a:p>
          <a:p>
            <a:pPr marL="460375" indent="-444500">
              <a:spcBef>
                <a:spcPts val="0"/>
              </a:spcBef>
            </a:pPr>
            <a:r>
              <a:rPr lang="en-US" sz="2600" b="1" dirty="0">
                <a:solidFill>
                  <a:srgbClr val="FF0000"/>
                </a:solidFill>
                <a:latin typeface="Candara" charset="0"/>
                <a:ea typeface="MS PGothic" charset="0"/>
                <a:cs typeface="Arial" charset="0"/>
              </a:rPr>
              <a:t>Contrast #2: </a:t>
            </a:r>
            <a:r>
              <a:rPr lang="en-US" sz="2600" b="1" dirty="0">
                <a:latin typeface="Candara" charset="0"/>
                <a:ea typeface="MS PGothic" charset="0"/>
                <a:cs typeface="Arial" charset="0"/>
              </a:rPr>
              <a:t>ministry of condemnation [OC] vs. ministry of righteousness [NC].</a:t>
            </a:r>
          </a:p>
          <a:p>
            <a:pPr marL="460375" indent="-444500">
              <a:spcBef>
                <a:spcPts val="0"/>
              </a:spcBef>
            </a:pPr>
            <a:r>
              <a:rPr lang="en-US" sz="2600" b="1" dirty="0">
                <a:solidFill>
                  <a:srgbClr val="FF0000"/>
                </a:solidFill>
                <a:latin typeface="Candara" charset="0"/>
                <a:ea typeface="MS PGothic" charset="0"/>
                <a:cs typeface="Arial" charset="0"/>
              </a:rPr>
              <a:t>Contrast #3: </a:t>
            </a:r>
            <a:r>
              <a:rPr lang="en-US" sz="2600" b="1" dirty="0">
                <a:latin typeface="Candara" charset="0"/>
                <a:ea typeface="MS PGothic" charset="0"/>
                <a:cs typeface="Arial" charset="0"/>
              </a:rPr>
              <a:t>temporal glory [OC] vs. permanent greater glory [NC].</a:t>
            </a:r>
          </a:p>
          <a:p>
            <a:pPr marL="460375" indent="-444500">
              <a:spcBef>
                <a:spcPts val="0"/>
              </a:spcBef>
            </a:pPr>
            <a:r>
              <a:rPr lang="en-US" sz="2600" b="1" dirty="0">
                <a:solidFill>
                  <a:srgbClr val="FF0000"/>
                </a:solidFill>
                <a:latin typeface="Candara" charset="0"/>
                <a:ea typeface="MS PGothic" charset="0"/>
                <a:cs typeface="Arial" charset="0"/>
              </a:rPr>
              <a:t>Conclusion: </a:t>
            </a:r>
            <a:r>
              <a:rPr lang="en-US" sz="2600" b="1" dirty="0">
                <a:latin typeface="Candara" charset="0"/>
                <a:ea typeface="MS PGothic" charset="0"/>
                <a:cs typeface="Arial" charset="0"/>
              </a:rPr>
              <a:t>Paul is sufficient for ministry not because of his strengths but because it comes from God through his reliance on the Holy Spirit who is given in the new covenant—this is also true for ALL Christ-followers.</a:t>
            </a:r>
          </a:p>
        </p:txBody>
      </p:sp>
      <p:sp>
        <p:nvSpPr>
          <p:cNvPr id="7" name="Rectangle 2">
            <a:extLst>
              <a:ext uri="{FF2B5EF4-FFF2-40B4-BE49-F238E27FC236}">
                <a16:creationId xmlns:a16="http://schemas.microsoft.com/office/drawing/2014/main" id="{3425116B-305D-8544-9AE5-16A9BCD02BF8}"/>
              </a:ext>
            </a:extLst>
          </p:cNvPr>
          <p:cNvSpPr>
            <a:spLocks noGrp="1" noChangeArrowheads="1"/>
          </p:cNvSpPr>
          <p:nvPr>
            <p:ph type="title"/>
          </p:nvPr>
        </p:nvSpPr>
        <p:spPr>
          <a:xfrm>
            <a:off x="0" y="304800"/>
            <a:ext cx="12192000" cy="685800"/>
          </a:xfrm>
        </p:spPr>
        <p:txBody>
          <a:bodyPr/>
          <a:lstStyle/>
          <a:p>
            <a:r>
              <a:rPr lang="en-US" sz="3200" b="1" dirty="0">
                <a:latin typeface="Candara" charset="0"/>
                <a:ea typeface="MS PGothic" charset="0"/>
                <a:cs typeface="Arial" charset="0"/>
              </a:rPr>
              <a:t>RECAP: CONTRASTS – OLD COVENANT VS. NEW COVENANT </a:t>
            </a:r>
          </a:p>
        </p:txBody>
      </p:sp>
    </p:spTree>
    <p:extLst>
      <p:ext uri="{BB962C8B-B14F-4D97-AF65-F5344CB8AC3E}">
        <p14:creationId xmlns:p14="http://schemas.microsoft.com/office/powerpoint/2010/main" val="133983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685800"/>
          </a:xfrm>
        </p:spPr>
        <p:txBody>
          <a:bodyPr/>
          <a:lstStyle/>
          <a:p>
            <a:r>
              <a:rPr lang="en-US" sz="3100" b="1" spc="-60" dirty="0">
                <a:latin typeface="Candara" charset="0"/>
                <a:ea typeface="MS PGothic" charset="0"/>
                <a:cs typeface="Arial" charset="0"/>
              </a:rPr>
              <a:t>THE IMPACT OF LIVING UNDER THE MINISTRY OF THE NEW COVENANT </a:t>
            </a:r>
          </a:p>
        </p:txBody>
      </p:sp>
      <p:sp>
        <p:nvSpPr>
          <p:cNvPr id="5" name="Rectangle 3"/>
          <p:cNvSpPr txBox="1">
            <a:spLocks noChangeArrowheads="1"/>
          </p:cNvSpPr>
          <p:nvPr/>
        </p:nvSpPr>
        <p:spPr bwMode="auto">
          <a:xfrm>
            <a:off x="228600" y="1135117"/>
            <a:ext cx="11758353" cy="565982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71488" indent="-471488">
              <a:spcBef>
                <a:spcPct val="0"/>
              </a:spcBef>
            </a:pPr>
            <a:r>
              <a:rPr lang="en-US" sz="2800" b="1" i="0" spc="-10" dirty="0">
                <a:latin typeface="Candara" charset="0"/>
                <a:ea typeface="ＭＳ Ｐゴシック" charset="0"/>
                <a:cs typeface="MS PGothic" charset="0"/>
              </a:rPr>
              <a:t>IMPACT #1: The ministry of the new covenant gives us </a:t>
            </a:r>
            <a:r>
              <a:rPr lang="en-US" sz="2800" b="1" i="0" spc="-10" dirty="0">
                <a:solidFill>
                  <a:srgbClr val="FF0000"/>
                </a:solidFill>
                <a:latin typeface="Candara" charset="0"/>
                <a:ea typeface="ＭＳ Ｐゴシック" charset="0"/>
                <a:cs typeface="MS PGothic" charset="0"/>
              </a:rPr>
              <a:t>boldness of turning to the Lord </a:t>
            </a:r>
            <a:r>
              <a:rPr lang="en-US" sz="2800" b="1" i="0" spc="-10" dirty="0">
                <a:latin typeface="Candara" charset="0"/>
                <a:ea typeface="ＭＳ Ｐゴシック" charset="0"/>
                <a:cs typeface="MS PGothic" charset="0"/>
              </a:rPr>
              <a:t>who gives us </a:t>
            </a:r>
            <a:r>
              <a:rPr lang="en-US" sz="2800" b="1" spc="-10" dirty="0">
                <a:latin typeface="Candara" charset="0"/>
                <a:ea typeface="ＭＳ Ｐゴシック" charset="0"/>
                <a:cs typeface="MS PGothic" charset="0"/>
              </a:rPr>
              <a:t>unveiled sight </a:t>
            </a:r>
            <a:r>
              <a:rPr lang="en-US" sz="2800" b="1" i="0" spc="-10" dirty="0">
                <a:latin typeface="Candara" charset="0"/>
                <a:ea typeface="ＭＳ Ｐゴシック" charset="0"/>
                <a:cs typeface="MS PGothic" charset="0"/>
              </a:rPr>
              <a:t>to see the gospel’s glory.</a:t>
            </a:r>
            <a:endParaRPr lang="en-US" sz="2800" b="1" i="0" spc="-10" dirty="0">
              <a:solidFill>
                <a:srgbClr val="FF0000"/>
              </a:solidFill>
              <a:latin typeface="Candara" charset="0"/>
              <a:ea typeface="ＭＳ Ｐゴシック" charset="0"/>
              <a:cs typeface="MS PGothic" charset="0"/>
            </a:endParaRPr>
          </a:p>
          <a:p>
            <a:pPr marL="0" indent="0" algn="ctr">
              <a:spcBef>
                <a:spcPct val="0"/>
              </a:spcBef>
              <a:buNone/>
            </a:pPr>
            <a:endParaRPr lang="en-US" sz="800" b="1" i="0" spc="-10" dirty="0">
              <a:solidFill>
                <a:srgbClr val="000000"/>
              </a:solidFill>
              <a:latin typeface="Candara" charset="0"/>
              <a:ea typeface="ＭＳ Ｐゴシック" charset="0"/>
              <a:cs typeface="MS PGothic" charset="0"/>
            </a:endParaRPr>
          </a:p>
          <a:p>
            <a:pPr marL="14288" indent="-14288" algn="ctr">
              <a:spcBef>
                <a:spcPts val="0"/>
              </a:spcBef>
              <a:buNone/>
            </a:pPr>
            <a:r>
              <a:rPr lang="en-US" altLang="x-none" sz="2600" baseline="30000" dirty="0">
                <a:latin typeface="Candara" charset="0"/>
              </a:rPr>
              <a:t>12</a:t>
            </a:r>
            <a:r>
              <a:rPr lang="en-US" altLang="x-none" sz="2600" dirty="0">
                <a:latin typeface="Candara" charset="0"/>
              </a:rPr>
              <a:t> Since we have such a hope, we are very bold, </a:t>
            </a:r>
            <a:r>
              <a:rPr lang="en-US" altLang="x-none" sz="2600" baseline="30000" dirty="0">
                <a:latin typeface="Candara" charset="0"/>
              </a:rPr>
              <a:t>13</a:t>
            </a:r>
            <a:r>
              <a:rPr lang="en-US" altLang="x-none" sz="2600" dirty="0">
                <a:latin typeface="Candara" charset="0"/>
              </a:rPr>
              <a:t> not like Moses, </a:t>
            </a:r>
            <a:br>
              <a:rPr lang="en-US" altLang="x-none" sz="2600" dirty="0">
                <a:latin typeface="Candara" charset="0"/>
              </a:rPr>
            </a:br>
            <a:r>
              <a:rPr lang="en-US" altLang="x-none" sz="2600" dirty="0">
                <a:latin typeface="Candara" charset="0"/>
              </a:rPr>
              <a:t>who would put a veil over his face so that the Israelites might not gaze </a:t>
            </a:r>
            <a:br>
              <a:rPr lang="en-US" altLang="x-none" sz="2600" dirty="0">
                <a:latin typeface="Candara" charset="0"/>
              </a:rPr>
            </a:br>
            <a:r>
              <a:rPr lang="en-US" altLang="x-none" sz="2600" dirty="0">
                <a:latin typeface="Candara" charset="0"/>
              </a:rPr>
              <a:t>at the outcome of what was being brought to an end. </a:t>
            </a:r>
            <a:r>
              <a:rPr lang="en-US" altLang="x-none" sz="2600" baseline="30000" dirty="0">
                <a:latin typeface="Candara" charset="0"/>
              </a:rPr>
              <a:t>14</a:t>
            </a:r>
            <a:r>
              <a:rPr lang="en-US" altLang="x-none" sz="2600" dirty="0">
                <a:latin typeface="Candara" charset="0"/>
              </a:rPr>
              <a:t> But their minds</a:t>
            </a:r>
            <a:br>
              <a:rPr lang="en-US" altLang="x-none" sz="2600" dirty="0">
                <a:latin typeface="Candara" charset="0"/>
              </a:rPr>
            </a:br>
            <a:r>
              <a:rPr lang="en-US" altLang="x-none" sz="2600" dirty="0">
                <a:latin typeface="Candara" charset="0"/>
              </a:rPr>
              <a:t> were hardened. For to this day, when they read the old covenant, that same</a:t>
            </a:r>
            <a:br>
              <a:rPr lang="en-US" altLang="x-none" sz="2600" dirty="0">
                <a:latin typeface="Candara" charset="0"/>
              </a:rPr>
            </a:br>
            <a:r>
              <a:rPr lang="en-US" altLang="x-none" sz="2600" dirty="0">
                <a:latin typeface="Candara" charset="0"/>
              </a:rPr>
              <a:t>veil remains </a:t>
            </a:r>
            <a:r>
              <a:rPr lang="en-US" altLang="x-none" sz="2600" dirty="0" err="1">
                <a:latin typeface="Candara" charset="0"/>
              </a:rPr>
              <a:t>unlifted</a:t>
            </a:r>
            <a:r>
              <a:rPr lang="en-US" altLang="x-none" sz="2600" dirty="0">
                <a:latin typeface="Candara" charset="0"/>
              </a:rPr>
              <a:t>, because only through Christ is it taken away. </a:t>
            </a:r>
            <a:r>
              <a:rPr lang="en-US" altLang="x-none" sz="2600" baseline="30000" dirty="0">
                <a:latin typeface="Candara" charset="0"/>
              </a:rPr>
              <a:t>15</a:t>
            </a:r>
            <a:r>
              <a:rPr lang="en-US" altLang="x-none" sz="2600" dirty="0">
                <a:latin typeface="Candara" charset="0"/>
              </a:rPr>
              <a:t> Yes, </a:t>
            </a:r>
            <a:br>
              <a:rPr lang="en-US" altLang="x-none" sz="2600" dirty="0">
                <a:latin typeface="Candara" charset="0"/>
              </a:rPr>
            </a:br>
            <a:r>
              <a:rPr lang="en-US" altLang="x-none" sz="2600" dirty="0">
                <a:latin typeface="Candara" charset="0"/>
              </a:rPr>
              <a:t>to this day whenever Moses is read a veil lies over their hearts. </a:t>
            </a:r>
            <a:r>
              <a:rPr lang="en-US" altLang="x-none" sz="2600" baseline="30000" dirty="0">
                <a:latin typeface="Candara" charset="0"/>
              </a:rPr>
              <a:t>16</a:t>
            </a:r>
            <a:r>
              <a:rPr lang="en-US" altLang="x-none" sz="2600" dirty="0">
                <a:latin typeface="Candara" charset="0"/>
              </a:rPr>
              <a:t> But </a:t>
            </a:r>
            <a:br>
              <a:rPr lang="en-US" altLang="x-none" sz="2600" dirty="0">
                <a:latin typeface="Candara" charset="0"/>
              </a:rPr>
            </a:br>
            <a:r>
              <a:rPr lang="en-US" altLang="x-none" sz="2600" dirty="0">
                <a:latin typeface="Candara" charset="0"/>
              </a:rPr>
              <a:t>when one turns to the Lord, the veil is removed. (vs. 12-16)</a:t>
            </a:r>
          </a:p>
          <a:p>
            <a:pPr marL="14288" indent="-14288" algn="ctr">
              <a:spcBef>
                <a:spcPts val="0"/>
              </a:spcBef>
              <a:buNone/>
            </a:pPr>
            <a:endParaRPr lang="en-US" altLang="x-none" sz="800" dirty="0">
              <a:latin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Paul takes Moses as the contrasting OC example (Exod. 34) with Jesus [NC].</a:t>
            </a:r>
            <a:endParaRPr lang="en-US" sz="2600" b="1"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As Moses removed the veil, Christ removes the veil over our face when we turn to the Lord which is the Spirit’s work by grace in the new covenant.</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Our boldness comes from the greater glory [NC] that never fades away.</a:t>
            </a:r>
            <a:endParaRPr lang="en-US" altLang="x-none" sz="2600" dirty="0">
              <a:latin typeface="Candara" charset="0"/>
            </a:endParaRPr>
          </a:p>
        </p:txBody>
      </p:sp>
    </p:spTree>
    <p:extLst>
      <p:ext uri="{BB962C8B-B14F-4D97-AF65-F5344CB8AC3E}">
        <p14:creationId xmlns:p14="http://schemas.microsoft.com/office/powerpoint/2010/main" val="4665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838200"/>
            <a:ext cx="11734800" cy="5993494"/>
          </a:xfrm>
        </p:spPr>
        <p:txBody>
          <a:bodyPr/>
          <a:lstStyle/>
          <a:p>
            <a:pPr marL="14288" indent="-14288" algn="ctr">
              <a:spcBef>
                <a:spcPts val="0"/>
              </a:spcBef>
              <a:buNone/>
            </a:pPr>
            <a:r>
              <a:rPr lang="en-US" altLang="x-none" sz="3000" b="1" i="1" baseline="30000" dirty="0">
                <a:latin typeface="Candara" charset="0"/>
              </a:rPr>
              <a:t>12</a:t>
            </a:r>
            <a:r>
              <a:rPr lang="en-US" altLang="x-none" sz="3000" b="1" i="1" dirty="0">
                <a:latin typeface="Candara" charset="0"/>
              </a:rPr>
              <a:t> For now we see in a mirror dimly, </a:t>
            </a:r>
            <a:br>
              <a:rPr lang="en-US" altLang="x-none" sz="3000" b="1" i="1" dirty="0">
                <a:latin typeface="Candara" charset="0"/>
              </a:rPr>
            </a:br>
            <a:r>
              <a:rPr lang="en-US" altLang="x-none" sz="3000" b="1" i="1" dirty="0">
                <a:latin typeface="Candara" charset="0"/>
              </a:rPr>
              <a:t>but then face to face. </a:t>
            </a:r>
            <a:br>
              <a:rPr lang="en-US" altLang="x-none" sz="3000" b="1" i="1" dirty="0">
                <a:latin typeface="Candara" charset="0"/>
              </a:rPr>
            </a:br>
            <a:r>
              <a:rPr lang="en-US" altLang="x-none" sz="3000" b="1" i="1" dirty="0">
                <a:latin typeface="Candara" charset="0"/>
              </a:rPr>
              <a:t>Now I know in part; then I shall know fully, </a:t>
            </a:r>
            <a:br>
              <a:rPr lang="en-US" altLang="x-none" sz="3000" b="1" i="1" dirty="0">
                <a:latin typeface="Candara" charset="0"/>
              </a:rPr>
            </a:br>
            <a:r>
              <a:rPr lang="en-US" altLang="x-none" sz="3000" b="1" i="1" dirty="0">
                <a:latin typeface="Candara" charset="0"/>
              </a:rPr>
              <a:t>even as I have been fully known.</a:t>
            </a:r>
            <a:br>
              <a:rPr lang="en-US" altLang="x-none" sz="3000" b="1" i="1" dirty="0">
                <a:latin typeface="Candara" charset="0"/>
              </a:rPr>
            </a:br>
            <a:r>
              <a:rPr lang="en-US" altLang="x-none" sz="3000" b="1" i="1" dirty="0">
                <a:latin typeface="Candara" charset="0"/>
              </a:rPr>
              <a:t>1 Corinthians 13:12</a:t>
            </a:r>
            <a:endParaRPr lang="en-US" altLang="x-none" sz="3000" b="1" i="1" baseline="30000" dirty="0">
              <a:latin typeface="Candara" charset="0"/>
            </a:endParaRPr>
          </a:p>
          <a:p>
            <a:pPr marL="14288" indent="-14288" algn="ctr">
              <a:spcBef>
                <a:spcPts val="0"/>
              </a:spcBef>
              <a:buNone/>
            </a:pPr>
            <a:endParaRPr lang="en-US" altLang="x-none" sz="3000" b="1" i="1" baseline="30000" dirty="0">
              <a:latin typeface="Candara" charset="0"/>
            </a:endParaRPr>
          </a:p>
          <a:p>
            <a:pPr marL="14288" indent="-14288" algn="ctr">
              <a:spcBef>
                <a:spcPts val="0"/>
              </a:spcBef>
              <a:buNone/>
            </a:pPr>
            <a:r>
              <a:rPr lang="en-US" altLang="x-none" sz="3000" b="1" i="1" baseline="30000" dirty="0">
                <a:latin typeface="Candara" charset="0"/>
              </a:rPr>
              <a:t>2</a:t>
            </a:r>
            <a:r>
              <a:rPr lang="en-US" altLang="x-none" sz="3000" b="1" i="1" dirty="0">
                <a:latin typeface="Candara" charset="0"/>
              </a:rPr>
              <a:t> Beloved, we are God's children now, </a:t>
            </a:r>
            <a:br>
              <a:rPr lang="en-US" altLang="x-none" sz="3000" b="1" i="1" dirty="0">
                <a:latin typeface="Candara" charset="0"/>
              </a:rPr>
            </a:br>
            <a:r>
              <a:rPr lang="en-US" altLang="x-none" sz="3000" b="1" i="1" dirty="0">
                <a:latin typeface="Candara" charset="0"/>
              </a:rPr>
              <a:t>and what we will be has not yet appeared; </a:t>
            </a:r>
            <a:br>
              <a:rPr lang="en-US" altLang="x-none" sz="3000" b="1" i="1" dirty="0">
                <a:latin typeface="Candara" charset="0"/>
              </a:rPr>
            </a:br>
            <a:r>
              <a:rPr lang="en-US" altLang="x-none" sz="3000" b="1" i="1" dirty="0">
                <a:latin typeface="Candara" charset="0"/>
              </a:rPr>
              <a:t>but we know that when he appears we shall be like him, </a:t>
            </a:r>
            <a:br>
              <a:rPr lang="en-US" altLang="x-none" sz="3000" b="1" i="1" dirty="0">
                <a:latin typeface="Candara" charset="0"/>
              </a:rPr>
            </a:br>
            <a:r>
              <a:rPr lang="en-US" altLang="x-none" sz="3000" b="1" i="1" dirty="0">
                <a:latin typeface="Candara" charset="0"/>
              </a:rPr>
              <a:t>because we shall see him as he is.</a:t>
            </a:r>
            <a:br>
              <a:rPr lang="en-US" altLang="x-none" sz="3000" b="1" i="1" dirty="0">
                <a:latin typeface="Candara" charset="0"/>
              </a:rPr>
            </a:br>
            <a:r>
              <a:rPr lang="en-US" altLang="x-none" sz="3000" b="1" i="1" dirty="0">
                <a:latin typeface="Candara" charset="0"/>
              </a:rPr>
              <a:t> 1 John 3:2</a:t>
            </a:r>
          </a:p>
        </p:txBody>
      </p:sp>
    </p:spTree>
    <p:extLst>
      <p:ext uri="{BB962C8B-B14F-4D97-AF65-F5344CB8AC3E}">
        <p14:creationId xmlns:p14="http://schemas.microsoft.com/office/powerpoint/2010/main" val="396636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685800"/>
          </a:xfrm>
        </p:spPr>
        <p:txBody>
          <a:bodyPr/>
          <a:lstStyle/>
          <a:p>
            <a:r>
              <a:rPr lang="en-US" sz="3100" b="1" spc="-60" dirty="0">
                <a:latin typeface="Candara" charset="0"/>
                <a:ea typeface="MS PGothic" charset="0"/>
                <a:cs typeface="Arial" charset="0"/>
              </a:rPr>
              <a:t>THE IMPACT OF LIVING UNDER THE MINISTRY OF THE NEW COVENANT </a:t>
            </a:r>
          </a:p>
        </p:txBody>
      </p:sp>
      <p:sp>
        <p:nvSpPr>
          <p:cNvPr id="5" name="Rectangle 3"/>
          <p:cNvSpPr txBox="1">
            <a:spLocks noChangeArrowheads="1"/>
          </p:cNvSpPr>
          <p:nvPr/>
        </p:nvSpPr>
        <p:spPr bwMode="auto">
          <a:xfrm>
            <a:off x="243840" y="1135117"/>
            <a:ext cx="11743113" cy="565982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71488" indent="-471488">
              <a:spcBef>
                <a:spcPct val="0"/>
              </a:spcBef>
            </a:pPr>
            <a:r>
              <a:rPr lang="en-US" sz="2800" b="1" i="0" spc="-10" dirty="0">
                <a:latin typeface="Candara" charset="0"/>
                <a:ea typeface="ＭＳ Ｐゴシック" charset="0"/>
                <a:cs typeface="MS PGothic" charset="0"/>
              </a:rPr>
              <a:t>IMPACT #2: The ministry of the new covenant gives us </a:t>
            </a:r>
            <a:r>
              <a:rPr lang="en-US" sz="2800" b="1" i="0" spc="-10" dirty="0">
                <a:solidFill>
                  <a:srgbClr val="FF0000"/>
                </a:solidFill>
                <a:latin typeface="Candara" charset="0"/>
                <a:ea typeface="ＭＳ Ｐゴシック" charset="0"/>
                <a:cs typeface="MS PGothic" charset="0"/>
              </a:rPr>
              <a:t>the Holy Spirit who offers us freedom </a:t>
            </a:r>
            <a:r>
              <a:rPr lang="en-US" sz="2800" b="1" i="0" spc="-10" dirty="0">
                <a:latin typeface="Candara" charset="0"/>
                <a:ea typeface="ＭＳ Ｐゴシック" charset="0"/>
                <a:cs typeface="MS PGothic" charset="0"/>
              </a:rPr>
              <a:t>to see and do what we ought to see and do.</a:t>
            </a:r>
            <a:endParaRPr lang="en-US" sz="2800" b="1" i="0" spc="-10" dirty="0">
              <a:solidFill>
                <a:srgbClr val="FF0000"/>
              </a:solidFill>
              <a:latin typeface="Candara" charset="0"/>
              <a:ea typeface="ＭＳ Ｐゴシック" charset="0"/>
              <a:cs typeface="MS PGothic" charset="0"/>
            </a:endParaRPr>
          </a:p>
          <a:p>
            <a:pPr marL="0" indent="0" algn="ctr">
              <a:spcBef>
                <a:spcPct val="0"/>
              </a:spcBef>
              <a:buNone/>
            </a:pPr>
            <a:endParaRPr lang="en-US" sz="1400" b="1" i="0" spc="-10" dirty="0">
              <a:solidFill>
                <a:srgbClr val="000000"/>
              </a:solidFill>
              <a:latin typeface="Candara" charset="0"/>
              <a:ea typeface="ＭＳ Ｐゴシック" charset="0"/>
              <a:cs typeface="MS PGothic" charset="0"/>
            </a:endParaRPr>
          </a:p>
          <a:p>
            <a:pPr marL="14288" indent="-14288" algn="ctr">
              <a:spcBef>
                <a:spcPts val="0"/>
              </a:spcBef>
              <a:buNone/>
            </a:pPr>
            <a:r>
              <a:rPr lang="en-US" altLang="x-none" sz="2600" baseline="30000" dirty="0">
                <a:latin typeface="Candara" charset="0"/>
              </a:rPr>
              <a:t>16</a:t>
            </a:r>
            <a:r>
              <a:rPr lang="en-US" altLang="x-none" sz="2600" dirty="0">
                <a:latin typeface="Candara" charset="0"/>
              </a:rPr>
              <a:t> But when one turns to the Lord, the veil is </a:t>
            </a:r>
            <a:br>
              <a:rPr lang="en-US" altLang="x-none" sz="2600" dirty="0">
                <a:latin typeface="Candara" charset="0"/>
              </a:rPr>
            </a:br>
            <a:r>
              <a:rPr lang="en-US" altLang="x-none" sz="2600" dirty="0">
                <a:latin typeface="Candara" charset="0"/>
              </a:rPr>
              <a:t>removed.  </a:t>
            </a:r>
            <a:r>
              <a:rPr lang="en-US" altLang="x-none" sz="2600" baseline="30000" dirty="0">
                <a:latin typeface="Candara" charset="0"/>
              </a:rPr>
              <a:t>17</a:t>
            </a:r>
            <a:r>
              <a:rPr lang="en-US" altLang="x-none" sz="2600" dirty="0">
                <a:latin typeface="Candara" charset="0"/>
              </a:rPr>
              <a:t> Now the Lord is the Spirit, and where </a:t>
            </a:r>
            <a:br>
              <a:rPr lang="en-US" altLang="x-none" sz="2600" dirty="0">
                <a:latin typeface="Candara" charset="0"/>
              </a:rPr>
            </a:br>
            <a:r>
              <a:rPr lang="en-US" altLang="x-none" sz="2600" dirty="0">
                <a:latin typeface="Candara" charset="0"/>
              </a:rPr>
              <a:t>the Spirit of the Lord is, there is freedom. (vs. 16-17)</a:t>
            </a:r>
            <a:endParaRPr lang="en-US" sz="2600" b="1" i="0" dirty="0">
              <a:solidFill>
                <a:srgbClr val="000000"/>
              </a:solidFill>
              <a:latin typeface="Candara" charset="0"/>
              <a:ea typeface="ＭＳ Ｐゴシック" charset="0"/>
              <a:cs typeface="Candara" charset="0"/>
            </a:endParaRPr>
          </a:p>
        </p:txBody>
      </p:sp>
    </p:spTree>
    <p:extLst>
      <p:ext uri="{BB962C8B-B14F-4D97-AF65-F5344CB8AC3E}">
        <p14:creationId xmlns:p14="http://schemas.microsoft.com/office/powerpoint/2010/main" val="4231934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685800"/>
          </a:xfrm>
        </p:spPr>
        <p:txBody>
          <a:bodyPr/>
          <a:lstStyle/>
          <a:p>
            <a:r>
              <a:rPr lang="en-US" sz="3100" b="1" spc="-60" dirty="0">
                <a:latin typeface="Candara" charset="0"/>
                <a:ea typeface="MS PGothic" charset="0"/>
                <a:cs typeface="Arial" charset="0"/>
              </a:rPr>
              <a:t>THE IMPACT OF LIVING UNDER THE MINISTRY OF THE NEW COVENANT </a:t>
            </a:r>
          </a:p>
        </p:txBody>
      </p:sp>
      <p:sp>
        <p:nvSpPr>
          <p:cNvPr id="5" name="Rectangle 3"/>
          <p:cNvSpPr txBox="1">
            <a:spLocks noChangeArrowheads="1"/>
          </p:cNvSpPr>
          <p:nvPr/>
        </p:nvSpPr>
        <p:spPr bwMode="auto">
          <a:xfrm>
            <a:off x="243840" y="1135117"/>
            <a:ext cx="11743113" cy="565982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71488" indent="-471488">
              <a:spcBef>
                <a:spcPct val="0"/>
              </a:spcBef>
            </a:pPr>
            <a:r>
              <a:rPr lang="en-US" sz="2800" b="1" i="0" spc="-10" dirty="0">
                <a:latin typeface="Candara" charset="0"/>
                <a:ea typeface="ＭＳ Ｐゴシック" charset="0"/>
                <a:cs typeface="MS PGothic" charset="0"/>
              </a:rPr>
              <a:t>IMPACT #2: The ministry of the new covenant gives us </a:t>
            </a:r>
            <a:r>
              <a:rPr lang="en-US" sz="2800" b="1" i="0" spc="-10" dirty="0">
                <a:solidFill>
                  <a:srgbClr val="FF0000"/>
                </a:solidFill>
                <a:latin typeface="Candara" charset="0"/>
                <a:ea typeface="ＭＳ Ｐゴシック" charset="0"/>
                <a:cs typeface="MS PGothic" charset="0"/>
              </a:rPr>
              <a:t>the Holy Spirit who offers us freedom </a:t>
            </a:r>
            <a:r>
              <a:rPr lang="en-US" sz="2800" b="1" i="0" spc="-10" dirty="0">
                <a:latin typeface="Candara" charset="0"/>
                <a:ea typeface="ＭＳ Ｐゴシック" charset="0"/>
                <a:cs typeface="MS PGothic" charset="0"/>
              </a:rPr>
              <a:t>to see and do what we ought to see and do.</a:t>
            </a:r>
            <a:endParaRPr lang="en-US" sz="2800" b="1" i="0" spc="-10" dirty="0">
              <a:solidFill>
                <a:srgbClr val="FF0000"/>
              </a:solidFill>
              <a:latin typeface="Candara" charset="0"/>
              <a:ea typeface="ＭＳ Ｐゴシック" charset="0"/>
              <a:cs typeface="MS PGothic" charset="0"/>
            </a:endParaRPr>
          </a:p>
          <a:p>
            <a:pPr marL="0" indent="0" algn="ctr">
              <a:spcBef>
                <a:spcPct val="0"/>
              </a:spcBef>
              <a:buNone/>
            </a:pPr>
            <a:endParaRPr lang="en-US" sz="1400" b="1" i="0" spc="-10" dirty="0">
              <a:solidFill>
                <a:srgbClr val="000000"/>
              </a:solidFill>
              <a:latin typeface="Candara" charset="0"/>
              <a:ea typeface="ＭＳ Ｐゴシック" charset="0"/>
              <a:cs typeface="MS PGothic" charset="0"/>
            </a:endParaRPr>
          </a:p>
          <a:p>
            <a:pPr marL="14288" indent="-14288" algn="ctr">
              <a:spcBef>
                <a:spcPts val="0"/>
              </a:spcBef>
              <a:buNone/>
            </a:pPr>
            <a:r>
              <a:rPr lang="en-US" altLang="x-none" sz="2600" baseline="30000" dirty="0">
                <a:latin typeface="Candara" charset="0"/>
              </a:rPr>
              <a:t>16</a:t>
            </a:r>
            <a:r>
              <a:rPr lang="en-US" altLang="x-none" sz="2600" dirty="0">
                <a:latin typeface="Candara" charset="0"/>
              </a:rPr>
              <a:t> But when one turns to the Lord, the veil is </a:t>
            </a:r>
            <a:br>
              <a:rPr lang="en-US" altLang="x-none" sz="2600" dirty="0">
                <a:latin typeface="Candara" charset="0"/>
              </a:rPr>
            </a:br>
            <a:r>
              <a:rPr lang="en-US" altLang="x-none" sz="2600" dirty="0">
                <a:latin typeface="Candara" charset="0"/>
              </a:rPr>
              <a:t>removed.  </a:t>
            </a:r>
            <a:r>
              <a:rPr lang="en-US" altLang="x-none" sz="2600" baseline="30000" dirty="0">
                <a:latin typeface="Candara" charset="0"/>
              </a:rPr>
              <a:t>17</a:t>
            </a:r>
            <a:r>
              <a:rPr lang="en-US" altLang="x-none" sz="2600" dirty="0">
                <a:latin typeface="Candara" charset="0"/>
              </a:rPr>
              <a:t> Now the Lord is the Spirit, and where </a:t>
            </a:r>
            <a:br>
              <a:rPr lang="en-US" altLang="x-none" sz="2600" dirty="0">
                <a:latin typeface="Candara" charset="0"/>
              </a:rPr>
            </a:br>
            <a:r>
              <a:rPr lang="en-US" altLang="x-none" sz="2600" dirty="0">
                <a:latin typeface="Candara" charset="0"/>
              </a:rPr>
              <a:t>the Spirit of the Lord is, there is freedom. (vs. 16-17)</a:t>
            </a:r>
          </a:p>
          <a:p>
            <a:pPr marL="14288" indent="-14288" algn="ctr">
              <a:spcBef>
                <a:spcPts val="0"/>
              </a:spcBef>
              <a:buNone/>
            </a:pPr>
            <a:endParaRPr lang="en-US" altLang="x-none" sz="1400" dirty="0">
              <a:latin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Living under the ministry of the new covenant, we now have what typical Old Testament believers have—the work of the indwelling Holy Spirit. </a:t>
            </a:r>
            <a:endParaRPr lang="en-US" sz="2600" b="1"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This freedom does NOT mean doing whatever we want </a:t>
            </a:r>
            <a:r>
              <a:rPr lang="en-US" sz="2600" b="1" dirty="0">
                <a:solidFill>
                  <a:srgbClr val="000000"/>
                </a:solidFill>
                <a:latin typeface="Candara" charset="0"/>
                <a:ea typeface="ＭＳ Ｐゴシック" charset="0"/>
                <a:cs typeface="Candara" charset="0"/>
              </a:rPr>
              <a:t>but</a:t>
            </a:r>
            <a:r>
              <a:rPr lang="en-US" sz="2600" b="1" i="0" dirty="0">
                <a:solidFill>
                  <a:srgbClr val="000000"/>
                </a:solidFill>
                <a:latin typeface="Candara" charset="0"/>
                <a:ea typeface="ＭＳ Ｐゴシック" charset="0"/>
                <a:cs typeface="Candara" charset="0"/>
              </a:rPr>
              <a:t> being able to what we ought be doing (i.e., obedience to God).</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Rather, the Spirit gives us freedom in two ways: (1) to see the glory of the gospel by removing the spiritual blindness and (2) to be able to obey the Law/the will of God by the Spirit’s power.</a:t>
            </a:r>
          </a:p>
        </p:txBody>
      </p:sp>
    </p:spTree>
    <p:extLst>
      <p:ext uri="{BB962C8B-B14F-4D97-AF65-F5344CB8AC3E}">
        <p14:creationId xmlns:p14="http://schemas.microsoft.com/office/powerpoint/2010/main" val="158062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1295400"/>
            <a:ext cx="11734800" cy="5536294"/>
          </a:xfrm>
        </p:spPr>
        <p:txBody>
          <a:bodyPr/>
          <a:lstStyle/>
          <a:p>
            <a:pPr marL="14288" indent="-14288" algn="ctr">
              <a:spcBef>
                <a:spcPts val="0"/>
              </a:spcBef>
              <a:buNone/>
            </a:pPr>
            <a:r>
              <a:rPr lang="en-US" altLang="x-none" sz="3000" b="1" i="1" dirty="0">
                <a:latin typeface="Candara" charset="0"/>
              </a:rPr>
              <a:t> </a:t>
            </a:r>
            <a:r>
              <a:rPr lang="en-US" altLang="x-none" sz="3000" b="1" i="1" baseline="30000" dirty="0">
                <a:latin typeface="Candara" charset="0"/>
              </a:rPr>
              <a:t>26</a:t>
            </a:r>
            <a:r>
              <a:rPr lang="en-US" altLang="x-none" sz="3000" b="1" i="1" dirty="0">
                <a:latin typeface="Candara" charset="0"/>
              </a:rPr>
              <a:t> And I will give you a new heart, </a:t>
            </a:r>
            <a:br>
              <a:rPr lang="en-US" altLang="x-none" sz="3000" b="1" i="1" dirty="0">
                <a:latin typeface="Candara" charset="0"/>
              </a:rPr>
            </a:br>
            <a:r>
              <a:rPr lang="en-US" altLang="x-none" sz="3000" b="1" i="1" dirty="0">
                <a:latin typeface="Candara" charset="0"/>
              </a:rPr>
              <a:t>and a new spirit I will put within you. </a:t>
            </a:r>
            <a:br>
              <a:rPr lang="en-US" altLang="x-none" sz="3000" b="1" i="1" dirty="0">
                <a:latin typeface="Candara" charset="0"/>
              </a:rPr>
            </a:br>
            <a:r>
              <a:rPr lang="en-US" altLang="x-none" sz="3000" b="1" i="1" dirty="0">
                <a:latin typeface="Candara" charset="0"/>
              </a:rPr>
              <a:t>And I will remove the heart of stone </a:t>
            </a:r>
            <a:br>
              <a:rPr lang="en-US" altLang="x-none" sz="3000" b="1" i="1" dirty="0">
                <a:latin typeface="Candara" charset="0"/>
              </a:rPr>
            </a:br>
            <a:r>
              <a:rPr lang="en-US" altLang="x-none" sz="3000" b="1" i="1" dirty="0">
                <a:latin typeface="Candara" charset="0"/>
              </a:rPr>
              <a:t>from your flesh and give you a heart of flesh. </a:t>
            </a:r>
            <a:br>
              <a:rPr lang="en-US" altLang="x-none" sz="3000" b="1" i="1" dirty="0">
                <a:latin typeface="Candara" charset="0"/>
              </a:rPr>
            </a:br>
            <a:r>
              <a:rPr lang="en-US" altLang="x-none" sz="3000" b="1" i="1" baseline="30000" dirty="0">
                <a:latin typeface="Candara" charset="0"/>
              </a:rPr>
              <a:t>27</a:t>
            </a:r>
            <a:r>
              <a:rPr lang="en-US" altLang="x-none" sz="3000" b="1" i="1" dirty="0">
                <a:latin typeface="Candara" charset="0"/>
              </a:rPr>
              <a:t> And I will put my Spirit within you, </a:t>
            </a:r>
            <a:br>
              <a:rPr lang="en-US" altLang="x-none" sz="3000" b="1" i="1" dirty="0">
                <a:latin typeface="Candara" charset="0"/>
              </a:rPr>
            </a:br>
            <a:r>
              <a:rPr lang="en-US" altLang="x-none" sz="3000" b="1" i="1" dirty="0">
                <a:latin typeface="Candara" charset="0"/>
              </a:rPr>
              <a:t>and cause you to walk in my statutes </a:t>
            </a:r>
            <a:br>
              <a:rPr lang="en-US" altLang="x-none" sz="3000" b="1" i="1" dirty="0">
                <a:latin typeface="Candara" charset="0"/>
              </a:rPr>
            </a:br>
            <a:r>
              <a:rPr lang="en-US" altLang="x-none" sz="3000" b="1" i="1" dirty="0">
                <a:latin typeface="Candara" charset="0"/>
              </a:rPr>
              <a:t>and be careful to obey my rules.</a:t>
            </a:r>
            <a:br>
              <a:rPr lang="en-US" altLang="x-none" sz="3000" b="1" i="1" dirty="0">
                <a:latin typeface="Candara" charset="0"/>
              </a:rPr>
            </a:br>
            <a:r>
              <a:rPr lang="en-US" altLang="x-none" sz="3000" b="1" i="1" dirty="0">
                <a:latin typeface="Candara" charset="0"/>
              </a:rPr>
              <a:t>Ezekiel 36:26-27</a:t>
            </a:r>
          </a:p>
        </p:txBody>
      </p:sp>
    </p:spTree>
    <p:extLst>
      <p:ext uri="{BB962C8B-B14F-4D97-AF65-F5344CB8AC3E}">
        <p14:creationId xmlns:p14="http://schemas.microsoft.com/office/powerpoint/2010/main" val="364881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685800"/>
          </a:xfrm>
        </p:spPr>
        <p:txBody>
          <a:bodyPr/>
          <a:lstStyle/>
          <a:p>
            <a:r>
              <a:rPr lang="en-US" sz="3100" b="1" spc="-60" dirty="0">
                <a:latin typeface="Candara" charset="0"/>
                <a:ea typeface="MS PGothic" charset="0"/>
                <a:cs typeface="Arial" charset="0"/>
              </a:rPr>
              <a:t>THE IMPACT OF LIVING UNDER THE MINISTRY OF THE NEW COVENANT </a:t>
            </a:r>
          </a:p>
        </p:txBody>
      </p:sp>
      <p:sp>
        <p:nvSpPr>
          <p:cNvPr id="5" name="Rectangle 3"/>
          <p:cNvSpPr txBox="1">
            <a:spLocks noChangeArrowheads="1"/>
          </p:cNvSpPr>
          <p:nvPr/>
        </p:nvSpPr>
        <p:spPr bwMode="auto">
          <a:xfrm>
            <a:off x="243840" y="1135117"/>
            <a:ext cx="11804073" cy="565982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71488" indent="-471488">
              <a:spcBef>
                <a:spcPct val="0"/>
              </a:spcBef>
            </a:pPr>
            <a:r>
              <a:rPr lang="en-US" sz="2800" b="1" i="0" spc="-10" dirty="0">
                <a:latin typeface="Candara" charset="0"/>
                <a:ea typeface="ＭＳ Ｐゴシック" charset="0"/>
                <a:cs typeface="MS PGothic" charset="0"/>
              </a:rPr>
              <a:t>IMPACT #3: The ministry of the new covenant gives us </a:t>
            </a:r>
            <a:r>
              <a:rPr lang="en-US" sz="2800" b="1" i="0" spc="-10" dirty="0">
                <a:solidFill>
                  <a:srgbClr val="FF0000"/>
                </a:solidFill>
                <a:latin typeface="Candara" charset="0"/>
                <a:ea typeface="ＭＳ Ｐゴシック" charset="0"/>
                <a:cs typeface="MS PGothic" charset="0"/>
              </a:rPr>
              <a:t>the Spirit’s transforming work in us, </a:t>
            </a:r>
            <a:r>
              <a:rPr lang="en-US" sz="2800" b="1" i="0" spc="-10" dirty="0">
                <a:latin typeface="Candara" charset="0"/>
                <a:ea typeface="ＭＳ Ｐゴシック" charset="0"/>
                <a:cs typeface="MS PGothic" charset="0"/>
              </a:rPr>
              <a:t>so we can become more and more like Christ.</a:t>
            </a:r>
            <a:endParaRPr lang="en-US" sz="2800" b="1" i="0" spc="-10" dirty="0">
              <a:solidFill>
                <a:srgbClr val="FF0000"/>
              </a:solidFill>
              <a:latin typeface="Candara" charset="0"/>
              <a:ea typeface="ＭＳ Ｐゴシック" charset="0"/>
              <a:cs typeface="MS PGothic" charset="0"/>
            </a:endParaRPr>
          </a:p>
          <a:p>
            <a:pPr marL="14288" indent="-14288" algn="ctr">
              <a:spcBef>
                <a:spcPts val="0"/>
              </a:spcBef>
              <a:buNone/>
            </a:pPr>
            <a:endParaRPr lang="en-US" altLang="x-none" sz="1000" b="1" i="0" spc="-10" dirty="0">
              <a:solidFill>
                <a:srgbClr val="000000"/>
              </a:solidFill>
              <a:latin typeface="Candara" charset="0"/>
              <a:ea typeface="ＭＳ Ｐゴシック" charset="0"/>
            </a:endParaRPr>
          </a:p>
          <a:p>
            <a:pPr marL="14288" indent="-14288" algn="ctr">
              <a:spcBef>
                <a:spcPts val="0"/>
              </a:spcBef>
              <a:buNone/>
            </a:pPr>
            <a:r>
              <a:rPr lang="en-US" altLang="x-none" sz="2600" baseline="30000" dirty="0">
                <a:latin typeface="Candara" charset="0"/>
              </a:rPr>
              <a:t>18</a:t>
            </a:r>
            <a:r>
              <a:rPr lang="en-US" altLang="x-none" sz="2600" dirty="0">
                <a:latin typeface="Candara" charset="0"/>
              </a:rPr>
              <a:t> And we all, with unveiled face, </a:t>
            </a:r>
            <a:br>
              <a:rPr lang="en-US" altLang="x-none" sz="2600" dirty="0">
                <a:latin typeface="Candara" charset="0"/>
              </a:rPr>
            </a:br>
            <a:r>
              <a:rPr lang="en-US" altLang="x-none" sz="2600" dirty="0">
                <a:latin typeface="Candara" charset="0"/>
              </a:rPr>
              <a:t>beholding the glory of the Lord, </a:t>
            </a:r>
            <a:br>
              <a:rPr lang="en-US" altLang="x-none" sz="2600" dirty="0">
                <a:latin typeface="Candara" charset="0"/>
              </a:rPr>
            </a:br>
            <a:r>
              <a:rPr lang="en-US" altLang="x-none" sz="2600" dirty="0">
                <a:latin typeface="Candara" charset="0"/>
              </a:rPr>
              <a:t>are being transformed into the same image </a:t>
            </a:r>
            <a:br>
              <a:rPr lang="en-US" altLang="x-none" sz="2600" dirty="0">
                <a:latin typeface="Candara" charset="0"/>
              </a:rPr>
            </a:br>
            <a:r>
              <a:rPr lang="en-US" altLang="x-none" sz="2600" dirty="0">
                <a:latin typeface="Candara" charset="0"/>
              </a:rPr>
              <a:t>from one degree of glory to another. </a:t>
            </a:r>
            <a:br>
              <a:rPr lang="en-US" altLang="x-none" sz="2600" dirty="0">
                <a:latin typeface="Candara" charset="0"/>
              </a:rPr>
            </a:br>
            <a:r>
              <a:rPr lang="en-US" altLang="x-none" sz="2600" dirty="0">
                <a:latin typeface="Candara" charset="0"/>
              </a:rPr>
              <a:t>For this comes from the Lord who is the Spirit. (v. 18)</a:t>
            </a:r>
          </a:p>
          <a:p>
            <a:pPr marL="14288" indent="-14288" algn="ctr">
              <a:spcBef>
                <a:spcPts val="0"/>
              </a:spcBef>
              <a:buNone/>
            </a:pPr>
            <a:endParaRPr lang="en-US" altLang="x-none" sz="1000" dirty="0">
              <a:latin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 beautiful and hopeful power of the ministry of the new covenant is this ongoing work of the Spirit for our inner transformation little by little.</a:t>
            </a:r>
            <a:endParaRPr lang="en-US" sz="2600" b="1"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 goal is Christlikeness; the speed is progressive; the means is grace; the power is the Spirit’s—not ours (i.e., not a row or motor boat but sail boat). </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Thus, everyday we have hope despite our failures and brokenness. We are becoming like the ONE who we admire the most through the Spirit’s work!</a:t>
            </a:r>
          </a:p>
        </p:txBody>
      </p:sp>
    </p:spTree>
    <p:extLst>
      <p:ext uri="{BB962C8B-B14F-4D97-AF65-F5344CB8AC3E}">
        <p14:creationId xmlns:p14="http://schemas.microsoft.com/office/powerpoint/2010/main" val="162667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57013</TotalTime>
  <Words>496</Words>
  <Application>Microsoft Macintosh PowerPoint</Application>
  <PresentationFormat>Widescreen</PresentationFormat>
  <Paragraphs>54</Paragraphs>
  <Slides>12</Slides>
  <Notes>10</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12</vt:i4>
      </vt:variant>
    </vt:vector>
  </HeadingPairs>
  <TitlesOfParts>
    <vt:vector size="36" baseType="lpstr">
      <vt:lpstr>ＭＳ Ｐゴシック</vt:lpstr>
      <vt:lpstr>ＭＳ Ｐゴシック</vt: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2_Normal</vt:lpstr>
      <vt:lpstr>7_Default Design</vt:lpstr>
      <vt:lpstr>19_Default Design</vt:lpstr>
      <vt:lpstr>1_Custom Design</vt:lpstr>
      <vt:lpstr>PowerPoint Presentation</vt:lpstr>
      <vt:lpstr>The Ministry of the New Covenant</vt:lpstr>
      <vt:lpstr>RECAP: CONTRASTS – OLD COVENANT VS. NEW COVENANT </vt:lpstr>
      <vt:lpstr>THE IMPACT OF LIVING UNDER THE MINISTRY OF THE NEW COVENANT </vt:lpstr>
      <vt:lpstr>PowerPoint Presentation</vt:lpstr>
      <vt:lpstr>THE IMPACT OF LIVING UNDER THE MINISTRY OF THE NEW COVENANT </vt:lpstr>
      <vt:lpstr>THE IMPACT OF LIVING UNDER THE MINISTRY OF THE NEW COVENANT </vt:lpstr>
      <vt:lpstr>PowerPoint Presentation</vt:lpstr>
      <vt:lpstr>THE IMPACT OF LIVING UNDER THE MINISTRY OF THE NEW COVENANT </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3473</cp:revision>
  <cp:lastPrinted>2018-05-06T13:54:33Z</cp:lastPrinted>
  <dcterms:created xsi:type="dcterms:W3CDTF">2007-10-20T20:09:35Z</dcterms:created>
  <dcterms:modified xsi:type="dcterms:W3CDTF">2018-06-03T21:39:30Z</dcterms:modified>
  <cp:category/>
</cp:coreProperties>
</file>