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Lst>
  <p:notesMasterIdLst>
    <p:notesMasterId r:id="rId31"/>
  </p:notesMasterIdLst>
  <p:handoutMasterIdLst>
    <p:handoutMasterId r:id="rId32"/>
  </p:handoutMasterIdLst>
  <p:sldIdLst>
    <p:sldId id="281" r:id="rId15"/>
    <p:sldId id="713" r:id="rId16"/>
    <p:sldId id="2340" r:id="rId17"/>
    <p:sldId id="2368" r:id="rId18"/>
    <p:sldId id="2369" r:id="rId19"/>
    <p:sldId id="2372" r:id="rId20"/>
    <p:sldId id="2370" r:id="rId21"/>
    <p:sldId id="2362" r:id="rId22"/>
    <p:sldId id="2373" r:id="rId23"/>
    <p:sldId id="2374" r:id="rId24"/>
    <p:sldId id="2375" r:id="rId25"/>
    <p:sldId id="2376" r:id="rId26"/>
    <p:sldId id="2377" r:id="rId27"/>
    <p:sldId id="943" r:id="rId28"/>
    <p:sldId id="730" r:id="rId29"/>
    <p:sldId id="283" r:id="rId30"/>
  </p:sldIdLst>
  <p:sldSz cx="12192000" cy="6858000"/>
  <p:notesSz cx="9144000" cy="6858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006600"/>
    <a:srgbClr val="0432FF"/>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6" autoAdjust="0"/>
    <p:restoredTop sz="92818"/>
  </p:normalViewPr>
  <p:slideViewPr>
    <p:cSldViewPr>
      <p:cViewPr varScale="1">
        <p:scale>
          <a:sx n="82" d="100"/>
          <a:sy n="82" d="100"/>
        </p:scale>
        <p:origin x="200" y="82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BAC2EF3-51A9-D542-91AF-5422724EA014}" type="datetimeFigureOut">
              <a:rPr lang="en-US" smtClean="0"/>
              <a:t>5/7/18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5/7/18</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C54AA-3861-DE46-9F53-BEFEE89E58D7}" type="slidenum">
              <a:rPr lang="en-US" smtClean="0"/>
              <a:pPr>
                <a:defRPr/>
              </a:pPr>
              <a:t>1</a:t>
            </a:fld>
            <a:endParaRPr lang="en-US"/>
          </a:p>
        </p:txBody>
      </p:sp>
    </p:spTree>
    <p:extLst>
      <p:ext uri="{BB962C8B-B14F-4D97-AF65-F5344CB8AC3E}">
        <p14:creationId xmlns:p14="http://schemas.microsoft.com/office/powerpoint/2010/main" val="119905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0832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053633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4647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053589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943009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95106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2837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2139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C54AA-3861-DE46-9F53-BEFEE89E58D7}" type="slidenum">
              <a:rPr lang="en-US" smtClean="0"/>
              <a:pPr>
                <a:defRPr/>
              </a:pPr>
              <a:t>5</a:t>
            </a:fld>
            <a:endParaRPr lang="en-US"/>
          </a:p>
        </p:txBody>
      </p:sp>
    </p:spTree>
    <p:extLst>
      <p:ext uri="{BB962C8B-B14F-4D97-AF65-F5344CB8AC3E}">
        <p14:creationId xmlns:p14="http://schemas.microsoft.com/office/powerpoint/2010/main" val="259637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93244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C54AA-3861-DE46-9F53-BEFEE89E58D7}" type="slidenum">
              <a:rPr lang="en-US" smtClean="0"/>
              <a:pPr>
                <a:defRPr/>
              </a:pPr>
              <a:t>7</a:t>
            </a:fld>
            <a:endParaRPr lang="en-US"/>
          </a:p>
        </p:txBody>
      </p:sp>
    </p:spTree>
    <p:extLst>
      <p:ext uri="{BB962C8B-B14F-4D97-AF65-F5344CB8AC3E}">
        <p14:creationId xmlns:p14="http://schemas.microsoft.com/office/powerpoint/2010/main" val="188314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797825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C54AA-3861-DE46-9F53-BEFEE89E58D7}" type="slidenum">
              <a:rPr lang="en-US" smtClean="0"/>
              <a:pPr>
                <a:defRPr/>
              </a:pPr>
              <a:t>9</a:t>
            </a:fld>
            <a:endParaRPr lang="en-US"/>
          </a:p>
        </p:txBody>
      </p:sp>
    </p:spTree>
    <p:extLst>
      <p:ext uri="{BB962C8B-B14F-4D97-AF65-F5344CB8AC3E}">
        <p14:creationId xmlns:p14="http://schemas.microsoft.com/office/powerpoint/2010/main" val="413453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5/7/18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5/7/18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5/7/18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5/7/18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5/7/18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5/7/18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5/7/18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5/7/18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5/7/18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5/7/18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5/7/18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5/7/18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5/7/18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5/7/18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5/7/18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5/7/18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5/7/18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5/7/18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5/7/18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5/7/18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5/7/18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5/7/18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5/7/18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5/7/18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200" b="1" spc="-60" dirty="0">
                <a:latin typeface="Candara" charset="0"/>
                <a:ea typeface="MS PGothic" charset="0"/>
                <a:cs typeface="Arial" charset="0"/>
              </a:rPr>
              <a:t>KEY PRINCIPLES OF HEALTHY AND EFFECTIVE CHURCH DISCIPLINE</a:t>
            </a:r>
          </a:p>
        </p:txBody>
      </p:sp>
      <p:sp>
        <p:nvSpPr>
          <p:cNvPr id="5" name="Rectangle 3"/>
          <p:cNvSpPr txBox="1">
            <a:spLocks noChangeArrowheads="1"/>
          </p:cNvSpPr>
          <p:nvPr/>
        </p:nvSpPr>
        <p:spPr bwMode="auto">
          <a:xfrm>
            <a:off x="283071" y="1135117"/>
            <a:ext cx="11703882" cy="565982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buNone/>
            </a:pPr>
            <a:r>
              <a:rPr lang="en-US" sz="2800" b="1" i="0" spc="-10" dirty="0">
                <a:solidFill>
                  <a:srgbClr val="000000"/>
                </a:solidFill>
                <a:latin typeface="Candara" charset="0"/>
                <a:ea typeface="ＭＳ Ｐゴシック" charset="0"/>
                <a:cs typeface="MS PGothic" charset="0"/>
              </a:rPr>
              <a:t>2)	Healthy and effective church discipline requires </a:t>
            </a:r>
            <a:r>
              <a:rPr lang="en-US" sz="2800" b="1" i="0" spc="-10" dirty="0">
                <a:solidFill>
                  <a:srgbClr val="FF0000"/>
                </a:solidFill>
                <a:latin typeface="Candara" charset="0"/>
                <a:ea typeface="ＭＳ Ｐゴシック" charset="0"/>
                <a:cs typeface="MS PGothic" charset="0"/>
              </a:rPr>
              <a:t>a unified spirit and approach by the leadership and the congregation.</a:t>
            </a:r>
          </a:p>
          <a:p>
            <a:pPr marL="0" indent="0" algn="ctr">
              <a:spcBef>
                <a:spcPct val="0"/>
              </a:spcBef>
              <a:buNone/>
            </a:pPr>
            <a:endParaRPr lang="en-US" sz="800" b="1" i="0" spc="-10" dirty="0">
              <a:solidFill>
                <a:srgbClr val="000000"/>
              </a:solidFill>
              <a:latin typeface="Candara" charset="0"/>
              <a:ea typeface="ＭＳ Ｐゴシック" charset="0"/>
              <a:cs typeface="MS PGothic" charset="0"/>
            </a:endParaRPr>
          </a:p>
          <a:p>
            <a:pPr marL="14288" indent="-14288" algn="ctr">
              <a:spcBef>
                <a:spcPts val="0"/>
              </a:spcBef>
              <a:buNone/>
            </a:pPr>
            <a:r>
              <a:rPr lang="en-US" altLang="x-none" sz="2600" baseline="30000" dirty="0">
                <a:latin typeface="Candara" charset="0"/>
              </a:rPr>
              <a:t>5</a:t>
            </a:r>
            <a:r>
              <a:rPr lang="en-US" altLang="x-none" sz="2600" dirty="0">
                <a:latin typeface="Candara" charset="0"/>
              </a:rPr>
              <a:t> Now if anyone has caused pain, he has caused it </a:t>
            </a:r>
            <a:br>
              <a:rPr lang="en-US" altLang="x-none" sz="2600" dirty="0">
                <a:latin typeface="Candara" charset="0"/>
              </a:rPr>
            </a:br>
            <a:r>
              <a:rPr lang="en-US" altLang="x-none" sz="2600" dirty="0">
                <a:latin typeface="Candara" charset="0"/>
              </a:rPr>
              <a:t>not to me, but in some measure—not to put it too severely—</a:t>
            </a:r>
            <a:br>
              <a:rPr lang="en-US" altLang="x-none" sz="2600" dirty="0">
                <a:latin typeface="Candara" charset="0"/>
              </a:rPr>
            </a:br>
            <a:r>
              <a:rPr lang="en-US" altLang="x-none" sz="2600" dirty="0">
                <a:latin typeface="Candara" charset="0"/>
              </a:rPr>
              <a:t>to all of you. </a:t>
            </a:r>
            <a:r>
              <a:rPr lang="en-US" altLang="x-none" sz="2600" baseline="30000" dirty="0">
                <a:latin typeface="Candara" charset="0"/>
              </a:rPr>
              <a:t>6</a:t>
            </a:r>
            <a:r>
              <a:rPr lang="en-US" altLang="x-none" sz="2600" dirty="0">
                <a:latin typeface="Candara" charset="0"/>
              </a:rPr>
              <a:t> For such a one, </a:t>
            </a:r>
            <a:r>
              <a:rPr lang="en-US" altLang="x-none" sz="2600" dirty="0">
                <a:solidFill>
                  <a:srgbClr val="FF0000"/>
                </a:solidFill>
                <a:latin typeface="Candara" charset="0"/>
              </a:rPr>
              <a:t>this punishment by the majority </a:t>
            </a:r>
            <a:br>
              <a:rPr lang="en-US" altLang="x-none" sz="2600" dirty="0">
                <a:latin typeface="Candara" charset="0"/>
              </a:rPr>
            </a:br>
            <a:r>
              <a:rPr lang="en-US" altLang="x-none" sz="2600" dirty="0">
                <a:latin typeface="Candara" charset="0"/>
              </a:rPr>
              <a:t>is enough, </a:t>
            </a:r>
            <a:r>
              <a:rPr lang="en-US" altLang="x-none" sz="2600" baseline="30000" dirty="0">
                <a:latin typeface="Candara" charset="0"/>
              </a:rPr>
              <a:t>7</a:t>
            </a:r>
            <a:r>
              <a:rPr lang="en-US" altLang="x-none" sz="2600" dirty="0">
                <a:latin typeface="Candara" charset="0"/>
              </a:rPr>
              <a:t> so you should rather turn to forgive and comfort him, </a:t>
            </a:r>
            <a:br>
              <a:rPr lang="en-US" altLang="x-none" sz="2600" dirty="0">
                <a:latin typeface="Candara" charset="0"/>
              </a:rPr>
            </a:br>
            <a:r>
              <a:rPr lang="en-US" altLang="x-none" sz="2600" dirty="0">
                <a:latin typeface="Candara" charset="0"/>
              </a:rPr>
              <a:t>or he may be overwhelmed by excessive sorrow. (vs. 5-7)</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During his painful visit, Paul didn’t force church discipline on the offender by his authority. Why? It won’t be healthy nor effective without unity.</a:t>
            </a:r>
            <a:endParaRPr lang="en-US" sz="2600" b="1"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It requires our deliberate and diligent work to be on the same page with full unified spirit and approach in church discipline.</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This may possibly turn out to be one of most overlooked areas in practicing church discipline in real life of today’s church as well.</a:t>
            </a:r>
          </a:p>
          <a:p>
            <a:pPr marL="912813" lvl="2" indent="-457200" defTabSz="385763">
              <a:spcBef>
                <a:spcPts val="0"/>
              </a:spcBef>
              <a:buFont typeface="Wingdings" charset="0"/>
              <a:buChar char="Ø"/>
              <a:defRPr/>
            </a:pP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240879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200" b="1" spc="-60" dirty="0">
                <a:latin typeface="Candara" charset="0"/>
                <a:ea typeface="MS PGothic" charset="0"/>
                <a:cs typeface="Arial" charset="0"/>
              </a:rPr>
              <a:t>KEY PRINCIPLES OF HEALTHY AND EFFECTIVE CHURCH DISCIPLINE</a:t>
            </a:r>
          </a:p>
        </p:txBody>
      </p:sp>
      <p:sp>
        <p:nvSpPr>
          <p:cNvPr id="5" name="Rectangle 3"/>
          <p:cNvSpPr txBox="1">
            <a:spLocks noChangeArrowheads="1"/>
          </p:cNvSpPr>
          <p:nvPr/>
        </p:nvSpPr>
        <p:spPr bwMode="auto">
          <a:xfrm>
            <a:off x="283071" y="1135117"/>
            <a:ext cx="11703882" cy="565982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buNone/>
            </a:pPr>
            <a:r>
              <a:rPr lang="en-US" sz="2800" b="1" i="0" spc="-10" dirty="0">
                <a:solidFill>
                  <a:srgbClr val="000000"/>
                </a:solidFill>
                <a:latin typeface="Candara" charset="0"/>
                <a:ea typeface="ＭＳ Ｐゴシック" charset="0"/>
                <a:cs typeface="MS PGothic" charset="0"/>
              </a:rPr>
              <a:t>3)	Healthy and effective church discipline requires </a:t>
            </a:r>
            <a:r>
              <a:rPr lang="en-US" sz="2800" b="1" i="0" spc="-10" dirty="0">
                <a:solidFill>
                  <a:srgbClr val="FF0000"/>
                </a:solidFill>
                <a:latin typeface="Candara" charset="0"/>
                <a:ea typeface="ＭＳ Ｐゴシック" charset="0"/>
                <a:cs typeface="MS PGothic" charset="0"/>
              </a:rPr>
              <a:t>twofold purpose of restoration of the disciplined member and edification of the church.</a:t>
            </a:r>
          </a:p>
          <a:p>
            <a:pPr marL="0" indent="0" algn="ctr">
              <a:spcBef>
                <a:spcPct val="0"/>
              </a:spcBef>
              <a:buNone/>
            </a:pPr>
            <a:endParaRPr lang="en-US" sz="800" b="1" i="0" spc="-10" dirty="0">
              <a:solidFill>
                <a:srgbClr val="000000"/>
              </a:solidFill>
              <a:latin typeface="Candara" charset="0"/>
              <a:ea typeface="ＭＳ Ｐゴシック" charset="0"/>
              <a:cs typeface="MS PGothic" charset="0"/>
            </a:endParaRPr>
          </a:p>
          <a:p>
            <a:pPr marL="14288" indent="-14288" algn="ctr">
              <a:spcBef>
                <a:spcPts val="0"/>
              </a:spcBef>
              <a:buNone/>
            </a:pPr>
            <a:r>
              <a:rPr lang="en-US" altLang="x-none" sz="2600" baseline="30000" dirty="0">
                <a:latin typeface="Candara" charset="0"/>
              </a:rPr>
              <a:t>7</a:t>
            </a:r>
            <a:r>
              <a:rPr lang="en-US" altLang="x-none" sz="2600" dirty="0">
                <a:latin typeface="Candara" charset="0"/>
              </a:rPr>
              <a:t> so you should rather turn to forgive and comfort him, </a:t>
            </a:r>
            <a:br>
              <a:rPr lang="en-US" altLang="x-none" sz="2600" dirty="0">
                <a:latin typeface="Candara" charset="0"/>
              </a:rPr>
            </a:br>
            <a:r>
              <a:rPr lang="en-US" altLang="x-none" sz="2600" dirty="0">
                <a:latin typeface="Candara" charset="0"/>
              </a:rPr>
              <a:t>or he may be overwhelmed by excessive sorrow. </a:t>
            </a:r>
            <a:r>
              <a:rPr lang="en-US" altLang="x-none" sz="2600" baseline="30000" dirty="0">
                <a:latin typeface="Candara" charset="0"/>
              </a:rPr>
              <a:t>8</a:t>
            </a:r>
            <a:r>
              <a:rPr lang="en-US" altLang="x-none" sz="2600" dirty="0">
                <a:latin typeface="Candara" charset="0"/>
              </a:rPr>
              <a:t> So I beg you</a:t>
            </a:r>
            <a:br>
              <a:rPr lang="en-US" altLang="x-none" sz="2600" dirty="0">
                <a:latin typeface="Candara" charset="0"/>
              </a:rPr>
            </a:br>
            <a:r>
              <a:rPr lang="en-US" altLang="x-none" sz="2600" dirty="0">
                <a:latin typeface="Candara" charset="0"/>
              </a:rPr>
              <a:t> to reaffirm your love for him. </a:t>
            </a:r>
            <a:r>
              <a:rPr lang="en-US" altLang="x-none" sz="2600" baseline="30000" dirty="0">
                <a:latin typeface="Candara" charset="0"/>
              </a:rPr>
              <a:t>9</a:t>
            </a:r>
            <a:r>
              <a:rPr lang="en-US" altLang="x-none" sz="2600" dirty="0">
                <a:latin typeface="Candara" charset="0"/>
              </a:rPr>
              <a:t> For this is why I wrote, that I might test </a:t>
            </a:r>
            <a:br>
              <a:rPr lang="en-US" altLang="x-none" sz="2600" dirty="0">
                <a:latin typeface="Candara" charset="0"/>
              </a:rPr>
            </a:br>
            <a:r>
              <a:rPr lang="en-US" altLang="x-none" sz="2600" dirty="0">
                <a:latin typeface="Candara" charset="0"/>
              </a:rPr>
              <a:t>you and know whether you are obedient in everything. (vs. 8-9)</a:t>
            </a:r>
          </a:p>
          <a:p>
            <a:pPr marL="14288" indent="-14288" algn="ctr">
              <a:spcBef>
                <a:spcPts val="0"/>
              </a:spcBef>
              <a:buNone/>
            </a:pPr>
            <a:endParaRPr lang="en-US" altLang="x-none" sz="1400" dirty="0">
              <a:latin typeface="Candara" charset="0"/>
            </a:endParaRPr>
          </a:p>
          <a:p>
            <a:pPr marL="14288" indent="-14288" algn="ctr">
              <a:spcBef>
                <a:spcPts val="0"/>
              </a:spcBef>
              <a:buNone/>
            </a:pPr>
            <a:r>
              <a:rPr lang="en-US" altLang="x-none" sz="2600" dirty="0">
                <a:latin typeface="Candara" charset="0"/>
              </a:rPr>
              <a:t> </a:t>
            </a:r>
            <a:r>
              <a:rPr lang="en-US" altLang="x-none" sz="2600" baseline="30000" dirty="0">
                <a:latin typeface="Candara" charset="0"/>
              </a:rPr>
              <a:t>6</a:t>
            </a:r>
            <a:r>
              <a:rPr lang="en-US" altLang="x-none" sz="2600" dirty="0">
                <a:latin typeface="Candara" charset="0"/>
              </a:rPr>
              <a:t> Your boasting is not good. Do you not know that a little </a:t>
            </a:r>
            <a:br>
              <a:rPr lang="en-US" altLang="x-none" sz="2600" dirty="0">
                <a:latin typeface="Candara" charset="0"/>
              </a:rPr>
            </a:br>
            <a:r>
              <a:rPr lang="en-US" altLang="x-none" sz="2600" dirty="0">
                <a:latin typeface="Candara" charset="0"/>
              </a:rPr>
              <a:t>leaven leavens the whole lump? </a:t>
            </a:r>
            <a:r>
              <a:rPr lang="en-US" altLang="x-none" sz="2600" baseline="30000" dirty="0">
                <a:latin typeface="Candara" charset="0"/>
              </a:rPr>
              <a:t>7</a:t>
            </a:r>
            <a:r>
              <a:rPr lang="en-US" altLang="x-none" sz="2600" dirty="0">
                <a:latin typeface="Candara" charset="0"/>
              </a:rPr>
              <a:t> Cleanse out the old leaven </a:t>
            </a:r>
            <a:br>
              <a:rPr lang="en-US" altLang="x-none" sz="2600" dirty="0">
                <a:latin typeface="Candara" charset="0"/>
              </a:rPr>
            </a:br>
            <a:r>
              <a:rPr lang="en-US" altLang="x-none" sz="2600" dirty="0">
                <a:latin typeface="Candara" charset="0"/>
              </a:rPr>
              <a:t>that you may be a new lump, as you really are unleavened. </a:t>
            </a:r>
            <a:br>
              <a:rPr lang="en-US" altLang="x-none" sz="2600" dirty="0">
                <a:latin typeface="Candara" charset="0"/>
              </a:rPr>
            </a:br>
            <a:r>
              <a:rPr lang="en-US" altLang="x-none" sz="2600" dirty="0">
                <a:latin typeface="Candara" charset="0"/>
              </a:rPr>
              <a:t>For Christ, our Passover lamb, has been sacrificed. </a:t>
            </a:r>
            <a:br>
              <a:rPr lang="en-US" altLang="x-none" sz="2600" dirty="0">
                <a:latin typeface="Candara" charset="0"/>
              </a:rPr>
            </a:br>
            <a:r>
              <a:rPr lang="en-US" altLang="x-none" sz="2600" dirty="0">
                <a:latin typeface="Candara" charset="0"/>
              </a:rPr>
              <a:t>1 Corinthians 5:6-7</a:t>
            </a: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44344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200" b="1" spc="-60" dirty="0">
                <a:latin typeface="Candara" charset="0"/>
                <a:ea typeface="MS PGothic" charset="0"/>
                <a:cs typeface="Arial" charset="0"/>
              </a:rPr>
              <a:t>KEY PRINCIPLES OF HEALTHY AND EFFECTIVE CHURCH DISCIPLINE</a:t>
            </a:r>
          </a:p>
        </p:txBody>
      </p:sp>
      <p:sp>
        <p:nvSpPr>
          <p:cNvPr id="5" name="Rectangle 3"/>
          <p:cNvSpPr txBox="1">
            <a:spLocks noChangeArrowheads="1"/>
          </p:cNvSpPr>
          <p:nvPr/>
        </p:nvSpPr>
        <p:spPr bwMode="auto">
          <a:xfrm>
            <a:off x="283071" y="1135117"/>
            <a:ext cx="11703882" cy="565982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buNone/>
            </a:pPr>
            <a:r>
              <a:rPr lang="en-US" sz="2800" b="1" i="0" spc="-10" dirty="0">
                <a:solidFill>
                  <a:srgbClr val="000000"/>
                </a:solidFill>
                <a:latin typeface="Candara" charset="0"/>
                <a:ea typeface="ＭＳ Ｐゴシック" charset="0"/>
                <a:cs typeface="MS PGothic" charset="0"/>
              </a:rPr>
              <a:t>3)	Healthy and effective church discipline requires </a:t>
            </a:r>
            <a:r>
              <a:rPr lang="en-US" sz="2800" b="1" i="0" spc="-10" dirty="0">
                <a:solidFill>
                  <a:srgbClr val="FF0000"/>
                </a:solidFill>
                <a:latin typeface="Candara" charset="0"/>
                <a:ea typeface="ＭＳ Ｐゴシック" charset="0"/>
                <a:cs typeface="MS PGothic" charset="0"/>
              </a:rPr>
              <a:t>twofold purpose of restoration of the disciplined member and edification of the church.</a:t>
            </a:r>
          </a:p>
          <a:p>
            <a:pPr marL="0" indent="0" algn="ctr">
              <a:spcBef>
                <a:spcPct val="0"/>
              </a:spcBef>
              <a:buNone/>
            </a:pPr>
            <a:endParaRPr lang="en-US" sz="800" b="1" i="0" spc="-10" dirty="0">
              <a:solidFill>
                <a:srgbClr val="000000"/>
              </a:solidFill>
              <a:latin typeface="Candara" charset="0"/>
              <a:ea typeface="ＭＳ Ｐゴシック" charset="0"/>
              <a:cs typeface="MS PGothic" charset="0"/>
            </a:endParaRPr>
          </a:p>
          <a:p>
            <a:pPr marL="14288" indent="-14288" algn="ctr">
              <a:spcBef>
                <a:spcPts val="0"/>
              </a:spcBef>
              <a:buNone/>
            </a:pPr>
            <a:r>
              <a:rPr lang="en-US" altLang="x-none" sz="2600" baseline="30000" dirty="0">
                <a:latin typeface="Candara" charset="0"/>
              </a:rPr>
              <a:t>7</a:t>
            </a:r>
            <a:r>
              <a:rPr lang="en-US" altLang="x-none" sz="2600" dirty="0">
                <a:latin typeface="Candara" charset="0"/>
              </a:rPr>
              <a:t> so you should rather turn to forgive and comfort him, </a:t>
            </a:r>
            <a:br>
              <a:rPr lang="en-US" altLang="x-none" sz="2600" dirty="0">
                <a:latin typeface="Candara" charset="0"/>
              </a:rPr>
            </a:br>
            <a:r>
              <a:rPr lang="en-US" altLang="x-none" sz="2600" dirty="0">
                <a:latin typeface="Candara" charset="0"/>
              </a:rPr>
              <a:t>or he may be overwhelmed by excessive sorrow. </a:t>
            </a:r>
            <a:r>
              <a:rPr lang="en-US" altLang="x-none" sz="2600" baseline="30000" dirty="0">
                <a:latin typeface="Candara" charset="0"/>
              </a:rPr>
              <a:t>8</a:t>
            </a:r>
            <a:r>
              <a:rPr lang="en-US" altLang="x-none" sz="2600" dirty="0">
                <a:latin typeface="Candara" charset="0"/>
              </a:rPr>
              <a:t> So I beg you</a:t>
            </a:r>
            <a:br>
              <a:rPr lang="en-US" altLang="x-none" sz="2600" dirty="0">
                <a:latin typeface="Candara" charset="0"/>
              </a:rPr>
            </a:br>
            <a:r>
              <a:rPr lang="en-US" altLang="x-none" sz="2600" dirty="0">
                <a:latin typeface="Candara" charset="0"/>
              </a:rPr>
              <a:t> to reaffirm your love for him. </a:t>
            </a:r>
            <a:r>
              <a:rPr lang="en-US" altLang="x-none" sz="2600" baseline="30000" dirty="0">
                <a:latin typeface="Candara" charset="0"/>
              </a:rPr>
              <a:t>9</a:t>
            </a:r>
            <a:r>
              <a:rPr lang="en-US" altLang="x-none" sz="2600" dirty="0">
                <a:latin typeface="Candara" charset="0"/>
              </a:rPr>
              <a:t> For this is why I wrote, that I might test </a:t>
            </a:r>
            <a:br>
              <a:rPr lang="en-US" altLang="x-none" sz="2600" dirty="0">
                <a:latin typeface="Candara" charset="0"/>
              </a:rPr>
            </a:br>
            <a:r>
              <a:rPr lang="en-US" altLang="x-none" sz="2600" dirty="0">
                <a:latin typeface="Candara" charset="0"/>
              </a:rPr>
              <a:t>you and know whether you are obedient in everything. (vs. 8-9)</a:t>
            </a:r>
          </a:p>
          <a:p>
            <a:pPr marL="0" indent="0" algn="ctr">
              <a:spcBef>
                <a:spcPts val="0"/>
              </a:spcBef>
              <a:buNone/>
            </a:pPr>
            <a:endParaRPr lang="en-US" sz="14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Contrary to common belief, the purpose of church discipline is NOT punishment but RESTORATION of the disciplined member/offender.</a:t>
            </a:r>
            <a:endParaRPr lang="en-US" sz="2600" b="1"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second purpose is to purify and edify the church as interconnected the body of Christ (to be cleansed ONE body).</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These two purposes go hand in hand; both are important and both affect each other in the process of discipline and forgiveness.</a:t>
            </a:r>
          </a:p>
          <a:p>
            <a:pPr marL="912813" lvl="2" indent="-457200" defTabSz="385763">
              <a:spcBef>
                <a:spcPts val="0"/>
              </a:spcBef>
              <a:buFont typeface="Wingdings" charset="0"/>
              <a:buChar char="Ø"/>
              <a:defRPr/>
            </a:pP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346566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200" b="1" spc="-60" dirty="0">
                <a:latin typeface="Candara" charset="0"/>
                <a:ea typeface="MS PGothic" charset="0"/>
                <a:cs typeface="Arial" charset="0"/>
              </a:rPr>
              <a:t>KEY PRINCIPLES OF HEALTHY AND EFFECTIVE CHURCH DISCIPLINE</a:t>
            </a:r>
          </a:p>
        </p:txBody>
      </p:sp>
      <p:sp>
        <p:nvSpPr>
          <p:cNvPr id="5" name="Rectangle 3"/>
          <p:cNvSpPr txBox="1">
            <a:spLocks noChangeArrowheads="1"/>
          </p:cNvSpPr>
          <p:nvPr/>
        </p:nvSpPr>
        <p:spPr bwMode="auto">
          <a:xfrm>
            <a:off x="283071" y="1135117"/>
            <a:ext cx="11703882" cy="565982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buNone/>
            </a:pPr>
            <a:r>
              <a:rPr lang="en-US" sz="2800" b="1" i="0" spc="-10" dirty="0">
                <a:solidFill>
                  <a:srgbClr val="000000"/>
                </a:solidFill>
                <a:latin typeface="Candara" charset="0"/>
                <a:ea typeface="ＭＳ Ｐゴシック" charset="0"/>
                <a:cs typeface="MS PGothic" charset="0"/>
              </a:rPr>
              <a:t>4)	Healthy and effective church discipline requires</a:t>
            </a:r>
            <a:r>
              <a:rPr lang="en-US" sz="2800" b="1" i="0" spc="-10" dirty="0">
                <a:solidFill>
                  <a:srgbClr val="FF0000"/>
                </a:solidFill>
                <a:latin typeface="Candara" charset="0"/>
                <a:ea typeface="ＭＳ Ｐゴシック" charset="0"/>
                <a:cs typeface="MS PGothic" charset="0"/>
              </a:rPr>
              <a:t> mature wisdom and vigilance against Satan’s scheme. </a:t>
            </a:r>
          </a:p>
          <a:p>
            <a:pPr marL="0" indent="0" algn="ctr">
              <a:spcBef>
                <a:spcPct val="0"/>
              </a:spcBef>
              <a:buNone/>
            </a:pPr>
            <a:endParaRPr lang="en-US" sz="800" b="1" i="0" spc="-10" dirty="0">
              <a:solidFill>
                <a:srgbClr val="000000"/>
              </a:solidFill>
              <a:latin typeface="Candara" charset="0"/>
              <a:ea typeface="ＭＳ Ｐゴシック" charset="0"/>
              <a:cs typeface="MS PGothic" charset="0"/>
            </a:endParaRPr>
          </a:p>
          <a:p>
            <a:pPr marL="14288" indent="-14288" algn="ctr">
              <a:spcBef>
                <a:spcPts val="0"/>
              </a:spcBef>
              <a:buNone/>
            </a:pPr>
            <a:r>
              <a:rPr lang="en-US" altLang="x-none" sz="2600" dirty="0">
                <a:latin typeface="Candara" charset="0"/>
              </a:rPr>
              <a:t> Indeed, what I have forgiven, if I have forgiven </a:t>
            </a:r>
            <a:br>
              <a:rPr lang="en-US" altLang="x-none" sz="2600" dirty="0">
                <a:latin typeface="Candara" charset="0"/>
              </a:rPr>
            </a:br>
            <a:r>
              <a:rPr lang="en-US" altLang="x-none" sz="2600" dirty="0">
                <a:latin typeface="Candara" charset="0"/>
              </a:rPr>
              <a:t>anything, has been for your sake in the presence of </a:t>
            </a:r>
            <a:br>
              <a:rPr lang="en-US" altLang="x-none" sz="2600" dirty="0">
                <a:latin typeface="Candara" charset="0"/>
              </a:rPr>
            </a:br>
            <a:r>
              <a:rPr lang="en-US" altLang="x-none" sz="2600" dirty="0">
                <a:latin typeface="Candara" charset="0"/>
              </a:rPr>
              <a:t>Christ, </a:t>
            </a:r>
            <a:r>
              <a:rPr lang="en-US" altLang="x-none" sz="2600" baseline="30000" dirty="0">
                <a:latin typeface="Candara" charset="0"/>
              </a:rPr>
              <a:t>11</a:t>
            </a:r>
            <a:r>
              <a:rPr lang="en-US" altLang="x-none" sz="2600" dirty="0">
                <a:latin typeface="Candara" charset="0"/>
              </a:rPr>
              <a:t> so that we would not be outwitted by Satan; </a:t>
            </a:r>
            <a:br>
              <a:rPr lang="en-US" altLang="x-none" sz="2600" dirty="0">
                <a:latin typeface="Candara" charset="0"/>
              </a:rPr>
            </a:br>
            <a:r>
              <a:rPr lang="en-US" altLang="x-none" sz="2600" dirty="0">
                <a:latin typeface="Candara" charset="0"/>
              </a:rPr>
              <a:t>for we are not ignorant of his designs. (vs. 10b-11)</a:t>
            </a:r>
          </a:p>
          <a:p>
            <a:pPr marL="0" indent="0" algn="ctr">
              <a:spcBef>
                <a:spcPts val="0"/>
              </a:spcBef>
              <a:buNone/>
            </a:pPr>
            <a:endParaRPr lang="en-US" sz="14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If church discipline is not done carefully (i.e., too soon/late, too undiscerningly, it could harm the church more with divisive ramifications.</a:t>
            </a:r>
            <a:endParaRPr lang="en-US" sz="2600" b="1"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Hence, the involved leaders must be mature, discerning, and prayerful.</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Furthermore, each step of the process ought be led with vigilance and prayerful discernment in unified spirit and approach to bring glory to God as well as to bring restoration of the offender and the body of Christ.</a:t>
            </a:r>
          </a:p>
          <a:p>
            <a:pPr marL="912813" lvl="2" indent="-457200" defTabSz="385763">
              <a:spcBef>
                <a:spcPts val="0"/>
              </a:spcBef>
              <a:buFont typeface="Wingdings" charset="0"/>
              <a:buChar char="Ø"/>
              <a:defRPr/>
            </a:pP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47863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254000" y="309966"/>
            <a:ext cx="11709400" cy="6447295"/>
          </a:xfrm>
        </p:spPr>
        <p:txBody>
          <a:bodyPr/>
          <a:lstStyle/>
          <a:p>
            <a:pPr marL="0" indent="0" algn="just">
              <a:spcBef>
                <a:spcPts val="0"/>
              </a:spcBef>
              <a:buNone/>
            </a:pPr>
            <a:r>
              <a:rPr lang="en-US" sz="2800" b="1" dirty="0">
                <a:solidFill>
                  <a:srgbClr val="800000"/>
                </a:solidFill>
                <a:latin typeface="Candara" charset="0"/>
                <a:cs typeface="Arial" charset="0"/>
              </a:rPr>
              <a:t>A Ministry of Mercy</a:t>
            </a:r>
          </a:p>
          <a:p>
            <a:pPr marL="0" indent="0" algn="just">
              <a:spcBef>
                <a:spcPts val="0"/>
              </a:spcBef>
              <a:buNone/>
            </a:pPr>
            <a:r>
              <a:rPr lang="en-US" sz="2400" b="1" dirty="0">
                <a:latin typeface="Candara"/>
                <a:cs typeface="Candara"/>
              </a:rPr>
              <a:t>Reproof is unavoidable. God’s Word demands it when a brother falls into open sin. The practice of discipline in the congregation begins in the smallest circles. Where defection from God’s Word in doctrine or life imperils the family fellowship and with it the whole congregation, the word of admonition and rebuke must be ventured. Nothing can be more cruel than the tenderness that consigns another to his sin. Nothing can be more compassionate than the severe rebuke that calls a brother back from the path of sin. It is a ministry of mercy, an ultimate offer of genuine fellowship, when we allow nothing but God’s Word to stand between us, judging and succoring. Then it is not we who are judging; God alone judges, and God’s judgment is helpful and healing. Ultimately, we have no charge but to serve our brother, never to set ourselves above him, and we serve him even when we must speak the judging and dividing Word of God to him, even when, in obedience to God, we must break off fellowship with him. We must know that it is not our human love which makes us loyal to the other person, but God’s love which breaks its way through to him only through judgment. Just because God’s Word judges, it serves the person. He who accepts the ministry of God’s judgment is helped.</a:t>
            </a:r>
          </a:p>
          <a:p>
            <a:pPr marL="0" indent="0" algn="r">
              <a:spcBef>
                <a:spcPts val="0"/>
              </a:spcBef>
              <a:buNone/>
            </a:pPr>
            <a:r>
              <a:rPr lang="en-US" sz="2400" b="1" dirty="0">
                <a:latin typeface="Candara"/>
                <a:cs typeface="Candara"/>
              </a:rPr>
              <a:t>― Dietrich Bonhoeffer</a:t>
            </a:r>
          </a:p>
        </p:txBody>
      </p:sp>
    </p:spTree>
    <p:extLst>
      <p:ext uri="{BB962C8B-B14F-4D97-AF65-F5344CB8AC3E}">
        <p14:creationId xmlns:p14="http://schemas.microsoft.com/office/powerpoint/2010/main" val="199793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indent="-514350">
              <a:buFont typeface="+mj-lt"/>
              <a:buAutoNum type="arabicPeriod"/>
            </a:pPr>
            <a:r>
              <a:rPr lang="en-US" sz="2800" dirty="0"/>
              <a:t>In what ways do you realize the importance of both </a:t>
            </a:r>
            <a:r>
              <a:rPr lang="en-US" sz="2800" i="1" dirty="0"/>
              <a:t>discipline and forgiveness</a:t>
            </a:r>
            <a:r>
              <a:rPr lang="en-US" sz="2800" dirty="0"/>
              <a:t> for healthy and effective church discipline?</a:t>
            </a:r>
          </a:p>
          <a:p>
            <a:pPr marL="514350" indent="-514350">
              <a:buFont typeface="+mj-lt"/>
              <a:buAutoNum type="arabicPeriod"/>
            </a:pPr>
            <a:endParaRPr lang="en-US" sz="2000" dirty="0"/>
          </a:p>
          <a:p>
            <a:pPr marL="514350" indent="-514350">
              <a:buFont typeface="+mj-lt"/>
              <a:buAutoNum type="arabicPeriod"/>
            </a:pPr>
            <a:r>
              <a:rPr lang="en-US" sz="2800" dirty="0"/>
              <a:t>What would it mean for you to seek restoration and forgiveness as ultimate purpose of your reproving a brother or sister in Christ in your church community?</a:t>
            </a:r>
          </a:p>
          <a:p>
            <a:pPr marL="514350" indent="-514350">
              <a:buFont typeface="+mj-lt"/>
              <a:buAutoNum type="arabicPeriod"/>
            </a:pPr>
            <a:endParaRPr lang="en-US" sz="2000" dirty="0"/>
          </a:p>
          <a:p>
            <a:pPr marL="514350" indent="-514350">
              <a:buFont typeface="+mj-lt"/>
              <a:buAutoNum type="arabicPeriod"/>
            </a:pPr>
            <a:r>
              <a:rPr lang="en-US" sz="2800" dirty="0"/>
              <a:t>What is your first step toward making being more vigilant and wiser against Satan’s scheme in reproving a brother or sister in Christ in your church community? </a:t>
            </a:r>
          </a:p>
        </p:txBody>
      </p:sp>
    </p:spTree>
    <p:extLst>
      <p:ext uri="{BB962C8B-B14F-4D97-AF65-F5344CB8AC3E}">
        <p14:creationId xmlns:p14="http://schemas.microsoft.com/office/powerpoint/2010/main" val="179805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Forgiveness and Restoration in Community</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Studies in 2 Corinthians Series</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2 </a:t>
            </a:r>
            <a:r>
              <a:rPr lang="it-IT" i="1" dirty="0" err="1">
                <a:effectLst>
                  <a:outerShdw blurRad="38100" dist="38100" dir="2700000" algn="tl">
                    <a:srgbClr val="DDDDDD"/>
                  </a:outerShdw>
                </a:effectLst>
                <a:latin typeface="Candara" charset="0"/>
                <a:ea typeface="MS PGothic" charset="0"/>
                <a:cs typeface="Arial" charset="0"/>
              </a:rPr>
              <a:t>Corinthians</a:t>
            </a:r>
            <a:r>
              <a:rPr lang="it-IT" i="1" dirty="0">
                <a:effectLst>
                  <a:outerShdw blurRad="38100" dist="38100" dir="2700000" algn="tl">
                    <a:srgbClr val="DDDDDD"/>
                  </a:outerShdw>
                </a:effectLst>
                <a:latin typeface="Candara" charset="0"/>
                <a:ea typeface="MS PGothic" charset="0"/>
                <a:cs typeface="Arial" charset="0"/>
              </a:rPr>
              <a:t> 2:5-11</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May 6, 2018</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0833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39486" y="1219200"/>
            <a:ext cx="11887200" cy="5638800"/>
          </a:xfrm>
        </p:spPr>
        <p:txBody>
          <a:bodyPr/>
          <a:lstStyle/>
          <a:p>
            <a:pPr marL="460375" indent="-444500">
              <a:spcBef>
                <a:spcPts val="0"/>
              </a:spcBef>
            </a:pPr>
            <a:r>
              <a:rPr lang="en-US" sz="2800" b="1" u="sng" dirty="0">
                <a:solidFill>
                  <a:srgbClr val="FF0000"/>
                </a:solidFill>
                <a:latin typeface="Candara" charset="0"/>
                <a:ea typeface="MS PGothic" charset="0"/>
                <a:cs typeface="Arial" charset="0"/>
              </a:rPr>
              <a:t>The Painful Visit</a:t>
            </a:r>
            <a:r>
              <a:rPr lang="en-US" sz="2800" b="1" dirty="0">
                <a:solidFill>
                  <a:srgbClr val="FF0000"/>
                </a:solidFill>
                <a:latin typeface="Candara" charset="0"/>
                <a:ea typeface="MS PGothic" charset="0"/>
                <a:cs typeface="Arial" charset="0"/>
              </a:rPr>
              <a:t>:</a:t>
            </a:r>
            <a:r>
              <a:rPr lang="en-US" sz="2800" b="1" dirty="0">
                <a:latin typeface="Candara" charset="0"/>
                <a:ea typeface="MS PGothic" charset="0"/>
                <a:cs typeface="Arial" charset="0"/>
              </a:rPr>
              <a:t> </a:t>
            </a:r>
            <a:r>
              <a:rPr lang="en-US" sz="2800" b="1" i="1" dirty="0">
                <a:latin typeface="Candara" charset="0"/>
                <a:ea typeface="MS PGothic" charset="0"/>
                <a:cs typeface="Arial" charset="0"/>
              </a:rPr>
              <a:t>“For I made up my mind not to make another painful visit to you.” (2 Cor. 2:1). </a:t>
            </a:r>
          </a:p>
          <a:p>
            <a:pPr marL="460375" indent="-444500">
              <a:spcBef>
                <a:spcPts val="0"/>
              </a:spcBef>
            </a:pPr>
            <a:endParaRPr lang="en-US" sz="1400" b="1" dirty="0">
              <a:latin typeface="Candara" charset="0"/>
              <a:ea typeface="MS PGothic" charset="0"/>
              <a:cs typeface="Arial" charset="0"/>
            </a:endParaRPr>
          </a:p>
          <a:p>
            <a:pPr marL="460375" indent="-444500">
              <a:spcBef>
                <a:spcPts val="0"/>
              </a:spcBef>
            </a:pPr>
            <a:r>
              <a:rPr lang="en-US" sz="2800" b="1" u="sng" dirty="0">
                <a:solidFill>
                  <a:srgbClr val="FF0000"/>
                </a:solidFill>
                <a:latin typeface="Candara" charset="0"/>
                <a:ea typeface="MS PGothic" charset="0"/>
                <a:cs typeface="Arial" charset="0"/>
              </a:rPr>
              <a:t>The Severe Letter</a:t>
            </a:r>
            <a:r>
              <a:rPr lang="en-US" sz="2800" b="1" dirty="0">
                <a:solidFill>
                  <a:srgbClr val="FF0000"/>
                </a:solidFill>
                <a:latin typeface="Candara" charset="0"/>
                <a:ea typeface="MS PGothic" charset="0"/>
                <a:cs typeface="Arial" charset="0"/>
              </a:rPr>
              <a:t>: </a:t>
            </a:r>
            <a:r>
              <a:rPr lang="en-US" sz="2800" b="1" i="1" dirty="0">
                <a:latin typeface="Candara" charset="0"/>
                <a:ea typeface="MS PGothic" charset="0"/>
                <a:cs typeface="Arial" charset="0"/>
              </a:rPr>
              <a:t>“For I wrote to you out of much affliction and anguish of heart and with many tears, not to cause you pain but to let you know the abundant love that I have for you” (2 Cor. 2:4).</a:t>
            </a:r>
          </a:p>
          <a:p>
            <a:pPr marL="460375" indent="-444500">
              <a:spcBef>
                <a:spcPts val="0"/>
              </a:spcBef>
            </a:pPr>
            <a:endParaRPr lang="en-US" sz="1400" b="1" dirty="0">
              <a:latin typeface="Candara" charset="0"/>
              <a:ea typeface="MS PGothic" charset="0"/>
              <a:cs typeface="Arial" charset="0"/>
            </a:endParaRPr>
          </a:p>
          <a:p>
            <a:pPr marL="460375" indent="-444500">
              <a:spcBef>
                <a:spcPts val="0"/>
              </a:spcBef>
            </a:pPr>
            <a:r>
              <a:rPr lang="en-US" sz="2800" b="1" u="sng" dirty="0">
                <a:solidFill>
                  <a:srgbClr val="FF0000"/>
                </a:solidFill>
                <a:latin typeface="Candara" charset="0"/>
                <a:ea typeface="MS PGothic" charset="0"/>
                <a:cs typeface="Arial" charset="0"/>
              </a:rPr>
              <a:t>The Repentance of the Corinthian Church</a:t>
            </a:r>
            <a:r>
              <a:rPr lang="en-US" sz="2800" b="1" dirty="0">
                <a:solidFill>
                  <a:srgbClr val="FF0000"/>
                </a:solidFill>
                <a:latin typeface="Candara" charset="0"/>
                <a:ea typeface="MS PGothic" charset="0"/>
                <a:cs typeface="Arial" charset="0"/>
              </a:rPr>
              <a:t>:</a:t>
            </a:r>
            <a:r>
              <a:rPr lang="en-US" sz="2800" b="1" dirty="0">
                <a:latin typeface="Candara" charset="0"/>
                <a:ea typeface="MS PGothic" charset="0"/>
                <a:cs typeface="Arial" charset="0"/>
              </a:rPr>
              <a:t> </a:t>
            </a:r>
            <a:r>
              <a:rPr lang="en-US" sz="2800" b="1" i="1" dirty="0">
                <a:latin typeface="Candara" charset="0"/>
                <a:ea typeface="MS PGothic" charset="0"/>
                <a:cs typeface="Arial" charset="0"/>
              </a:rPr>
              <a:t>“…for I see that that letter grieved you, though only for a while. </a:t>
            </a:r>
            <a:r>
              <a:rPr lang="en-US" sz="2800" b="1" i="1" baseline="30000" dirty="0">
                <a:latin typeface="Candara" charset="0"/>
                <a:ea typeface="MS PGothic" charset="0"/>
                <a:cs typeface="Arial" charset="0"/>
              </a:rPr>
              <a:t>9</a:t>
            </a:r>
            <a:r>
              <a:rPr lang="en-US" sz="2800" b="1" i="1" dirty="0">
                <a:latin typeface="Candara" charset="0"/>
                <a:ea typeface="MS PGothic" charset="0"/>
                <a:cs typeface="Arial" charset="0"/>
              </a:rPr>
              <a:t> As it is, I rejoice, not because you were grieved, but because you were grieved into repenting.” (2 Cor. 7:8b-9). </a:t>
            </a:r>
          </a:p>
          <a:p>
            <a:pPr marL="460375" indent="-444500">
              <a:spcBef>
                <a:spcPts val="0"/>
              </a:spcBef>
            </a:pPr>
            <a:endParaRPr lang="en-US" sz="1400" b="1" dirty="0">
              <a:latin typeface="Candara" charset="0"/>
              <a:ea typeface="MS PGothic" charset="0"/>
              <a:cs typeface="Arial" charset="0"/>
            </a:endParaRPr>
          </a:p>
          <a:p>
            <a:pPr marL="460375" indent="-444500">
              <a:spcBef>
                <a:spcPts val="0"/>
              </a:spcBef>
            </a:pPr>
            <a:r>
              <a:rPr lang="en-US" sz="2800" b="1" u="sng" dirty="0">
                <a:solidFill>
                  <a:srgbClr val="FF0000"/>
                </a:solidFill>
                <a:latin typeface="Candara" charset="0"/>
                <a:ea typeface="MS PGothic" charset="0"/>
                <a:cs typeface="Arial" charset="0"/>
              </a:rPr>
              <a:t>The Church Discipline on the Offender</a:t>
            </a:r>
            <a:r>
              <a:rPr lang="en-US" sz="2800" b="1" dirty="0">
                <a:solidFill>
                  <a:srgbClr val="FF0000"/>
                </a:solidFill>
                <a:latin typeface="Candara" charset="0"/>
                <a:ea typeface="MS PGothic" charset="0"/>
                <a:cs typeface="Arial" charset="0"/>
              </a:rPr>
              <a:t>: </a:t>
            </a:r>
            <a:r>
              <a:rPr lang="en-US" sz="2800" b="1" i="1" dirty="0">
                <a:latin typeface="Candara" charset="0"/>
                <a:ea typeface="MS PGothic" charset="0"/>
                <a:cs typeface="Arial" charset="0"/>
              </a:rPr>
              <a:t>“For such a one, this punishment by the majority is enough” (2 Cor. 2:6).</a:t>
            </a:r>
          </a:p>
        </p:txBody>
      </p:sp>
      <p:sp>
        <p:nvSpPr>
          <p:cNvPr id="7" name="Rectangle 2">
            <a:extLst>
              <a:ext uri="{FF2B5EF4-FFF2-40B4-BE49-F238E27FC236}">
                <a16:creationId xmlns:a16="http://schemas.microsoft.com/office/drawing/2014/main" id="{3425116B-305D-8544-9AE5-16A9BCD02BF8}"/>
              </a:ext>
            </a:extLst>
          </p:cNvPr>
          <p:cNvSpPr>
            <a:spLocks noGrp="1" noChangeArrowheads="1"/>
          </p:cNvSpPr>
          <p:nvPr>
            <p:ph type="title"/>
          </p:nvPr>
        </p:nvSpPr>
        <p:spPr>
          <a:xfrm>
            <a:off x="0" y="533400"/>
            <a:ext cx="12192000" cy="419746"/>
          </a:xfrm>
        </p:spPr>
        <p:txBody>
          <a:bodyPr/>
          <a:lstStyle/>
          <a:p>
            <a:r>
              <a:rPr lang="en-US" sz="3200" b="1" dirty="0">
                <a:latin typeface="Candara" charset="0"/>
                <a:ea typeface="MS PGothic" charset="0"/>
                <a:cs typeface="Arial" charset="0"/>
              </a:rPr>
              <a:t>THE BACKGROUND STORY OF 2 CORINTHIANS 2:5-11</a:t>
            </a:r>
          </a:p>
        </p:txBody>
      </p:sp>
    </p:spTree>
    <p:extLst>
      <p:ext uri="{BB962C8B-B14F-4D97-AF65-F5344CB8AC3E}">
        <p14:creationId xmlns:p14="http://schemas.microsoft.com/office/powerpoint/2010/main" val="342126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200" b="1" spc="-60" dirty="0">
                <a:latin typeface="Candara" charset="0"/>
                <a:ea typeface="MS PGothic" charset="0"/>
                <a:cs typeface="Arial" charset="0"/>
              </a:rPr>
              <a:t>KEY PRINCIPLES OF HEALTHY AND EFFECTIVE CHURCH DISCIPLINE</a:t>
            </a:r>
          </a:p>
        </p:txBody>
      </p:sp>
      <p:sp>
        <p:nvSpPr>
          <p:cNvPr id="5" name="Rectangle 3"/>
          <p:cNvSpPr txBox="1">
            <a:spLocks noChangeArrowheads="1"/>
          </p:cNvSpPr>
          <p:nvPr/>
        </p:nvSpPr>
        <p:spPr bwMode="auto">
          <a:xfrm>
            <a:off x="283071" y="1135117"/>
            <a:ext cx="11703882" cy="565982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buNone/>
            </a:pPr>
            <a:r>
              <a:rPr lang="en-US" sz="2800" b="1" i="0" spc="-10" dirty="0">
                <a:solidFill>
                  <a:srgbClr val="000000"/>
                </a:solidFill>
                <a:latin typeface="Candara" charset="0"/>
                <a:ea typeface="ＭＳ Ｐゴシック" charset="0"/>
                <a:cs typeface="MS PGothic" charset="0"/>
              </a:rPr>
              <a:t>1)	Healthy and effective church discipline requires </a:t>
            </a:r>
            <a:r>
              <a:rPr lang="en-US" sz="2800" b="1" i="0" spc="-10" dirty="0">
                <a:solidFill>
                  <a:srgbClr val="FF0000"/>
                </a:solidFill>
                <a:latin typeface="Candara" charset="0"/>
                <a:ea typeface="ＭＳ Ｐゴシック" charset="0"/>
                <a:cs typeface="MS PGothic" charset="0"/>
              </a:rPr>
              <a:t>BOTH discipline and forgiveness.</a:t>
            </a:r>
          </a:p>
          <a:p>
            <a:pPr marL="0" indent="0" algn="ctr">
              <a:spcBef>
                <a:spcPct val="0"/>
              </a:spcBef>
              <a:buNone/>
            </a:pPr>
            <a:endParaRPr lang="en-US" sz="800" b="1" i="0" spc="-10" dirty="0">
              <a:solidFill>
                <a:srgbClr val="000000"/>
              </a:solidFill>
              <a:latin typeface="Candara" charset="0"/>
              <a:ea typeface="ＭＳ Ｐゴシック" charset="0"/>
              <a:cs typeface="MS PGothic" charset="0"/>
            </a:endParaRPr>
          </a:p>
          <a:p>
            <a:pPr marL="14288" indent="-14288" algn="ctr">
              <a:spcBef>
                <a:spcPts val="0"/>
              </a:spcBef>
              <a:buNone/>
            </a:pPr>
            <a:r>
              <a:rPr lang="en-US" altLang="x-none" sz="2600" dirty="0">
                <a:latin typeface="Candara" charset="0"/>
              </a:rPr>
              <a:t> </a:t>
            </a:r>
            <a:r>
              <a:rPr lang="en-US" altLang="x-none" sz="2600" baseline="30000" dirty="0">
                <a:latin typeface="Candara" charset="0"/>
              </a:rPr>
              <a:t>1</a:t>
            </a:r>
            <a:r>
              <a:rPr lang="en-US" altLang="x-none" sz="2600" dirty="0">
                <a:latin typeface="Candara" charset="0"/>
              </a:rPr>
              <a:t> It is actually reported that there is sexual immorality among you, </a:t>
            </a:r>
            <a:br>
              <a:rPr lang="en-US" altLang="x-none" sz="2600" dirty="0">
                <a:latin typeface="Candara" charset="0"/>
              </a:rPr>
            </a:br>
            <a:r>
              <a:rPr lang="en-US" altLang="x-none" sz="2600" dirty="0">
                <a:latin typeface="Candara" charset="0"/>
              </a:rPr>
              <a:t>and of a kind that is not tolerated even among pagans, for a man has </a:t>
            </a:r>
            <a:br>
              <a:rPr lang="en-US" altLang="x-none" sz="2600" dirty="0">
                <a:latin typeface="Candara" charset="0"/>
              </a:rPr>
            </a:br>
            <a:r>
              <a:rPr lang="en-US" altLang="x-none" sz="2600" dirty="0">
                <a:latin typeface="Candara" charset="0"/>
              </a:rPr>
              <a:t>his father's wife. 2 And you are arrogant! Ought you not rather to </a:t>
            </a:r>
            <a:br>
              <a:rPr lang="en-US" altLang="x-none" sz="2600" dirty="0">
                <a:latin typeface="Candara" charset="0"/>
              </a:rPr>
            </a:br>
            <a:r>
              <a:rPr lang="en-US" altLang="x-none" sz="2600" dirty="0">
                <a:latin typeface="Candara" charset="0"/>
              </a:rPr>
              <a:t>mourn? Let him who has done this be removed from among you.</a:t>
            </a:r>
          </a:p>
          <a:p>
            <a:pPr marL="14288" indent="-14288" algn="ctr">
              <a:spcBef>
                <a:spcPts val="0"/>
              </a:spcBef>
              <a:buNone/>
            </a:pPr>
            <a:r>
              <a:rPr lang="en-US" altLang="x-none" sz="2600" dirty="0">
                <a:latin typeface="Candara" charset="0"/>
              </a:rPr>
              <a:t>…</a:t>
            </a:r>
            <a:r>
              <a:rPr lang="en-US" altLang="x-none" sz="2600" baseline="30000" dirty="0">
                <a:latin typeface="Candara" charset="0"/>
              </a:rPr>
              <a:t>5</a:t>
            </a:r>
            <a:r>
              <a:rPr lang="en-US" altLang="x-none" sz="2600" dirty="0">
                <a:latin typeface="Candara" charset="0"/>
              </a:rPr>
              <a:t> you are to deliver this man to Satan for the destruction of the</a:t>
            </a:r>
            <a:br>
              <a:rPr lang="en-US" altLang="x-none" sz="2600" dirty="0">
                <a:latin typeface="Candara" charset="0"/>
              </a:rPr>
            </a:br>
            <a:r>
              <a:rPr lang="en-US" altLang="x-none" sz="2600" dirty="0">
                <a:latin typeface="Candara" charset="0"/>
              </a:rPr>
              <a:t> flesh, so that his spirit may be saved in the day of the Lord.</a:t>
            </a:r>
            <a:br>
              <a:rPr lang="en-US" altLang="x-none" sz="2600" dirty="0">
                <a:latin typeface="Candara" charset="0"/>
              </a:rPr>
            </a:br>
            <a:r>
              <a:rPr lang="en-US" altLang="x-none" sz="2600" dirty="0">
                <a:latin typeface="Candara" charset="0"/>
              </a:rPr>
              <a:t>1 Corinthians 5:1-2, 5</a:t>
            </a: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46658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03F51-72AA-0A4E-8BA4-C63BF19C622C}"/>
              </a:ext>
            </a:extLst>
          </p:cNvPr>
          <p:cNvSpPr>
            <a:spLocks noGrp="1"/>
          </p:cNvSpPr>
          <p:nvPr>
            <p:ph idx="1"/>
          </p:nvPr>
        </p:nvSpPr>
        <p:spPr>
          <a:xfrm>
            <a:off x="304800" y="304800"/>
            <a:ext cx="11506200" cy="6553200"/>
          </a:xfrm>
        </p:spPr>
        <p:txBody>
          <a:bodyPr/>
          <a:lstStyle/>
          <a:p>
            <a:pPr marL="0" indent="0" algn="ctr">
              <a:buNone/>
            </a:pPr>
            <a:r>
              <a:rPr lang="en-US" b="1" dirty="0">
                <a:solidFill>
                  <a:srgbClr val="800000"/>
                </a:solidFill>
                <a:latin typeface="Candara" panose="020E0502030303020204" pitchFamily="34" charset="0"/>
              </a:rPr>
              <a:t>Guidelines of Four Steps [Matthew 18:15-17]</a:t>
            </a:r>
          </a:p>
          <a:p>
            <a:pPr marL="0" indent="0" algn="ctr">
              <a:buNone/>
            </a:pPr>
            <a:endParaRPr lang="en-US" sz="800" b="1" dirty="0">
              <a:solidFill>
                <a:srgbClr val="800000"/>
              </a:solidFill>
              <a:latin typeface="Candara" panose="020E0502030303020204" pitchFamily="34" charset="0"/>
            </a:endParaRPr>
          </a:p>
          <a:p>
            <a:pPr marL="463550" indent="-463550"/>
            <a:r>
              <a:rPr lang="en-US" sz="2800" b="1" dirty="0">
                <a:solidFill>
                  <a:srgbClr val="FF0000"/>
                </a:solidFill>
                <a:latin typeface="Candara" panose="020E0502030303020204" pitchFamily="34" charset="0"/>
              </a:rPr>
              <a:t>Step 1: </a:t>
            </a:r>
            <a:r>
              <a:rPr lang="en-US" sz="2600" i="1" baseline="30000" dirty="0">
                <a:latin typeface="Candara" panose="020E0502030303020204" pitchFamily="34" charset="0"/>
              </a:rPr>
              <a:t>15</a:t>
            </a:r>
            <a:r>
              <a:rPr lang="en-US" sz="2600" i="1" dirty="0">
                <a:latin typeface="Candara" panose="020E0502030303020204" pitchFamily="34" charset="0"/>
              </a:rPr>
              <a:t> “If your brother sins against you, go and tell him his fault, between you and him alone. If he listens to you, you have gained your brother.”</a:t>
            </a:r>
          </a:p>
          <a:p>
            <a:pPr marL="463550" indent="-463550"/>
            <a:endParaRPr lang="en-US" sz="2800" dirty="0">
              <a:latin typeface="Candara" panose="020E0502030303020204" pitchFamily="34" charset="0"/>
            </a:endParaRPr>
          </a:p>
          <a:p>
            <a:pPr marL="463550" indent="-463550"/>
            <a:r>
              <a:rPr lang="en-US" sz="2800" b="1" dirty="0">
                <a:solidFill>
                  <a:srgbClr val="FF0000"/>
                </a:solidFill>
                <a:latin typeface="Candara" panose="020E0502030303020204" pitchFamily="34" charset="0"/>
              </a:rPr>
              <a:t>Step 2: </a:t>
            </a:r>
            <a:r>
              <a:rPr lang="en-US" sz="2600" i="1" baseline="30000" dirty="0">
                <a:latin typeface="Candara" panose="020E0502030303020204" pitchFamily="34" charset="0"/>
              </a:rPr>
              <a:t>16</a:t>
            </a:r>
            <a:r>
              <a:rPr lang="en-US" sz="2600" i="1" dirty="0">
                <a:latin typeface="Candara" panose="020E0502030303020204" pitchFamily="34" charset="0"/>
              </a:rPr>
              <a:t> But if he does not listen, take one or two others along with you, that every charge may be established by the evidence of two or three witnesses.</a:t>
            </a:r>
          </a:p>
          <a:p>
            <a:pPr marL="463550" indent="-463550"/>
            <a:endParaRPr lang="en-US" sz="2800" dirty="0">
              <a:latin typeface="Candara" panose="020E0502030303020204" pitchFamily="34" charset="0"/>
            </a:endParaRPr>
          </a:p>
          <a:p>
            <a:pPr marL="463550" indent="-463550"/>
            <a:r>
              <a:rPr lang="en-US" sz="2800" b="1" dirty="0">
                <a:solidFill>
                  <a:srgbClr val="FF0000"/>
                </a:solidFill>
                <a:latin typeface="Candara" panose="020E0502030303020204" pitchFamily="34" charset="0"/>
              </a:rPr>
              <a:t>Step 3:</a:t>
            </a:r>
            <a:r>
              <a:rPr lang="en-US" sz="2800" b="1" dirty="0">
                <a:latin typeface="Candara" panose="020E0502030303020204" pitchFamily="34" charset="0"/>
              </a:rPr>
              <a:t> </a:t>
            </a:r>
            <a:r>
              <a:rPr lang="en-US" sz="2600" i="1" baseline="30000" dirty="0">
                <a:latin typeface="Candara" panose="020E0502030303020204" pitchFamily="34" charset="0"/>
              </a:rPr>
              <a:t>17</a:t>
            </a:r>
            <a:r>
              <a:rPr lang="en-US" sz="2600" i="1" dirty="0">
                <a:latin typeface="Candara" panose="020E0502030303020204" pitchFamily="34" charset="0"/>
              </a:rPr>
              <a:t> If he refuses to listen to them, tell it to the church. </a:t>
            </a:r>
          </a:p>
          <a:p>
            <a:pPr marL="457200" lvl="1" indent="0">
              <a:buNone/>
            </a:pPr>
            <a:endParaRPr lang="en-US" dirty="0">
              <a:latin typeface="Candara" panose="020E0502030303020204" pitchFamily="34" charset="0"/>
            </a:endParaRPr>
          </a:p>
          <a:p>
            <a:pPr marL="463550" indent="-463550"/>
            <a:r>
              <a:rPr lang="en-US" sz="2800" b="1" dirty="0">
                <a:solidFill>
                  <a:srgbClr val="FF0000"/>
                </a:solidFill>
                <a:latin typeface="Candara" panose="020E0502030303020204" pitchFamily="34" charset="0"/>
              </a:rPr>
              <a:t>Step 4:</a:t>
            </a:r>
            <a:r>
              <a:rPr lang="en-US" sz="2800" b="1" dirty="0">
                <a:latin typeface="Candara" panose="020E0502030303020204" pitchFamily="34" charset="0"/>
              </a:rPr>
              <a:t> </a:t>
            </a:r>
            <a:r>
              <a:rPr lang="en-US" sz="2600" i="1" baseline="30000" dirty="0">
                <a:latin typeface="Candara" panose="020E0502030303020204" pitchFamily="34" charset="0"/>
              </a:rPr>
              <a:t>17</a:t>
            </a:r>
            <a:r>
              <a:rPr lang="en-US" sz="2600" i="1" dirty="0">
                <a:latin typeface="Candara" panose="020E0502030303020204" pitchFamily="34" charset="0"/>
              </a:rPr>
              <a:t> And if he refuses to listen even to the church, let him be to you as a Gentile and a tax collector.”</a:t>
            </a:r>
          </a:p>
        </p:txBody>
      </p:sp>
    </p:spTree>
    <p:extLst>
      <p:ext uri="{BB962C8B-B14F-4D97-AF65-F5344CB8AC3E}">
        <p14:creationId xmlns:p14="http://schemas.microsoft.com/office/powerpoint/2010/main" val="8224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200" b="1" spc="-60" dirty="0">
                <a:latin typeface="Candara" charset="0"/>
                <a:ea typeface="MS PGothic" charset="0"/>
                <a:cs typeface="Arial" charset="0"/>
              </a:rPr>
              <a:t>KEY PRINCIPLES OF HEALTHY AND EFFECTIVE CHURCH DISCIPLINE</a:t>
            </a:r>
          </a:p>
        </p:txBody>
      </p:sp>
      <p:sp>
        <p:nvSpPr>
          <p:cNvPr id="5" name="Rectangle 3"/>
          <p:cNvSpPr txBox="1">
            <a:spLocks noChangeArrowheads="1"/>
          </p:cNvSpPr>
          <p:nvPr/>
        </p:nvSpPr>
        <p:spPr bwMode="auto">
          <a:xfrm>
            <a:off x="283071" y="1135117"/>
            <a:ext cx="11703882" cy="565982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buNone/>
            </a:pPr>
            <a:r>
              <a:rPr lang="en-US" sz="2800" b="1" i="0" spc="-10" dirty="0">
                <a:solidFill>
                  <a:srgbClr val="000000"/>
                </a:solidFill>
                <a:latin typeface="Candara" charset="0"/>
                <a:ea typeface="ＭＳ Ｐゴシック" charset="0"/>
                <a:cs typeface="MS PGothic" charset="0"/>
              </a:rPr>
              <a:t>1)	Healthy and effective church discipline requires </a:t>
            </a:r>
            <a:r>
              <a:rPr lang="en-US" sz="2800" b="1" i="0" spc="-10" dirty="0">
                <a:solidFill>
                  <a:srgbClr val="FF0000"/>
                </a:solidFill>
                <a:latin typeface="Candara" charset="0"/>
                <a:ea typeface="ＭＳ Ｐゴシック" charset="0"/>
                <a:cs typeface="MS PGothic" charset="0"/>
              </a:rPr>
              <a:t>BOTH discipline and forgiveness.</a:t>
            </a:r>
          </a:p>
          <a:p>
            <a:pPr marL="0" indent="0" algn="ctr">
              <a:spcBef>
                <a:spcPct val="0"/>
              </a:spcBef>
              <a:buNone/>
            </a:pPr>
            <a:endParaRPr lang="en-US" sz="800" b="1" i="0" spc="-10" dirty="0">
              <a:solidFill>
                <a:srgbClr val="000000"/>
              </a:solidFill>
              <a:latin typeface="Candara" charset="0"/>
              <a:ea typeface="ＭＳ Ｐゴシック" charset="0"/>
              <a:cs typeface="MS PGothic" charset="0"/>
            </a:endParaRPr>
          </a:p>
          <a:p>
            <a:pPr marL="14288" indent="-14288" algn="ctr">
              <a:spcBef>
                <a:spcPts val="0"/>
              </a:spcBef>
              <a:buNone/>
            </a:pPr>
            <a:r>
              <a:rPr lang="en-US" altLang="x-none" sz="2600" baseline="30000" dirty="0">
                <a:latin typeface="Candara" charset="0"/>
              </a:rPr>
              <a:t>5</a:t>
            </a:r>
            <a:r>
              <a:rPr lang="en-US" altLang="x-none" sz="2600" dirty="0">
                <a:latin typeface="Candara" charset="0"/>
              </a:rPr>
              <a:t> Now if anyone has caused pain, he has caused it </a:t>
            </a:r>
            <a:br>
              <a:rPr lang="en-US" altLang="x-none" sz="2600" dirty="0">
                <a:latin typeface="Candara" charset="0"/>
              </a:rPr>
            </a:br>
            <a:r>
              <a:rPr lang="en-US" altLang="x-none" sz="2600" dirty="0">
                <a:latin typeface="Candara" charset="0"/>
              </a:rPr>
              <a:t>not to me, but in some measure—not to put it too severely—</a:t>
            </a:r>
            <a:br>
              <a:rPr lang="en-US" altLang="x-none" sz="2600" dirty="0">
                <a:latin typeface="Candara" charset="0"/>
              </a:rPr>
            </a:br>
            <a:r>
              <a:rPr lang="en-US" altLang="x-none" sz="2600" dirty="0">
                <a:latin typeface="Candara" charset="0"/>
              </a:rPr>
              <a:t>to all of you. </a:t>
            </a:r>
            <a:r>
              <a:rPr lang="en-US" altLang="x-none" sz="2600" baseline="30000" dirty="0">
                <a:latin typeface="Candara" charset="0"/>
              </a:rPr>
              <a:t>6</a:t>
            </a:r>
            <a:r>
              <a:rPr lang="en-US" altLang="x-none" sz="2600" dirty="0">
                <a:latin typeface="Candara" charset="0"/>
              </a:rPr>
              <a:t> For such a one, this punishment by the majority </a:t>
            </a:r>
            <a:br>
              <a:rPr lang="en-US" altLang="x-none" sz="2600" dirty="0">
                <a:latin typeface="Candara" charset="0"/>
              </a:rPr>
            </a:br>
            <a:r>
              <a:rPr lang="en-US" altLang="x-none" sz="2600" dirty="0">
                <a:latin typeface="Candara" charset="0"/>
              </a:rPr>
              <a:t>is enough, </a:t>
            </a:r>
            <a:r>
              <a:rPr lang="en-US" altLang="x-none" sz="2600" baseline="30000" dirty="0">
                <a:latin typeface="Candara" charset="0"/>
              </a:rPr>
              <a:t>7</a:t>
            </a:r>
            <a:r>
              <a:rPr lang="en-US" altLang="x-none" sz="2600" dirty="0">
                <a:latin typeface="Candara" charset="0"/>
              </a:rPr>
              <a:t> so you should rather turn to forgive and comfort him, </a:t>
            </a:r>
            <a:br>
              <a:rPr lang="en-US" altLang="x-none" sz="2600" dirty="0">
                <a:latin typeface="Candara" charset="0"/>
              </a:rPr>
            </a:br>
            <a:r>
              <a:rPr lang="en-US" altLang="x-none" sz="2600" dirty="0">
                <a:latin typeface="Candara" charset="0"/>
              </a:rPr>
              <a:t>or he may be overwhelmed by excessive sorrow. (vs. 5-7)</a:t>
            </a: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26309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03F51-72AA-0A4E-8BA4-C63BF19C622C}"/>
              </a:ext>
            </a:extLst>
          </p:cNvPr>
          <p:cNvSpPr>
            <a:spLocks noGrp="1"/>
          </p:cNvSpPr>
          <p:nvPr>
            <p:ph idx="1"/>
          </p:nvPr>
        </p:nvSpPr>
        <p:spPr>
          <a:xfrm>
            <a:off x="304800" y="304800"/>
            <a:ext cx="11506200" cy="6553200"/>
          </a:xfrm>
        </p:spPr>
        <p:txBody>
          <a:bodyPr/>
          <a:lstStyle/>
          <a:p>
            <a:pPr marL="0" indent="0" algn="ctr">
              <a:buNone/>
            </a:pPr>
            <a:r>
              <a:rPr lang="en-US" b="1" dirty="0">
                <a:solidFill>
                  <a:srgbClr val="800000"/>
                </a:solidFill>
                <a:latin typeface="Candara" panose="020E0502030303020204" pitchFamily="34" charset="0"/>
              </a:rPr>
              <a:t>Guidelines of Four Steps [Matthew 18:15-17]</a:t>
            </a:r>
          </a:p>
          <a:p>
            <a:pPr marL="0" indent="0" algn="ctr">
              <a:buNone/>
            </a:pPr>
            <a:endParaRPr lang="en-US" sz="800" b="1" dirty="0">
              <a:solidFill>
                <a:srgbClr val="800000"/>
              </a:solidFill>
              <a:latin typeface="Candara" panose="020E0502030303020204" pitchFamily="34" charset="0"/>
            </a:endParaRPr>
          </a:p>
          <a:p>
            <a:pPr marL="463550" indent="-463550"/>
            <a:r>
              <a:rPr lang="en-US" sz="2800" b="1" dirty="0">
                <a:solidFill>
                  <a:srgbClr val="FF0000"/>
                </a:solidFill>
                <a:latin typeface="Candara" panose="020E0502030303020204" pitchFamily="34" charset="0"/>
              </a:rPr>
              <a:t>Step 1: </a:t>
            </a:r>
            <a:r>
              <a:rPr lang="en-US" sz="2600" i="1" baseline="30000" dirty="0">
                <a:latin typeface="Candara" panose="020E0502030303020204" pitchFamily="34" charset="0"/>
              </a:rPr>
              <a:t>15</a:t>
            </a:r>
            <a:r>
              <a:rPr lang="en-US" sz="2600" i="1" dirty="0">
                <a:latin typeface="Candara" panose="020E0502030303020204" pitchFamily="34" charset="0"/>
              </a:rPr>
              <a:t> “If your brother sins against you, go and tell him his fault, between you and him alone. If he listens to you, you have gained your brother.”</a:t>
            </a:r>
          </a:p>
          <a:p>
            <a:pPr marL="928688" lvl="1" indent="-471488">
              <a:buFont typeface="Wingdings" pitchFamily="2" charset="2"/>
              <a:buChar char="Ø"/>
            </a:pPr>
            <a:r>
              <a:rPr lang="en-US" sz="2600" b="1" dirty="0">
                <a:latin typeface="Candara" panose="020E0502030303020204" pitchFamily="34" charset="0"/>
              </a:rPr>
              <a:t>Forgive </a:t>
            </a:r>
            <a:r>
              <a:rPr lang="en-US" sz="2600" dirty="0">
                <a:latin typeface="Candara" panose="020E0502030303020204" pitchFamily="34" charset="0"/>
              </a:rPr>
              <a:t>him/her personally.</a:t>
            </a:r>
          </a:p>
          <a:p>
            <a:pPr marL="457200" lvl="1" indent="0">
              <a:buNone/>
            </a:pPr>
            <a:endParaRPr lang="en-US" sz="800" dirty="0">
              <a:latin typeface="Candara" panose="020E0502030303020204" pitchFamily="34" charset="0"/>
            </a:endParaRPr>
          </a:p>
          <a:p>
            <a:pPr marL="463550" indent="-463550"/>
            <a:r>
              <a:rPr lang="en-US" sz="2800" b="1" dirty="0">
                <a:solidFill>
                  <a:srgbClr val="FF0000"/>
                </a:solidFill>
                <a:latin typeface="Candara" panose="020E0502030303020204" pitchFamily="34" charset="0"/>
              </a:rPr>
              <a:t>Step 2: </a:t>
            </a:r>
            <a:r>
              <a:rPr lang="en-US" sz="2600" i="1" baseline="30000" dirty="0">
                <a:latin typeface="Candara" panose="020E0502030303020204" pitchFamily="34" charset="0"/>
              </a:rPr>
              <a:t>16</a:t>
            </a:r>
            <a:r>
              <a:rPr lang="en-US" sz="2600" i="1" dirty="0">
                <a:latin typeface="Candara" panose="020E0502030303020204" pitchFamily="34" charset="0"/>
              </a:rPr>
              <a:t> But if he does not listen, take one or two others along with you, that every charge may be established by the evidence of two or three witnesses.</a:t>
            </a:r>
          </a:p>
          <a:p>
            <a:pPr marL="928688" lvl="1" indent="-471488">
              <a:buFont typeface="Wingdings" pitchFamily="2" charset="2"/>
              <a:buChar char="Ø"/>
            </a:pPr>
            <a:r>
              <a:rPr lang="en-US" sz="2600" b="1" dirty="0">
                <a:latin typeface="Candara" panose="020E0502030303020204" pitchFamily="34" charset="0"/>
              </a:rPr>
              <a:t>Forgive</a:t>
            </a:r>
            <a:r>
              <a:rPr lang="en-US" sz="2600" dirty="0">
                <a:latin typeface="Candara" panose="020E0502030303020204" pitchFamily="34" charset="0"/>
              </a:rPr>
              <a:t> him/her privately.</a:t>
            </a:r>
          </a:p>
          <a:p>
            <a:pPr marL="457200" lvl="1" indent="0">
              <a:buNone/>
            </a:pPr>
            <a:endParaRPr lang="en-US" sz="800" dirty="0">
              <a:latin typeface="Candara" panose="020E0502030303020204" pitchFamily="34" charset="0"/>
            </a:endParaRPr>
          </a:p>
          <a:p>
            <a:pPr marL="463550" indent="-463550"/>
            <a:r>
              <a:rPr lang="en-US" sz="2800" b="1" dirty="0">
                <a:solidFill>
                  <a:srgbClr val="FF0000"/>
                </a:solidFill>
                <a:latin typeface="Candara" panose="020E0502030303020204" pitchFamily="34" charset="0"/>
              </a:rPr>
              <a:t>Step 3:</a:t>
            </a:r>
            <a:r>
              <a:rPr lang="en-US" sz="2800" b="1" dirty="0">
                <a:latin typeface="Candara" panose="020E0502030303020204" pitchFamily="34" charset="0"/>
              </a:rPr>
              <a:t> </a:t>
            </a:r>
            <a:r>
              <a:rPr lang="en-US" sz="2600" i="1" baseline="30000" dirty="0">
                <a:latin typeface="Candara" panose="020E0502030303020204" pitchFamily="34" charset="0"/>
              </a:rPr>
              <a:t>17</a:t>
            </a:r>
            <a:r>
              <a:rPr lang="en-US" sz="2600" i="1" dirty="0">
                <a:latin typeface="Candara" panose="020E0502030303020204" pitchFamily="34" charset="0"/>
              </a:rPr>
              <a:t> If he refuses to listen to them, tell it to the church. </a:t>
            </a:r>
          </a:p>
          <a:p>
            <a:pPr marL="928688" lvl="1" indent="-471488">
              <a:buFont typeface="Wingdings" pitchFamily="2" charset="2"/>
              <a:buChar char="Ø"/>
            </a:pPr>
            <a:r>
              <a:rPr lang="en-US" sz="2600" b="1" dirty="0">
                <a:latin typeface="Candara" panose="020E0502030303020204" pitchFamily="34" charset="0"/>
              </a:rPr>
              <a:t>Forgive </a:t>
            </a:r>
            <a:r>
              <a:rPr lang="en-US" sz="2600" dirty="0">
                <a:latin typeface="Candara" panose="020E0502030303020204" pitchFamily="34" charset="0"/>
              </a:rPr>
              <a:t>him/her publicly.</a:t>
            </a:r>
          </a:p>
          <a:p>
            <a:pPr marL="457200" lvl="1" indent="0">
              <a:buNone/>
            </a:pPr>
            <a:endParaRPr lang="en-US" sz="800" dirty="0">
              <a:latin typeface="Candara" panose="020E0502030303020204" pitchFamily="34" charset="0"/>
            </a:endParaRPr>
          </a:p>
          <a:p>
            <a:pPr marL="463550" indent="-463550"/>
            <a:r>
              <a:rPr lang="en-US" sz="2800" b="1" dirty="0">
                <a:solidFill>
                  <a:srgbClr val="FF0000"/>
                </a:solidFill>
                <a:latin typeface="Candara" panose="020E0502030303020204" pitchFamily="34" charset="0"/>
              </a:rPr>
              <a:t>Step 4:</a:t>
            </a:r>
            <a:r>
              <a:rPr lang="en-US" sz="2800" b="1" dirty="0">
                <a:latin typeface="Candara" panose="020E0502030303020204" pitchFamily="34" charset="0"/>
              </a:rPr>
              <a:t> </a:t>
            </a:r>
            <a:r>
              <a:rPr lang="en-US" sz="2600" i="1" baseline="30000" dirty="0">
                <a:latin typeface="Candara" panose="020E0502030303020204" pitchFamily="34" charset="0"/>
              </a:rPr>
              <a:t>17</a:t>
            </a:r>
            <a:r>
              <a:rPr lang="en-US" sz="2600" i="1" dirty="0">
                <a:latin typeface="Candara" panose="020E0502030303020204" pitchFamily="34" charset="0"/>
              </a:rPr>
              <a:t> And if he refuses to listen even to the church, let him be to you as a Gentile and a tax collector.</a:t>
            </a:r>
          </a:p>
          <a:p>
            <a:pPr marL="928688" lvl="1" indent="-471488">
              <a:buFont typeface="Wingdings" pitchFamily="2" charset="2"/>
              <a:buChar char="Ø"/>
            </a:pPr>
            <a:r>
              <a:rPr lang="en-US" sz="2600" b="1" dirty="0">
                <a:latin typeface="Candara" panose="020E0502030303020204" pitchFamily="34" charset="0"/>
              </a:rPr>
              <a:t>Forgive </a:t>
            </a:r>
            <a:r>
              <a:rPr lang="en-US" sz="2600" dirty="0">
                <a:latin typeface="Candara" panose="020E0502030303020204" pitchFamily="34" charset="0"/>
              </a:rPr>
              <a:t>him/her publicly if he/she returns with repentance.</a:t>
            </a:r>
          </a:p>
        </p:txBody>
      </p:sp>
    </p:spTree>
    <p:extLst>
      <p:ext uri="{BB962C8B-B14F-4D97-AF65-F5344CB8AC3E}">
        <p14:creationId xmlns:p14="http://schemas.microsoft.com/office/powerpoint/2010/main" val="365879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685800"/>
          </a:xfrm>
        </p:spPr>
        <p:txBody>
          <a:bodyPr/>
          <a:lstStyle/>
          <a:p>
            <a:r>
              <a:rPr lang="en-US" sz="3200" b="1" spc="-60" dirty="0">
                <a:latin typeface="Candara" charset="0"/>
                <a:ea typeface="MS PGothic" charset="0"/>
                <a:cs typeface="Arial" charset="0"/>
              </a:rPr>
              <a:t>KEY PRINCIPLES OF HEALTHY AND EFFECTIVE CHURCH DISCIPLINE</a:t>
            </a:r>
          </a:p>
        </p:txBody>
      </p:sp>
      <p:sp>
        <p:nvSpPr>
          <p:cNvPr id="5" name="Rectangle 3"/>
          <p:cNvSpPr txBox="1">
            <a:spLocks noChangeArrowheads="1"/>
          </p:cNvSpPr>
          <p:nvPr/>
        </p:nvSpPr>
        <p:spPr bwMode="auto">
          <a:xfrm>
            <a:off x="283071" y="1135117"/>
            <a:ext cx="11703882" cy="565982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buNone/>
            </a:pPr>
            <a:r>
              <a:rPr lang="en-US" sz="2800" b="1" i="0" spc="-10" dirty="0">
                <a:solidFill>
                  <a:srgbClr val="000000"/>
                </a:solidFill>
                <a:latin typeface="Candara" charset="0"/>
                <a:ea typeface="ＭＳ Ｐゴシック" charset="0"/>
                <a:cs typeface="MS PGothic" charset="0"/>
              </a:rPr>
              <a:t>1)	Healthy and effective church discipline requires </a:t>
            </a:r>
            <a:r>
              <a:rPr lang="en-US" sz="2800" b="1" i="0" spc="-10" dirty="0">
                <a:solidFill>
                  <a:srgbClr val="FF0000"/>
                </a:solidFill>
                <a:latin typeface="Candara" charset="0"/>
                <a:ea typeface="ＭＳ Ｐゴシック" charset="0"/>
                <a:cs typeface="MS PGothic" charset="0"/>
              </a:rPr>
              <a:t>BOTH discipline and forgiveness.</a:t>
            </a:r>
          </a:p>
          <a:p>
            <a:pPr marL="0" indent="0" algn="ctr">
              <a:spcBef>
                <a:spcPct val="0"/>
              </a:spcBef>
              <a:buNone/>
            </a:pPr>
            <a:endParaRPr lang="en-US" sz="800" b="1" i="0" spc="-10" dirty="0">
              <a:solidFill>
                <a:srgbClr val="000000"/>
              </a:solidFill>
              <a:latin typeface="Candara" charset="0"/>
              <a:ea typeface="ＭＳ Ｐゴシック" charset="0"/>
              <a:cs typeface="MS PGothic" charset="0"/>
            </a:endParaRPr>
          </a:p>
          <a:p>
            <a:pPr marL="14288" indent="-14288" algn="ctr">
              <a:spcBef>
                <a:spcPts val="0"/>
              </a:spcBef>
              <a:buNone/>
            </a:pPr>
            <a:r>
              <a:rPr lang="en-US" altLang="x-none" sz="2600" baseline="30000" dirty="0">
                <a:latin typeface="Candara" charset="0"/>
              </a:rPr>
              <a:t>5</a:t>
            </a:r>
            <a:r>
              <a:rPr lang="en-US" altLang="x-none" sz="2600" dirty="0">
                <a:latin typeface="Candara" charset="0"/>
              </a:rPr>
              <a:t> Now if anyone has caused pain, he has caused it </a:t>
            </a:r>
            <a:br>
              <a:rPr lang="en-US" altLang="x-none" sz="2600" dirty="0">
                <a:latin typeface="Candara" charset="0"/>
              </a:rPr>
            </a:br>
            <a:r>
              <a:rPr lang="en-US" altLang="x-none" sz="2600" dirty="0">
                <a:latin typeface="Candara" charset="0"/>
              </a:rPr>
              <a:t>not to me, but in some measure—not to put it too severely—</a:t>
            </a:r>
            <a:br>
              <a:rPr lang="en-US" altLang="x-none" sz="2600" dirty="0">
                <a:latin typeface="Candara" charset="0"/>
              </a:rPr>
            </a:br>
            <a:r>
              <a:rPr lang="en-US" altLang="x-none" sz="2600" dirty="0">
                <a:latin typeface="Candara" charset="0"/>
              </a:rPr>
              <a:t>to all of you. </a:t>
            </a:r>
            <a:r>
              <a:rPr lang="en-US" altLang="x-none" sz="2600" baseline="30000" dirty="0">
                <a:latin typeface="Candara" charset="0"/>
              </a:rPr>
              <a:t>6</a:t>
            </a:r>
            <a:r>
              <a:rPr lang="en-US" altLang="x-none" sz="2600" dirty="0">
                <a:latin typeface="Candara" charset="0"/>
              </a:rPr>
              <a:t> For such a one, this punishment by the majority </a:t>
            </a:r>
            <a:br>
              <a:rPr lang="en-US" altLang="x-none" sz="2600" dirty="0">
                <a:latin typeface="Candara" charset="0"/>
              </a:rPr>
            </a:br>
            <a:r>
              <a:rPr lang="en-US" altLang="x-none" sz="2600" dirty="0">
                <a:latin typeface="Candara" charset="0"/>
              </a:rPr>
              <a:t>is enough, </a:t>
            </a:r>
            <a:r>
              <a:rPr lang="en-US" altLang="x-none" sz="2600" baseline="30000" dirty="0">
                <a:latin typeface="Candara" charset="0"/>
              </a:rPr>
              <a:t>7</a:t>
            </a:r>
            <a:r>
              <a:rPr lang="en-US" altLang="x-none" sz="2600" dirty="0">
                <a:latin typeface="Candara" charset="0"/>
              </a:rPr>
              <a:t> so you should rather turn to forgive and comfort him, </a:t>
            </a:r>
            <a:br>
              <a:rPr lang="en-US" altLang="x-none" sz="2600" dirty="0">
                <a:latin typeface="Candara" charset="0"/>
              </a:rPr>
            </a:br>
            <a:r>
              <a:rPr lang="en-US" altLang="x-none" sz="2600" dirty="0">
                <a:latin typeface="Candara" charset="0"/>
              </a:rPr>
              <a:t>or he may be overwhelmed by excessive sorrow. (vs. 5-7)</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 now sees that the offender repented, but the Corinthian church has not forgiven him yet, which concerns him deeply.</a:t>
            </a:r>
            <a:endParaRPr lang="en-US" sz="2600" b="1"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Notice his compassionate heart for the offender</a:t>
            </a:r>
            <a:r>
              <a:rPr lang="en-US" sz="2600" b="1" dirty="0">
                <a:solidFill>
                  <a:srgbClr val="000000"/>
                </a:solidFill>
                <a:latin typeface="Candara" charset="0"/>
                <a:ea typeface="ＭＳ Ｐゴシック" charset="0"/>
                <a:cs typeface="Candara" charset="0"/>
              </a:rPr>
              <a:t>—“but in some measure”; </a:t>
            </a:r>
            <a:r>
              <a:rPr lang="en-US" sz="2600" b="1" i="0" dirty="0">
                <a:solidFill>
                  <a:srgbClr val="000000"/>
                </a:solidFill>
                <a:latin typeface="Candara" charset="0"/>
                <a:ea typeface="ＭＳ Ｐゴシック" charset="0"/>
                <a:cs typeface="Candara" charset="0"/>
              </a:rPr>
              <a:t>Paul has already forgiven him; now he wants them to forgive him publicly. </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Paul’s urge is this: It’s now time to end the church discipline because of the offender’s true repentance so that they may restore him back with love.</a:t>
            </a: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78259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03F51-72AA-0A4E-8BA4-C63BF19C622C}"/>
              </a:ext>
            </a:extLst>
          </p:cNvPr>
          <p:cNvSpPr>
            <a:spLocks noGrp="1"/>
          </p:cNvSpPr>
          <p:nvPr>
            <p:ph idx="1"/>
          </p:nvPr>
        </p:nvSpPr>
        <p:spPr>
          <a:xfrm>
            <a:off x="304800" y="278968"/>
            <a:ext cx="11658600" cy="6579031"/>
          </a:xfrm>
        </p:spPr>
        <p:txBody>
          <a:bodyPr/>
          <a:lstStyle/>
          <a:p>
            <a:pPr marL="0" indent="0" algn="ctr">
              <a:buNone/>
            </a:pPr>
            <a:r>
              <a:rPr lang="en-US" sz="2600" i="1" baseline="30000" dirty="0">
                <a:latin typeface="Candara" panose="020E0502030303020204" pitchFamily="34" charset="0"/>
              </a:rPr>
              <a:t>31</a:t>
            </a:r>
            <a:r>
              <a:rPr lang="en-US" sz="2600" i="1" dirty="0">
                <a:latin typeface="Candara" panose="020E0502030303020204" pitchFamily="34" charset="0"/>
              </a:rPr>
              <a:t> Let all bitterness and wrath and anger and clamor </a:t>
            </a:r>
            <a:br>
              <a:rPr lang="en-US" sz="2600" i="1" dirty="0">
                <a:latin typeface="Candara" panose="020E0502030303020204" pitchFamily="34" charset="0"/>
              </a:rPr>
            </a:br>
            <a:r>
              <a:rPr lang="en-US" sz="2600" i="1" dirty="0">
                <a:latin typeface="Candara" panose="020E0502030303020204" pitchFamily="34" charset="0"/>
              </a:rPr>
              <a:t>and slander be put away from you, along with all malice. </a:t>
            </a:r>
            <a:br>
              <a:rPr lang="en-US" sz="2600" i="1" dirty="0">
                <a:latin typeface="Candara" panose="020E0502030303020204" pitchFamily="34" charset="0"/>
              </a:rPr>
            </a:br>
            <a:r>
              <a:rPr lang="en-US" sz="2600" i="1" baseline="30000" dirty="0">
                <a:latin typeface="Candara" panose="020E0502030303020204" pitchFamily="34" charset="0"/>
              </a:rPr>
              <a:t>32</a:t>
            </a:r>
            <a:r>
              <a:rPr lang="en-US" sz="2600" i="1" dirty="0">
                <a:latin typeface="Candara" panose="020E0502030303020204" pitchFamily="34" charset="0"/>
              </a:rPr>
              <a:t> Be kind to one another, tenderhearted, forgiving </a:t>
            </a:r>
            <a:br>
              <a:rPr lang="en-US" sz="2600" i="1" dirty="0">
                <a:latin typeface="Candara" panose="020E0502030303020204" pitchFamily="34" charset="0"/>
              </a:rPr>
            </a:br>
            <a:r>
              <a:rPr lang="en-US" sz="2600" i="1" dirty="0">
                <a:latin typeface="Candara" panose="020E0502030303020204" pitchFamily="34" charset="0"/>
              </a:rPr>
              <a:t>one another, as God in Christ forgave you.</a:t>
            </a:r>
            <a:br>
              <a:rPr lang="en-US" sz="2600" i="1" dirty="0">
                <a:latin typeface="Candara" panose="020E0502030303020204" pitchFamily="34" charset="0"/>
              </a:rPr>
            </a:br>
            <a:r>
              <a:rPr lang="en-US" sz="2600" i="1" dirty="0">
                <a:latin typeface="Candara" panose="020E0502030303020204" pitchFamily="34" charset="0"/>
              </a:rPr>
              <a:t>Ephesians 4:31-32</a:t>
            </a:r>
          </a:p>
          <a:p>
            <a:pPr marL="0" indent="0" algn="ctr">
              <a:buNone/>
            </a:pPr>
            <a:endParaRPr lang="en-US" sz="800" b="1" dirty="0">
              <a:solidFill>
                <a:srgbClr val="800000"/>
              </a:solidFill>
              <a:latin typeface="Candara" panose="020E0502030303020204" pitchFamily="34" charset="0"/>
            </a:endParaRPr>
          </a:p>
          <a:p>
            <a:pPr marL="0" indent="0" algn="ctr">
              <a:buNone/>
            </a:pPr>
            <a:r>
              <a:rPr lang="en-US" b="1" dirty="0">
                <a:solidFill>
                  <a:srgbClr val="800000"/>
                </a:solidFill>
                <a:latin typeface="Candara" panose="020E0502030303020204" pitchFamily="34" charset="0"/>
              </a:rPr>
              <a:t>Four Promises of Forgiveness</a:t>
            </a:r>
          </a:p>
          <a:p>
            <a:pPr marL="0" indent="0">
              <a:buNone/>
            </a:pPr>
            <a:endParaRPr lang="en-US" sz="800" b="1" dirty="0">
              <a:latin typeface="Candara" panose="020E0502030303020204" pitchFamily="34" charset="0"/>
            </a:endParaRPr>
          </a:p>
          <a:p>
            <a:pPr marL="514350" indent="-514350">
              <a:spcBef>
                <a:spcPts val="0"/>
              </a:spcBef>
              <a:buFont typeface="+mj-lt"/>
              <a:buAutoNum type="arabicPeriod"/>
            </a:pPr>
            <a:r>
              <a:rPr lang="en-US" sz="2800" b="1" dirty="0">
                <a:latin typeface="Candara" panose="020E0502030303020204" pitchFamily="34" charset="0"/>
              </a:rPr>
              <a:t>“I will not dwell on this incident.”</a:t>
            </a:r>
          </a:p>
          <a:p>
            <a:pPr marL="514350" indent="-514350">
              <a:spcBef>
                <a:spcPts val="0"/>
              </a:spcBef>
              <a:buFont typeface="+mj-lt"/>
              <a:buAutoNum type="arabicPeriod"/>
            </a:pPr>
            <a:r>
              <a:rPr lang="en-US" sz="2800" b="1" dirty="0">
                <a:latin typeface="Candara" panose="020E0502030303020204" pitchFamily="34" charset="0"/>
              </a:rPr>
              <a:t>“I will not bring up this incident again and use it against you.”</a:t>
            </a:r>
          </a:p>
          <a:p>
            <a:pPr marL="514350" indent="-514350">
              <a:spcBef>
                <a:spcPts val="0"/>
              </a:spcBef>
              <a:buFont typeface="+mj-lt"/>
              <a:buAutoNum type="arabicPeriod"/>
            </a:pPr>
            <a:r>
              <a:rPr lang="en-US" sz="2800" b="1" dirty="0">
                <a:latin typeface="Candara" panose="020E0502030303020204" pitchFamily="34" charset="0"/>
              </a:rPr>
              <a:t>“I will not talk to others about this incident.”</a:t>
            </a:r>
          </a:p>
          <a:p>
            <a:pPr marL="514350" indent="-514350">
              <a:spcBef>
                <a:spcPts val="0"/>
              </a:spcBef>
              <a:buFont typeface="+mj-lt"/>
              <a:buAutoNum type="arabicPeriod"/>
            </a:pPr>
            <a:r>
              <a:rPr lang="en-US" sz="2800" b="1" dirty="0">
                <a:latin typeface="Candara" panose="020E0502030303020204" pitchFamily="34" charset="0"/>
              </a:rPr>
              <a:t>“I will not let this incident stand between us or hinder our personal relationship.”* </a:t>
            </a:r>
          </a:p>
          <a:p>
            <a:pPr marL="514350" indent="-514350">
              <a:spcBef>
                <a:spcPts val="0"/>
              </a:spcBef>
              <a:buFont typeface="+mj-lt"/>
              <a:buAutoNum type="arabicPeriod"/>
            </a:pPr>
            <a:endParaRPr lang="en-US" sz="800" b="1" dirty="0">
              <a:latin typeface="Candara" panose="020E0502030303020204" pitchFamily="34" charset="0"/>
            </a:endParaRPr>
          </a:p>
          <a:p>
            <a:pPr marL="0" indent="0">
              <a:spcBef>
                <a:spcPts val="0"/>
              </a:spcBef>
              <a:buNone/>
            </a:pPr>
            <a:r>
              <a:rPr lang="en-US" sz="2200" b="1" i="1" dirty="0">
                <a:latin typeface="Candara" panose="020E0502030303020204" pitchFamily="34" charset="0"/>
              </a:rPr>
              <a:t>* In cases of abuse, forgiveness can and should include the establishment of safe boundaries for emotional and physical safety.</a:t>
            </a:r>
          </a:p>
          <a:p>
            <a:pPr marL="400050" lvl="1" indent="0">
              <a:spcBef>
                <a:spcPts val="0"/>
              </a:spcBef>
              <a:buNone/>
            </a:pPr>
            <a:endParaRPr lang="en-US" sz="800" i="1" dirty="0">
              <a:latin typeface="Candara" panose="020E0502030303020204" pitchFamily="34" charset="0"/>
            </a:endParaRPr>
          </a:p>
          <a:p>
            <a:pPr marL="0" indent="0" algn="r">
              <a:spcBef>
                <a:spcPts val="0"/>
              </a:spcBef>
              <a:buNone/>
            </a:pPr>
            <a:r>
              <a:rPr lang="en-US" sz="2800" b="1" dirty="0">
                <a:latin typeface="Candara" panose="020E0502030303020204" pitchFamily="34" charset="0"/>
              </a:rPr>
              <a:t> – Ken Sande</a:t>
            </a:r>
          </a:p>
          <a:p>
            <a:pPr marL="0" indent="0">
              <a:buNone/>
            </a:pPr>
            <a:endParaRPr lang="en-US" sz="2800" b="1" dirty="0">
              <a:latin typeface="Candara" panose="020E0502030303020204" pitchFamily="34" charset="0"/>
            </a:endParaRPr>
          </a:p>
        </p:txBody>
      </p:sp>
    </p:spTree>
    <p:extLst>
      <p:ext uri="{BB962C8B-B14F-4D97-AF65-F5344CB8AC3E}">
        <p14:creationId xmlns:p14="http://schemas.microsoft.com/office/powerpoint/2010/main" val="415047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55952</TotalTime>
  <Words>482</Words>
  <Application>Microsoft Macintosh PowerPoint</Application>
  <PresentationFormat>Widescreen</PresentationFormat>
  <Paragraphs>108</Paragraphs>
  <Slides>16</Slides>
  <Notes>15</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16</vt:i4>
      </vt:variant>
    </vt:vector>
  </HeadingPairs>
  <TitlesOfParts>
    <vt:vector size="39" baseType="lpstr">
      <vt:lpstr>ＭＳ Ｐゴシック</vt:lpstr>
      <vt:lpstr>ＭＳ Ｐゴシック</vt: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PowerPoint Presentation</vt:lpstr>
      <vt:lpstr>Forgiveness and Restoration in Community</vt:lpstr>
      <vt:lpstr>THE BACKGROUND STORY OF 2 CORINTHIANS 2:5-11</vt:lpstr>
      <vt:lpstr>KEY PRINCIPLES OF HEALTHY AND EFFECTIVE CHURCH DISCIPLINE</vt:lpstr>
      <vt:lpstr>PowerPoint Presentation</vt:lpstr>
      <vt:lpstr>KEY PRINCIPLES OF HEALTHY AND EFFECTIVE CHURCH DISCIPLINE</vt:lpstr>
      <vt:lpstr>PowerPoint Presentation</vt:lpstr>
      <vt:lpstr>KEY PRINCIPLES OF HEALTHY AND EFFECTIVE CHURCH DISCIPLINE</vt:lpstr>
      <vt:lpstr>PowerPoint Presentation</vt:lpstr>
      <vt:lpstr>KEY PRINCIPLES OF HEALTHY AND EFFECTIVE CHURCH DISCIPLINE</vt:lpstr>
      <vt:lpstr>KEY PRINCIPLES OF HEALTHY AND EFFECTIVE CHURCH DISCIPLINE</vt:lpstr>
      <vt:lpstr>KEY PRINCIPLES OF HEALTHY AND EFFECTIVE CHURCH DISCIPLINE</vt:lpstr>
      <vt:lpstr>KEY PRINCIPLES OF HEALTHY AND EFFECTIVE CHURCH DISCIPLINE</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3432</cp:revision>
  <cp:lastPrinted>2018-05-06T13:54:33Z</cp:lastPrinted>
  <dcterms:created xsi:type="dcterms:W3CDTF">2007-10-20T20:09:35Z</dcterms:created>
  <dcterms:modified xsi:type="dcterms:W3CDTF">2018-05-07T13:42:49Z</dcterms:modified>
  <cp:category/>
</cp:coreProperties>
</file>